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4" r:id="rId9"/>
    <p:sldId id="268" r:id="rId10"/>
    <p:sldId id="267" r:id="rId11"/>
    <p:sldId id="262" r:id="rId12"/>
    <p:sldId id="265" r:id="rId13"/>
    <p:sldId id="270" r:id="rId14"/>
    <p:sldId id="271" r:id="rId15"/>
    <p:sldId id="272" r:id="rId16"/>
    <p:sldId id="273" r:id="rId17"/>
    <p:sldId id="278" r:id="rId18"/>
    <p:sldId id="279" r:id="rId19"/>
    <p:sldId id="281" r:id="rId20"/>
    <p:sldId id="280" r:id="rId21"/>
    <p:sldId id="282" r:id="rId22"/>
    <p:sldId id="283" r:id="rId23"/>
    <p:sldId id="284" r:id="rId24"/>
    <p:sldId id="286" r:id="rId25"/>
    <p:sldId id="287" r:id="rId26"/>
    <p:sldId id="290" r:id="rId27"/>
    <p:sldId id="291" r:id="rId28"/>
    <p:sldId id="288" r:id="rId29"/>
    <p:sldId id="289" r:id="rId30"/>
    <p:sldId id="292" r:id="rId31"/>
    <p:sldId id="294" r:id="rId32"/>
    <p:sldId id="295" r:id="rId33"/>
    <p:sldId id="297" r:id="rId34"/>
    <p:sldId id="300" r:id="rId35"/>
    <p:sldId id="301" r:id="rId36"/>
    <p:sldId id="3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923A-4B27-6663-6BCD-8BF1E1BD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966B6-428C-0888-3828-8CEE9C785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71BE2A-00E2-2E2E-7F91-62546B564693}"/>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A26EFCA0-9ECA-6A3C-BDA3-2FA5803BD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72B54-92AA-3EAB-C7C8-B595AE58026A}"/>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45287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34B4-B577-2167-AC5C-699FF573C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0774E0-DA10-5BE7-E6C6-F00044A29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2C696-F1E5-937D-08E7-4848B1C1326D}"/>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8C93A1E7-1540-22DE-4641-097324D08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E5412-6BBC-29DD-E679-D9196D1EE622}"/>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220760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769A9-E5DF-64F8-8F69-78D549625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BF936-7C59-017D-1A1A-123771F73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A1F0F-E06F-FC82-46EF-8D975BEEDC82}"/>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ACB0B267-F172-579A-7DCE-FD9F5A416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28E48-013E-D6D0-EEE1-6C942C1DEA57}"/>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7848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5093-4CD2-ABF9-4267-50994494F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076CF-30C4-3C4E-69E5-8F0D56ECF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981B6-2FC3-3AF0-2914-2246869FC2F5}"/>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5A4EF997-16B0-7984-A0B1-2A3CF1E4E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29359-9074-69DF-68AD-AD213C2381A0}"/>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212803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B0DE-BD1F-03CA-B577-D18FD7458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C518CD-5166-EC35-C837-FAF107E96C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50FF3-CECC-8896-1E34-14CC0A5BD247}"/>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83DB4900-FB1A-5B5C-CEA4-F2AC0F5D8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F54CD-513C-FA2E-D80A-0FE4B160AE89}"/>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77331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C7CE-22DC-677D-24F2-D3E8B8107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54B1A-DA7A-C7F4-4A3A-CF7049F3F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5374B-AE08-BDD3-C382-965138AE6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F4193-D035-8F7E-C556-0842C2D0A8BB}"/>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6" name="Footer Placeholder 5">
            <a:extLst>
              <a:ext uri="{FF2B5EF4-FFF2-40B4-BE49-F238E27FC236}">
                <a16:creationId xmlns:a16="http://schemas.microsoft.com/office/drawing/2014/main" id="{5E278133-5DF8-296B-1826-6FCDFDBAC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35E96-EAA1-CC28-58A8-F7D33846BE1D}"/>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202071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4B8A-20BB-77AE-9107-5DD2BA2AA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924AC-F84A-FFDB-E478-69B62AC6A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86470-13B8-3E81-F499-C154427CCC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40F50-A8A8-B251-EE82-B48DC4DC1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60D9F-3824-341E-3F80-00ADA36E2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960547-365A-6A58-8743-D90407088629}"/>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8" name="Footer Placeholder 7">
            <a:extLst>
              <a:ext uri="{FF2B5EF4-FFF2-40B4-BE49-F238E27FC236}">
                <a16:creationId xmlns:a16="http://schemas.microsoft.com/office/drawing/2014/main" id="{B8C42431-CA54-8366-E47F-F433415325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602B8C-739B-4CED-9C18-1481AA61BF56}"/>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402683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7CA3-CC6D-8CBD-6438-4F67D023E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0C7F9B-B4BD-EA95-9497-F8ECF58F94F1}"/>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4" name="Footer Placeholder 3">
            <a:extLst>
              <a:ext uri="{FF2B5EF4-FFF2-40B4-BE49-F238E27FC236}">
                <a16:creationId xmlns:a16="http://schemas.microsoft.com/office/drawing/2014/main" id="{95F6C836-A651-549A-35A4-6CDB4B86F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1645B-C69D-B35C-3C96-D85A4018A037}"/>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95293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E592B-AE91-1905-9184-A57EC5B44D9B}"/>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3" name="Footer Placeholder 2">
            <a:extLst>
              <a:ext uri="{FF2B5EF4-FFF2-40B4-BE49-F238E27FC236}">
                <a16:creationId xmlns:a16="http://schemas.microsoft.com/office/drawing/2014/main" id="{8B28D4DF-F5F2-3B92-BB39-95831DBF94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B97DB-BB54-9FE9-FA07-158F4FFEBB0B}"/>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6489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742F-7C5C-E31C-1260-CDB0A4D4F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1A041-5C44-DFFE-AA4E-52DD5C935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9D0A82-E822-A986-C302-62DEB40F7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C6A68-8F37-BAC4-99C0-769DE6A0085F}"/>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6" name="Footer Placeholder 5">
            <a:extLst>
              <a:ext uri="{FF2B5EF4-FFF2-40B4-BE49-F238E27FC236}">
                <a16:creationId xmlns:a16="http://schemas.microsoft.com/office/drawing/2014/main" id="{80BE16C7-A193-1C4B-4F16-BD21EA86C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A6119-7DDA-B063-3F9E-55808135DDF6}"/>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71682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05E7-0F9B-DD26-1771-0CE48EB27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A3E0F-DCFC-D775-C44F-015A4CB78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D0F73-7BE0-165C-0485-2C653D858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F46B7-4795-F9F1-6C82-FCB16CFED199}"/>
              </a:ext>
            </a:extLst>
          </p:cNvPr>
          <p:cNvSpPr>
            <a:spLocks noGrp="1"/>
          </p:cNvSpPr>
          <p:nvPr>
            <p:ph type="dt" sz="half" idx="10"/>
          </p:nvPr>
        </p:nvSpPr>
        <p:spPr/>
        <p:txBody>
          <a:bodyPr/>
          <a:lstStyle/>
          <a:p>
            <a:fld id="{F50EA27F-8C12-4408-956F-DB24455ED715}" type="datetimeFigureOut">
              <a:rPr lang="en-US" smtClean="0"/>
              <a:t>7/18/2024</a:t>
            </a:fld>
            <a:endParaRPr lang="en-US"/>
          </a:p>
        </p:txBody>
      </p:sp>
      <p:sp>
        <p:nvSpPr>
          <p:cNvPr id="6" name="Footer Placeholder 5">
            <a:extLst>
              <a:ext uri="{FF2B5EF4-FFF2-40B4-BE49-F238E27FC236}">
                <a16:creationId xmlns:a16="http://schemas.microsoft.com/office/drawing/2014/main" id="{34986372-93DB-A8FF-C9BE-AE9EE02B9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3146B-7CCD-CF23-65EA-758BBC2F9CAB}"/>
              </a:ext>
            </a:extLst>
          </p:cNvPr>
          <p:cNvSpPr>
            <a:spLocks noGrp="1"/>
          </p:cNvSpPr>
          <p:nvPr>
            <p:ph type="sldNum" sz="quarter" idx="12"/>
          </p:nvPr>
        </p:nvSpPr>
        <p:spPr/>
        <p:txBody>
          <a:bodyPr/>
          <a:lstStyle/>
          <a:p>
            <a:fld id="{4A1B7BA7-9817-4E39-962D-90F68004189E}" type="slidenum">
              <a:rPr lang="en-US" smtClean="0"/>
              <a:t>‹#›</a:t>
            </a:fld>
            <a:endParaRPr lang="en-US"/>
          </a:p>
        </p:txBody>
      </p:sp>
    </p:spTree>
    <p:extLst>
      <p:ext uri="{BB962C8B-B14F-4D97-AF65-F5344CB8AC3E}">
        <p14:creationId xmlns:p14="http://schemas.microsoft.com/office/powerpoint/2010/main" val="318352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50B8E-DA34-70A1-6394-34DF82B42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31F4F3-CEC1-4902-FC48-A25E6BEB1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B3AE3-24D2-3980-86C7-32B9DD1C9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0EA27F-8C12-4408-956F-DB24455ED715}" type="datetimeFigureOut">
              <a:rPr lang="en-US" smtClean="0"/>
              <a:t>7/18/2024</a:t>
            </a:fld>
            <a:endParaRPr lang="en-US"/>
          </a:p>
        </p:txBody>
      </p:sp>
      <p:sp>
        <p:nvSpPr>
          <p:cNvPr id="5" name="Footer Placeholder 4">
            <a:extLst>
              <a:ext uri="{FF2B5EF4-FFF2-40B4-BE49-F238E27FC236}">
                <a16:creationId xmlns:a16="http://schemas.microsoft.com/office/drawing/2014/main" id="{A9480731-D4C3-BCFA-01C6-66F29485B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5764BD-D6A9-02B9-5A70-8DD2CE2A3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1B7BA7-9817-4E39-962D-90F68004189E}" type="slidenum">
              <a:rPr lang="en-US" smtClean="0"/>
              <a:t>‹#›</a:t>
            </a:fld>
            <a:endParaRPr lang="en-US"/>
          </a:p>
        </p:txBody>
      </p:sp>
    </p:spTree>
    <p:extLst>
      <p:ext uri="{BB962C8B-B14F-4D97-AF65-F5344CB8AC3E}">
        <p14:creationId xmlns:p14="http://schemas.microsoft.com/office/powerpoint/2010/main" val="211508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sutton-signwriting/" TargetMode="External"/><Relationship Id="rId2" Type="http://schemas.openxmlformats.org/officeDocument/2006/relationships/hyperlink" Target="https://stenciljs.com/" TargetMode="External"/><Relationship Id="rId1" Type="http://schemas.openxmlformats.org/officeDocument/2006/relationships/slideLayout" Target="../slideLayouts/slideLayout2.xml"/><Relationship Id="rId4" Type="http://schemas.openxmlformats.org/officeDocument/2006/relationships/hyperlink" Target="https://www.npmjs.com/search?q=sutton-signwrit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utton-signwriting.io/signmaker/demo.html" TargetMode="External"/><Relationship Id="rId2" Type="http://schemas.openxmlformats.org/officeDocument/2006/relationships/hyperlink" Target="https://www.npmjs.com/search?q=sutton-signwritin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steveslevinski.m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sutton-signwriting.io/core/#styl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utton-signwriting.io/core/#stylecompose" TargetMode="External"/><Relationship Id="rId2" Type="http://schemas.openxmlformats.org/officeDocument/2006/relationships/hyperlink" Target="https://www.sutton-signwriting.io/core/#stylepar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etf.org/archive/id/draft-slevinski-formal-signwriting-09.html#name-query-langua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tton-signwriting.io/core/#swuquery" TargetMode="External"/><Relationship Id="rId2" Type="http://schemas.openxmlformats.org/officeDocument/2006/relationships/hyperlink" Target="https://www.sutton-signwriting.io/core/#fswque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tton-signwriting.io/core/#fswqueryfsw2que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sutton-signwriting.io/core/#swuqueryswu2query"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utton-signwriting.io/core/#fswqueryrege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utton-signwriting.io/core/#swuqueryrege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channel/UCXu4AXlG0rXFtk_5SzumDo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etf.org/archive/id/draft-slevinski-formal-signwriting-09.html" TargetMode="External"/><Relationship Id="rId2" Type="http://schemas.openxmlformats.org/officeDocument/2006/relationships/hyperlink" Target="https://www.sutton-signwriting.i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levinski@signwriting.org" TargetMode="External"/><Relationship Id="rId2" Type="http://schemas.openxmlformats.org/officeDocument/2006/relationships/hyperlink" Target="https://steveslevinski.me/" TargetMode="External"/><Relationship Id="rId1" Type="http://schemas.openxmlformats.org/officeDocument/2006/relationships/slideLayout" Target="../slideLayouts/slideLayout2.xml"/><Relationship Id="rId4" Type="http://schemas.openxmlformats.org/officeDocument/2006/relationships/hyperlink" Target="https://gitter.im/sutton-signwriting/community"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patreon.com/signwrit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859C7-3002-F7CD-5AA2-BBB9985DFC8C}"/>
              </a:ext>
            </a:extLst>
          </p:cNvPr>
          <p:cNvSpPr>
            <a:spLocks noGrp="1"/>
          </p:cNvSpPr>
          <p:nvPr>
            <p:ph type="ctrTitle"/>
          </p:nvPr>
        </p:nvSpPr>
        <p:spPr>
          <a:xfrm>
            <a:off x="638882" y="3577456"/>
            <a:ext cx="10909640" cy="1687814"/>
          </a:xfrm>
        </p:spPr>
        <p:txBody>
          <a:bodyPr anchor="b">
            <a:normAutofit/>
          </a:bodyPr>
          <a:lstStyle/>
          <a:p>
            <a:r>
              <a:rPr lang="en-US" sz="6600" dirty="0"/>
              <a:t>Formal SignWriting</a:t>
            </a:r>
          </a:p>
        </p:txBody>
      </p:sp>
      <p:sp>
        <p:nvSpPr>
          <p:cNvPr id="3" name="Subtitle 2">
            <a:extLst>
              <a:ext uri="{FF2B5EF4-FFF2-40B4-BE49-F238E27FC236}">
                <a16:creationId xmlns:a16="http://schemas.microsoft.com/office/drawing/2014/main" id="{F2D6EDDB-3E08-B5C2-2EF0-89D0D6D7FBE4}"/>
              </a:ext>
            </a:extLst>
          </p:cNvPr>
          <p:cNvSpPr>
            <a:spLocks noGrp="1"/>
          </p:cNvSpPr>
          <p:nvPr>
            <p:ph type="subTitle" idx="1"/>
          </p:nvPr>
        </p:nvSpPr>
        <p:spPr>
          <a:xfrm>
            <a:off x="638881" y="5660607"/>
            <a:ext cx="10909643" cy="552659"/>
          </a:xfrm>
        </p:spPr>
        <p:txBody>
          <a:bodyPr anchor="t">
            <a:normAutofit/>
          </a:bodyPr>
          <a:lstStyle/>
          <a:p>
            <a:r>
              <a:rPr lang="en-US" dirty="0"/>
              <a:t>Basics, Software, Visuals, and Searching</a:t>
            </a:r>
          </a:p>
        </p:txBody>
      </p:sp>
      <p:pic>
        <p:nvPicPr>
          <p:cNvPr id="5" name="Picture 4">
            <a:extLst>
              <a:ext uri="{FF2B5EF4-FFF2-40B4-BE49-F238E27FC236}">
                <a16:creationId xmlns:a16="http://schemas.microsoft.com/office/drawing/2014/main" id="{50443207-8E4D-C263-061C-D79DA2ADDC3C}"/>
              </a:ext>
            </a:extLst>
          </p:cNvPr>
          <p:cNvPicPr>
            <a:picLocks noChangeAspect="1"/>
          </p:cNvPicPr>
          <p:nvPr/>
        </p:nvPicPr>
        <p:blipFill>
          <a:blip r:embed="rId2"/>
          <a:stretch>
            <a:fillRect/>
          </a:stretch>
        </p:blipFill>
        <p:spPr>
          <a:xfrm>
            <a:off x="2973254" y="295564"/>
            <a:ext cx="6245491" cy="3528702"/>
          </a:xfrm>
          <a:prstGeom prst="rect">
            <a:avLst/>
          </a:prstGeom>
        </p:spPr>
      </p:pic>
      <p:sp>
        <p:nvSpPr>
          <p:cNvPr id="18"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5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Basics: Character Sets</a:t>
            </a:r>
          </a:p>
        </p:txBody>
      </p:sp>
      <p:graphicFrame>
        <p:nvGraphicFramePr>
          <p:cNvPr id="7" name="Table 6">
            <a:extLst>
              <a:ext uri="{FF2B5EF4-FFF2-40B4-BE49-F238E27FC236}">
                <a16:creationId xmlns:a16="http://schemas.microsoft.com/office/drawing/2014/main" id="{8F594C06-716A-601A-3255-02F19025D77F}"/>
              </a:ext>
            </a:extLst>
          </p:cNvPr>
          <p:cNvGraphicFramePr>
            <a:graphicFrameLocks noGrp="1"/>
          </p:cNvGraphicFramePr>
          <p:nvPr>
            <p:extLst>
              <p:ext uri="{D42A27DB-BD31-4B8C-83A1-F6EECF244321}">
                <p14:modId xmlns:p14="http://schemas.microsoft.com/office/powerpoint/2010/main" val="2030523771"/>
              </p:ext>
            </p:extLst>
          </p:nvPr>
        </p:nvGraphicFramePr>
        <p:xfrm>
          <a:off x="1583944" y="1553528"/>
          <a:ext cx="8127999" cy="4851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35270694"/>
                    </a:ext>
                  </a:extLst>
                </a:gridCol>
                <a:gridCol w="2709333">
                  <a:extLst>
                    <a:ext uri="{9D8B030D-6E8A-4147-A177-3AD203B41FA5}">
                      <a16:colId xmlns:a16="http://schemas.microsoft.com/office/drawing/2014/main" val="1509358529"/>
                    </a:ext>
                  </a:extLst>
                </a:gridCol>
                <a:gridCol w="2709333">
                  <a:extLst>
                    <a:ext uri="{9D8B030D-6E8A-4147-A177-3AD203B41FA5}">
                      <a16:colId xmlns:a16="http://schemas.microsoft.com/office/drawing/2014/main" val="209128651"/>
                    </a:ext>
                  </a:extLst>
                </a:gridCol>
              </a:tblGrid>
              <a:tr h="370840">
                <a:tc>
                  <a:txBody>
                    <a:bodyPr/>
                    <a:lstStyle/>
                    <a:p>
                      <a:r>
                        <a:rPr lang="en-US" dirty="0"/>
                        <a:t>FSW String</a:t>
                      </a:r>
                    </a:p>
                  </a:txBody>
                  <a:tcPr/>
                </a:tc>
                <a:tc>
                  <a:txBody>
                    <a:bodyPr/>
                    <a:lstStyle/>
                    <a:p>
                      <a:r>
                        <a:rPr lang="en-US" dirty="0"/>
                        <a:t>SWU Character</a:t>
                      </a:r>
                    </a:p>
                  </a:txBody>
                  <a:tcPr/>
                </a:tc>
                <a:tc>
                  <a:txBody>
                    <a:bodyPr/>
                    <a:lstStyle/>
                    <a:p>
                      <a:r>
                        <a:rPr lang="en-US" dirty="0"/>
                        <a:t>SWU Glyph</a:t>
                      </a:r>
                    </a:p>
                  </a:txBody>
                  <a:tcPr/>
                </a:tc>
                <a:extLst>
                  <a:ext uri="{0D108BD9-81ED-4DB2-BD59-A6C34878D82A}">
                    <a16:rowId xmlns:a16="http://schemas.microsoft.com/office/drawing/2014/main" val="2185194244"/>
                  </a:ext>
                </a:extLst>
              </a:tr>
              <a:tr h="370840">
                <a:tc>
                  <a:txBody>
                    <a:bodyPr/>
                    <a:lstStyle/>
                    <a:p>
                      <a:r>
                        <a:rPr lang="en-US" sz="2000" dirty="0"/>
                        <a:t>A</a:t>
                      </a:r>
                    </a:p>
                  </a:txBody>
                  <a:tcPr anchor="ctr"/>
                </a:tc>
                <a:tc>
                  <a:txBody>
                    <a:bodyPr/>
                    <a:lstStyle/>
                    <a:p>
                      <a:r>
                        <a:rPr lang="en-US" sz="2000" dirty="0"/>
                        <a:t>U+1D800 </a:t>
                      </a:r>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3393574731"/>
                  </a:ext>
                </a:extLst>
              </a:tr>
              <a:tr h="370840">
                <a:tc>
                  <a:txBody>
                    <a:bodyPr/>
                    <a:lstStyle/>
                    <a:p>
                      <a:r>
                        <a:rPr lang="en-US" sz="2000" dirty="0"/>
                        <a:t>S10011</a:t>
                      </a:r>
                    </a:p>
                  </a:txBody>
                  <a:tcPr anchor="ctr"/>
                </a:tc>
                <a:tc>
                  <a:txBody>
                    <a:bodyPr/>
                    <a:lstStyle/>
                    <a:p>
                      <a:r>
                        <a:rPr lang="pl-PL" sz="2000" dirty="0"/>
                        <a:t>U+40012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1631959850"/>
                  </a:ext>
                </a:extLst>
              </a:tr>
              <a:tr h="370840">
                <a:tc>
                  <a:txBody>
                    <a:bodyPr/>
                    <a:lstStyle/>
                    <a:p>
                      <a:r>
                        <a:rPr lang="en-US" sz="2000" dirty="0"/>
                        <a:t>S10019</a:t>
                      </a:r>
                    </a:p>
                  </a:txBody>
                  <a:tcPr anchor="ctr"/>
                </a:tc>
                <a:tc>
                  <a:txBody>
                    <a:bodyPr/>
                    <a:lstStyle/>
                    <a:p>
                      <a:r>
                        <a:rPr lang="pl-PL" sz="2000" dirty="0"/>
                        <a:t>U+4001A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3027715161"/>
                  </a:ext>
                </a:extLst>
              </a:tr>
              <a:tr h="370840">
                <a:tc>
                  <a:txBody>
                    <a:bodyPr/>
                    <a:lstStyle/>
                    <a:p>
                      <a:r>
                        <a:rPr lang="en-US" sz="2000" dirty="0"/>
                        <a:t>S2e704</a:t>
                      </a:r>
                    </a:p>
                  </a:txBody>
                  <a:tcPr anchor="ctr"/>
                </a:tc>
                <a:tc>
                  <a:txBody>
                    <a:bodyPr/>
                    <a:lstStyle/>
                    <a:p>
                      <a:r>
                        <a:rPr lang="pl-PL" sz="2000" dirty="0"/>
                        <a:t>U+4B6A5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1934214405"/>
                  </a:ext>
                </a:extLst>
              </a:tr>
              <a:tr h="370840">
                <a:tc>
                  <a:txBody>
                    <a:bodyPr/>
                    <a:lstStyle/>
                    <a:p>
                      <a:r>
                        <a:rPr lang="en-US" sz="2000" dirty="0"/>
                        <a:t>S2e748</a:t>
                      </a:r>
                    </a:p>
                  </a:txBody>
                  <a:tcPr anchor="ctr"/>
                </a:tc>
                <a:tc>
                  <a:txBody>
                    <a:bodyPr/>
                    <a:lstStyle/>
                    <a:p>
                      <a:r>
                        <a:rPr lang="pl-PL" sz="2000" dirty="0"/>
                        <a:t>U+4B6E9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1017657312"/>
                  </a:ext>
                </a:extLst>
              </a:tr>
              <a:tr h="370840">
                <a:tc>
                  <a:txBody>
                    <a:bodyPr/>
                    <a:lstStyle/>
                    <a:p>
                      <a:r>
                        <a:rPr lang="en-US" sz="2000" dirty="0"/>
                        <a:t>M</a:t>
                      </a:r>
                    </a:p>
                  </a:txBody>
                  <a:tcPr anchor="ctr"/>
                </a:tc>
                <a:tc>
                  <a:txBody>
                    <a:bodyPr/>
                    <a:lstStyle/>
                    <a:p>
                      <a:r>
                        <a:rPr lang="pl-PL" sz="2000" dirty="0"/>
                        <a:t>U+1D803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130032255"/>
                  </a:ext>
                </a:extLst>
              </a:tr>
              <a:tr h="370840">
                <a:tc>
                  <a:txBody>
                    <a:bodyPr/>
                    <a:lstStyle/>
                    <a:p>
                      <a:r>
                        <a:rPr lang="en-US" sz="2000" dirty="0"/>
                        <a:t>525</a:t>
                      </a:r>
                    </a:p>
                  </a:txBody>
                  <a:tcPr anchor="ctr"/>
                </a:tc>
                <a:tc>
                  <a:txBody>
                    <a:bodyPr/>
                    <a:lstStyle/>
                    <a:p>
                      <a:r>
                        <a:rPr lang="pl-PL" sz="2000" dirty="0"/>
                        <a:t>U+1D91F </a:t>
                      </a:r>
                      <a:endParaRPr lang="en-US" sz="2000" dirty="0"/>
                    </a:p>
                  </a:txBody>
                  <a:tcPr anchor="ctr"/>
                </a:tc>
                <a:tc>
                  <a:txBody>
                    <a:bodyPr/>
                    <a:lstStyle/>
                    <a:p>
                      <a:r>
                        <a:rPr lang="en-US" sz="3600" dirty="0">
                          <a:latin typeface="SuttonSignWritingOneD" panose="02000603000000000000" pitchFamily="2" charset="0"/>
                          <a:ea typeface="SuttonSignWritingOneD" panose="02000603000000000000" pitchFamily="2" charset="0"/>
                        </a:rPr>
                        <a:t>𝤟</a:t>
                      </a:r>
                    </a:p>
                  </a:txBody>
                  <a:tcPr anchor="ctr"/>
                </a:tc>
                <a:extLst>
                  <a:ext uri="{0D108BD9-81ED-4DB2-BD59-A6C34878D82A}">
                    <a16:rowId xmlns:a16="http://schemas.microsoft.com/office/drawing/2014/main" val="3326535471"/>
                  </a:ext>
                </a:extLst>
              </a:tr>
            </a:tbl>
          </a:graphicData>
        </a:graphic>
      </p:graphicFrame>
    </p:spTree>
    <p:extLst>
      <p:ext uri="{BB962C8B-B14F-4D97-AF65-F5344CB8AC3E}">
        <p14:creationId xmlns:p14="http://schemas.microsoft.com/office/powerpoint/2010/main" val="312026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127F-B9A4-7F91-C0EF-D9722FB737B4}"/>
              </a:ext>
            </a:extLst>
          </p:cNvPr>
          <p:cNvSpPr>
            <a:spLocks noGrp="1"/>
          </p:cNvSpPr>
          <p:nvPr>
            <p:ph type="title"/>
          </p:nvPr>
        </p:nvSpPr>
        <p:spPr/>
        <p:txBody>
          <a:bodyPr/>
          <a:lstStyle/>
          <a:p>
            <a:r>
              <a:rPr lang="en-US" dirty="0"/>
              <a:t>Two-Part Word of Time and Space</a:t>
            </a:r>
          </a:p>
        </p:txBody>
      </p:sp>
      <p:sp>
        <p:nvSpPr>
          <p:cNvPr id="3" name="Content Placeholder 2">
            <a:extLst>
              <a:ext uri="{FF2B5EF4-FFF2-40B4-BE49-F238E27FC236}">
                <a16:creationId xmlns:a16="http://schemas.microsoft.com/office/drawing/2014/main" id="{006020D0-72C9-A8CA-9580-535911DA3AD0}"/>
              </a:ext>
            </a:extLst>
          </p:cNvPr>
          <p:cNvSpPr>
            <a:spLocks noGrp="1"/>
          </p:cNvSpPr>
          <p:nvPr>
            <p:ph idx="1"/>
          </p:nvPr>
        </p:nvSpPr>
        <p:spPr/>
        <p:txBody>
          <a:bodyPr>
            <a:normAutofit fontScale="92500" lnSpcReduction="10000"/>
          </a:bodyPr>
          <a:lstStyle/>
          <a:p>
            <a:pPr algn="l"/>
            <a:r>
              <a:rPr lang="en-US" dirty="0"/>
              <a:t>Temporal Prefix - </a:t>
            </a:r>
            <a:r>
              <a:rPr lang="en-US" sz="2400" b="0" i="0" dirty="0">
                <a:solidFill>
                  <a:srgbClr val="222222"/>
                </a:solidFill>
                <a:effectLst/>
                <a:highlight>
                  <a:srgbClr val="FFFFFF"/>
                </a:highlight>
              </a:rPr>
              <a:t>The temporal prefix is a one-dimensional list of symbols that is written by an author. The arrangement of the symbols is based on a particular theory of sorting. The order of the symbols in the temporal prefix is significant because sorting is possible with a binary string comparison. The temporal prefix is neither formatting nor style and represents meaning not found in the spatial </a:t>
            </a:r>
            <a:r>
              <a:rPr lang="en-US" sz="2400" b="0" i="0" dirty="0" err="1">
                <a:solidFill>
                  <a:srgbClr val="222222"/>
                </a:solidFill>
                <a:effectLst/>
                <a:highlight>
                  <a:srgbClr val="FFFFFF"/>
                </a:highlight>
              </a:rPr>
              <a:t>signbox</a:t>
            </a:r>
            <a:r>
              <a:rPr lang="en-US" sz="2400" b="0" i="0" dirty="0">
                <a:solidFill>
                  <a:srgbClr val="222222"/>
                </a:solidFill>
                <a:effectLst/>
                <a:highlight>
                  <a:srgbClr val="FFFFFF"/>
                </a:highlight>
              </a:rPr>
              <a:t>.</a:t>
            </a:r>
            <a:endParaRPr lang="en-US" dirty="0"/>
          </a:p>
          <a:p>
            <a:pPr marL="0" indent="0">
              <a:buNone/>
            </a:pPr>
            <a:endParaRPr lang="en-US" sz="500" dirty="0"/>
          </a:p>
          <a:p>
            <a:pPr algn="l"/>
            <a:r>
              <a:rPr lang="en-US" dirty="0"/>
              <a:t>Spatial </a:t>
            </a:r>
            <a:r>
              <a:rPr lang="en-US" dirty="0" err="1"/>
              <a:t>Signbox</a:t>
            </a:r>
            <a:r>
              <a:rPr lang="en-US" dirty="0"/>
              <a:t> - </a:t>
            </a:r>
            <a:r>
              <a:rPr lang="en-US" sz="2400" b="0" i="0" dirty="0">
                <a:solidFill>
                  <a:srgbClr val="222222"/>
                </a:solidFill>
                <a:effectLst/>
                <a:highlight>
                  <a:srgbClr val="FFFFFF"/>
                </a:highlight>
              </a:rPr>
              <a:t>The spatial </a:t>
            </a:r>
            <a:r>
              <a:rPr lang="en-US" sz="2400" b="0" i="0" dirty="0" err="1">
                <a:solidFill>
                  <a:srgbClr val="222222"/>
                </a:solidFill>
                <a:effectLst/>
                <a:highlight>
                  <a:srgbClr val="FFFFFF"/>
                </a:highlight>
              </a:rPr>
              <a:t>signbox</a:t>
            </a:r>
            <a:r>
              <a:rPr lang="en-US" sz="2400" b="0" i="0" dirty="0">
                <a:solidFill>
                  <a:srgbClr val="222222"/>
                </a:solidFill>
                <a:effectLst/>
                <a:highlight>
                  <a:srgbClr val="FFFFFF"/>
                </a:highlight>
              </a:rPr>
              <a:t> is a two-dimensional cluster of symbols. The position of each symbol is determined by the writer and defined using Cartesian Coordinates that represent the top-left of the symbol image. 2-dimensional space does not have a normative 1-dimensional order. When symbols overlap, the relative order of the overlapping symbols is important. Symbols written first appear underneath symbols that are written later. Otherwise, the exact string order of the spatial symbols is unpredictable. The spatial </a:t>
            </a:r>
            <a:r>
              <a:rPr lang="en-US" sz="2400" b="0" i="0" dirty="0" err="1">
                <a:solidFill>
                  <a:srgbClr val="222222"/>
                </a:solidFill>
                <a:effectLst/>
                <a:highlight>
                  <a:srgbClr val="FFFFFF"/>
                </a:highlight>
              </a:rPr>
              <a:t>signbox</a:t>
            </a:r>
            <a:r>
              <a:rPr lang="en-US" sz="2400" b="0" i="0" dirty="0">
                <a:solidFill>
                  <a:srgbClr val="222222"/>
                </a:solidFill>
                <a:effectLst/>
                <a:highlight>
                  <a:srgbClr val="FFFFFF"/>
                </a:highlight>
              </a:rPr>
              <a:t> is neither formatting nor style and represents meaning that is beyond the temporal prefix.</a:t>
            </a:r>
          </a:p>
          <a:p>
            <a:endParaRPr lang="en-US" dirty="0"/>
          </a:p>
        </p:txBody>
      </p:sp>
    </p:spTree>
    <p:extLst>
      <p:ext uri="{BB962C8B-B14F-4D97-AF65-F5344CB8AC3E}">
        <p14:creationId xmlns:p14="http://schemas.microsoft.com/office/powerpoint/2010/main" val="303918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FSW: Two-Part Word</a:t>
            </a:r>
          </a:p>
        </p:txBody>
      </p:sp>
      <p:sp>
        <p:nvSpPr>
          <p:cNvPr id="9" name="Content Placeholder 2">
            <a:extLst>
              <a:ext uri="{FF2B5EF4-FFF2-40B4-BE49-F238E27FC236}">
                <a16:creationId xmlns:a16="http://schemas.microsoft.com/office/drawing/2014/main" id="{55332A92-E783-2320-195A-BB6AEE807532}"/>
              </a:ext>
            </a:extLst>
          </p:cNvPr>
          <p:cNvSpPr>
            <a:spLocks noGrp="1"/>
          </p:cNvSpPr>
          <p:nvPr>
            <p:ph idx="1"/>
          </p:nvPr>
        </p:nvSpPr>
        <p:spPr>
          <a:xfrm>
            <a:off x="838199" y="1690688"/>
            <a:ext cx="11122891" cy="4911280"/>
          </a:xfrm>
        </p:spPr>
        <p:txBody>
          <a:bodyPr>
            <a:normAutofit/>
          </a:bodyPr>
          <a:lstStyle/>
          <a:p>
            <a:pPr marL="0" indent="0">
              <a:buNone/>
            </a:pPr>
            <a:r>
              <a:rPr lang="en-US" sz="1800" b="0" i="0" dirty="0">
                <a:solidFill>
                  <a:srgbClr val="222222"/>
                </a:solidFill>
                <a:effectLst/>
                <a:highlight>
                  <a:srgbClr val="FFFFFF"/>
                </a:highlight>
              </a:rPr>
              <a:t>AS10011S10019S2e704S2e748M525x535S2e748483x510S10011501x466S2e704510x500S10019476x475</a:t>
            </a: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Time: AS10011S10019S2e704S2e748</a:t>
            </a:r>
          </a:p>
          <a:p>
            <a:pPr marL="0" indent="0">
              <a:buNone/>
            </a:pPr>
            <a:r>
              <a:rPr lang="en-US" sz="1800" dirty="0">
                <a:solidFill>
                  <a:srgbClr val="222222"/>
                </a:solidFill>
                <a:highlight>
                  <a:srgbClr val="FFFFFF"/>
                </a:highlight>
              </a:rPr>
              <a:t>Space: </a:t>
            </a:r>
            <a:r>
              <a:rPr lang="en-US" sz="1800" b="0" i="0" dirty="0">
                <a:solidFill>
                  <a:srgbClr val="222222"/>
                </a:solidFill>
                <a:effectLst/>
                <a:highlight>
                  <a:srgbClr val="FFFFFF"/>
                </a:highlight>
              </a:rPr>
              <a:t>M525x535S2e748483x510S10011501x466S2e704510x500S10019476x475</a:t>
            </a: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Time: A S10011 S10019 S2e704 S2e748</a:t>
            </a:r>
          </a:p>
          <a:p>
            <a:pPr marL="0" indent="0">
              <a:buNone/>
            </a:pPr>
            <a:r>
              <a:rPr lang="en-US" sz="1800" dirty="0">
                <a:solidFill>
                  <a:srgbClr val="222222"/>
                </a:solidFill>
                <a:highlight>
                  <a:srgbClr val="FFFFFF"/>
                </a:highlight>
              </a:rPr>
              <a:t>Space: </a:t>
            </a:r>
            <a:r>
              <a:rPr lang="en-US" sz="1800" b="0" i="0" dirty="0">
                <a:solidFill>
                  <a:srgbClr val="222222"/>
                </a:solidFill>
                <a:effectLst/>
                <a:highlight>
                  <a:srgbClr val="FFFFFF"/>
                </a:highlight>
              </a:rPr>
              <a:t>M 525x535 S2e748 483x510 S10011 501x466 S2e704 510x500 S10019 476x475</a:t>
            </a: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Time: Sequence Marker and List of Symbols</a:t>
            </a:r>
          </a:p>
          <a:p>
            <a:pPr marL="0" indent="0">
              <a:buNone/>
            </a:pPr>
            <a:r>
              <a:rPr lang="en-US" sz="1800" dirty="0">
                <a:solidFill>
                  <a:srgbClr val="222222"/>
                </a:solidFill>
                <a:highlight>
                  <a:srgbClr val="FFFFFF"/>
                </a:highlight>
              </a:rPr>
              <a:t>Space: M (</a:t>
            </a:r>
            <a:r>
              <a:rPr lang="en-US" sz="1800" b="0" i="0" dirty="0">
                <a:solidFill>
                  <a:srgbClr val="222222"/>
                </a:solidFill>
                <a:effectLst/>
                <a:highlight>
                  <a:srgbClr val="FFFFFF"/>
                </a:highlight>
              </a:rPr>
              <a:t>525,535) S2e748 (483,510) S10011 (501,466) S2e704 (510,500) S10019 (476,475)</a:t>
            </a: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Space: Middle Lane </a:t>
            </a:r>
            <a:r>
              <a:rPr lang="en-US" sz="1800" b="0" i="0" dirty="0" err="1">
                <a:solidFill>
                  <a:srgbClr val="222222"/>
                </a:solidFill>
                <a:effectLst/>
                <a:highlight>
                  <a:srgbClr val="FFFFFF"/>
                </a:highlight>
              </a:rPr>
              <a:t>Signbox</a:t>
            </a:r>
            <a:r>
              <a:rPr lang="en-US" sz="1800" b="0" i="0" dirty="0">
                <a:solidFill>
                  <a:srgbClr val="222222"/>
                </a:solidFill>
                <a:effectLst/>
                <a:highlight>
                  <a:srgbClr val="FFFFFF"/>
                </a:highlight>
              </a:rPr>
              <a:t> Marker, Max Coordinate, List of Symbols with Top-Left Coordinates</a:t>
            </a:r>
          </a:p>
          <a:p>
            <a:pPr marL="0" indent="0">
              <a:buNone/>
            </a:pPr>
            <a:endParaRPr lang="en-US" sz="1600" b="0" i="0" dirty="0">
              <a:solidFill>
                <a:srgbClr val="222222"/>
              </a:solidFill>
              <a:effectLst/>
              <a:highlight>
                <a:srgbClr val="FFFFFF"/>
              </a:highlight>
            </a:endParaRPr>
          </a:p>
        </p:txBody>
      </p:sp>
      <p:sp>
        <p:nvSpPr>
          <p:cNvPr id="11" name="TextBox 10">
            <a:extLst>
              <a:ext uri="{FF2B5EF4-FFF2-40B4-BE49-F238E27FC236}">
                <a16:creationId xmlns:a16="http://schemas.microsoft.com/office/drawing/2014/main" id="{D2C8ECBE-D8EB-EEE8-20E6-14C1B01EA0A8}"/>
              </a:ext>
            </a:extLst>
          </p:cNvPr>
          <p:cNvSpPr txBox="1"/>
          <p:nvPr/>
        </p:nvSpPr>
        <p:spPr>
          <a:xfrm>
            <a:off x="230909" y="1607126"/>
            <a:ext cx="482824" cy="523220"/>
          </a:xfrm>
          <a:prstGeom prst="rect">
            <a:avLst/>
          </a:prstGeom>
          <a:noFill/>
        </p:spPr>
        <p:txBody>
          <a:bodyPr wrap="none" rtlCol="0">
            <a:spAutoFit/>
          </a:bodyPr>
          <a:lstStyle/>
          <a:p>
            <a:r>
              <a:rPr lang="en-US" sz="2800" b="1" dirty="0"/>
              <a:t>1)</a:t>
            </a:r>
          </a:p>
        </p:txBody>
      </p:sp>
      <p:sp>
        <p:nvSpPr>
          <p:cNvPr id="12" name="TextBox 11">
            <a:extLst>
              <a:ext uri="{FF2B5EF4-FFF2-40B4-BE49-F238E27FC236}">
                <a16:creationId xmlns:a16="http://schemas.microsoft.com/office/drawing/2014/main" id="{00116C47-96C0-B13F-F1D0-031964C479BD}"/>
              </a:ext>
            </a:extLst>
          </p:cNvPr>
          <p:cNvSpPr txBox="1"/>
          <p:nvPr/>
        </p:nvSpPr>
        <p:spPr>
          <a:xfrm>
            <a:off x="230909" y="2526145"/>
            <a:ext cx="482824" cy="523220"/>
          </a:xfrm>
          <a:prstGeom prst="rect">
            <a:avLst/>
          </a:prstGeom>
          <a:noFill/>
        </p:spPr>
        <p:txBody>
          <a:bodyPr wrap="none" rtlCol="0">
            <a:spAutoFit/>
          </a:bodyPr>
          <a:lstStyle/>
          <a:p>
            <a:r>
              <a:rPr lang="en-US" sz="2800" b="1" dirty="0"/>
              <a:t>2)</a:t>
            </a:r>
          </a:p>
        </p:txBody>
      </p:sp>
      <p:sp>
        <p:nvSpPr>
          <p:cNvPr id="13" name="TextBox 12">
            <a:extLst>
              <a:ext uri="{FF2B5EF4-FFF2-40B4-BE49-F238E27FC236}">
                <a16:creationId xmlns:a16="http://schemas.microsoft.com/office/drawing/2014/main" id="{2502829D-D45F-5325-913B-2985D6AC516F}"/>
              </a:ext>
            </a:extLst>
          </p:cNvPr>
          <p:cNvSpPr txBox="1"/>
          <p:nvPr/>
        </p:nvSpPr>
        <p:spPr>
          <a:xfrm>
            <a:off x="230909" y="3623108"/>
            <a:ext cx="482824" cy="523220"/>
          </a:xfrm>
          <a:prstGeom prst="rect">
            <a:avLst/>
          </a:prstGeom>
          <a:noFill/>
        </p:spPr>
        <p:txBody>
          <a:bodyPr wrap="none" rtlCol="0">
            <a:spAutoFit/>
          </a:bodyPr>
          <a:lstStyle/>
          <a:p>
            <a:r>
              <a:rPr lang="en-US" sz="2800" b="1" dirty="0"/>
              <a:t>3)</a:t>
            </a:r>
          </a:p>
        </p:txBody>
      </p:sp>
      <p:sp>
        <p:nvSpPr>
          <p:cNvPr id="14" name="TextBox 13">
            <a:extLst>
              <a:ext uri="{FF2B5EF4-FFF2-40B4-BE49-F238E27FC236}">
                <a16:creationId xmlns:a16="http://schemas.microsoft.com/office/drawing/2014/main" id="{FC6E4C23-5465-D7FD-4139-715E353EDD9D}"/>
              </a:ext>
            </a:extLst>
          </p:cNvPr>
          <p:cNvSpPr txBox="1"/>
          <p:nvPr/>
        </p:nvSpPr>
        <p:spPr>
          <a:xfrm>
            <a:off x="230909" y="4720071"/>
            <a:ext cx="482824" cy="523220"/>
          </a:xfrm>
          <a:prstGeom prst="rect">
            <a:avLst/>
          </a:prstGeom>
          <a:noFill/>
        </p:spPr>
        <p:txBody>
          <a:bodyPr wrap="none" rtlCol="0">
            <a:spAutoFit/>
          </a:bodyPr>
          <a:lstStyle/>
          <a:p>
            <a:r>
              <a:rPr lang="en-US" sz="2800" b="1" dirty="0"/>
              <a:t>4)</a:t>
            </a:r>
          </a:p>
        </p:txBody>
      </p:sp>
      <p:sp>
        <p:nvSpPr>
          <p:cNvPr id="15" name="TextBox 14">
            <a:extLst>
              <a:ext uri="{FF2B5EF4-FFF2-40B4-BE49-F238E27FC236}">
                <a16:creationId xmlns:a16="http://schemas.microsoft.com/office/drawing/2014/main" id="{17927D38-67C5-80F5-11F7-07A8A68A6759}"/>
              </a:ext>
            </a:extLst>
          </p:cNvPr>
          <p:cNvSpPr txBox="1"/>
          <p:nvPr/>
        </p:nvSpPr>
        <p:spPr>
          <a:xfrm>
            <a:off x="230909" y="5675744"/>
            <a:ext cx="482824" cy="523220"/>
          </a:xfrm>
          <a:prstGeom prst="rect">
            <a:avLst/>
          </a:prstGeom>
          <a:noFill/>
        </p:spPr>
        <p:txBody>
          <a:bodyPr wrap="none" rtlCol="0">
            <a:spAutoFit/>
          </a:bodyPr>
          <a:lstStyle/>
          <a:p>
            <a:r>
              <a:rPr lang="en-US" sz="2800" b="1" dirty="0"/>
              <a:t>5)</a:t>
            </a:r>
          </a:p>
        </p:txBody>
      </p:sp>
    </p:spTree>
    <p:extLst>
      <p:ext uri="{BB962C8B-B14F-4D97-AF65-F5344CB8AC3E}">
        <p14:creationId xmlns:p14="http://schemas.microsoft.com/office/powerpoint/2010/main" val="116095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SWU: Two-Part Word</a:t>
            </a:r>
          </a:p>
        </p:txBody>
      </p:sp>
      <p:sp>
        <p:nvSpPr>
          <p:cNvPr id="9" name="Content Placeholder 2">
            <a:extLst>
              <a:ext uri="{FF2B5EF4-FFF2-40B4-BE49-F238E27FC236}">
                <a16:creationId xmlns:a16="http://schemas.microsoft.com/office/drawing/2014/main" id="{55332A92-E783-2320-195A-BB6AEE807532}"/>
              </a:ext>
            </a:extLst>
          </p:cNvPr>
          <p:cNvSpPr>
            <a:spLocks noGrp="1"/>
          </p:cNvSpPr>
          <p:nvPr>
            <p:ph idx="1"/>
          </p:nvPr>
        </p:nvSpPr>
        <p:spPr>
          <a:xfrm>
            <a:off x="838200" y="1776124"/>
            <a:ext cx="11122891" cy="4911280"/>
          </a:xfrm>
        </p:spPr>
        <p:txBody>
          <a:bodyPr>
            <a:normAutofit/>
          </a:bodyPr>
          <a:lstStyle/>
          <a:p>
            <a:pPr marL="0" indent="0">
              <a:buNone/>
            </a:pPr>
            <a:endParaRPr lang="en-US" sz="1800" b="0" i="0" dirty="0">
              <a:solidFill>
                <a:srgbClr val="222222"/>
              </a:solidFill>
              <a:effectLst/>
              <a:highlight>
                <a:srgbClr val="FFFFFF"/>
              </a:highlight>
            </a:endParaRPr>
          </a:p>
          <a:p>
            <a:pPr marL="0" indent="0">
              <a:buNone/>
            </a:pPr>
            <a:r>
              <a:rPr lang="en-US" sz="1800" b="0" i="0" dirty="0">
                <a:solidFill>
                  <a:srgbClr val="222222"/>
                </a:solidFill>
                <a:effectLst/>
                <a:highlight>
                  <a:srgbClr val="FFFFFF"/>
                </a:highlight>
              </a:rPr>
              <a:t>---</a:t>
            </a:r>
          </a:p>
          <a:p>
            <a:pPr marL="0" indent="0">
              <a:buNone/>
            </a:pPr>
            <a:r>
              <a:rPr lang="en-US" sz="1800" b="0" i="0" dirty="0">
                <a:solidFill>
                  <a:srgbClr val="222222"/>
                </a:solidFill>
                <a:effectLst/>
                <a:highlight>
                  <a:srgbClr val="FFFFFF"/>
                </a:highlight>
              </a:rPr>
              <a:t>Time:</a:t>
            </a:r>
          </a:p>
          <a:p>
            <a:pPr marL="0" indent="0">
              <a:buNone/>
            </a:pPr>
            <a:r>
              <a:rPr lang="en-US" sz="1800" dirty="0">
                <a:solidFill>
                  <a:srgbClr val="222222"/>
                </a:solidFill>
                <a:highlight>
                  <a:srgbClr val="FFFFFF"/>
                </a:highlight>
              </a:rPr>
              <a:t>Space:</a:t>
            </a:r>
            <a:endParaRPr lang="en-US" sz="1800" b="0" i="0" dirty="0">
              <a:solidFill>
                <a:srgbClr val="222222"/>
              </a:solidFill>
              <a:effectLst/>
              <a:highlight>
                <a:srgbClr val="FFFFFF"/>
              </a:highlight>
            </a:endParaRP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Time: Sequence Marker and List of Symbols</a:t>
            </a:r>
          </a:p>
          <a:p>
            <a:pPr marL="0" indent="0">
              <a:buNone/>
            </a:pPr>
            <a:r>
              <a:rPr lang="en-US" sz="1800" dirty="0">
                <a:solidFill>
                  <a:srgbClr val="222222"/>
                </a:solidFill>
                <a:highlight>
                  <a:srgbClr val="FFFFFF"/>
                </a:highlight>
              </a:rPr>
              <a:t>Space:</a:t>
            </a:r>
            <a:endParaRPr lang="en-US" sz="1800" b="0" i="0" dirty="0">
              <a:solidFill>
                <a:srgbClr val="222222"/>
              </a:solidFill>
              <a:effectLst/>
              <a:highlight>
                <a:srgbClr val="FFFFFF"/>
              </a:highlight>
            </a:endParaRPr>
          </a:p>
          <a:p>
            <a:pPr marL="0" indent="0">
              <a:buNone/>
            </a:pPr>
            <a:r>
              <a:rPr lang="en-US" sz="1800" dirty="0">
                <a:solidFill>
                  <a:srgbClr val="222222"/>
                </a:solidFill>
                <a:highlight>
                  <a:srgbClr val="FFFFFF"/>
                </a:highlight>
              </a:rPr>
              <a:t>---</a:t>
            </a:r>
          </a:p>
          <a:p>
            <a:pPr marL="0" indent="0">
              <a:buNone/>
            </a:pPr>
            <a:r>
              <a:rPr lang="en-US" sz="1800" dirty="0">
                <a:solidFill>
                  <a:srgbClr val="222222"/>
                </a:solidFill>
                <a:highlight>
                  <a:srgbClr val="FFFFFF"/>
                </a:highlight>
              </a:rPr>
              <a:t>Space: </a:t>
            </a:r>
          </a:p>
          <a:p>
            <a:pPr marL="0" indent="0">
              <a:buNone/>
            </a:pPr>
            <a:r>
              <a:rPr lang="en-US" sz="1800" dirty="0">
                <a:solidFill>
                  <a:srgbClr val="222222"/>
                </a:solidFill>
                <a:highlight>
                  <a:srgbClr val="FFFFFF"/>
                </a:highlight>
              </a:rPr>
              <a:t>---</a:t>
            </a:r>
          </a:p>
          <a:p>
            <a:pPr marL="0" indent="0">
              <a:buNone/>
            </a:pPr>
            <a:r>
              <a:rPr lang="en-US" sz="1800" b="0" i="0" dirty="0">
                <a:solidFill>
                  <a:srgbClr val="222222"/>
                </a:solidFill>
                <a:effectLst/>
                <a:highlight>
                  <a:srgbClr val="FFFFFF"/>
                </a:highlight>
              </a:rPr>
              <a:t>Space: Middle Lane </a:t>
            </a:r>
            <a:r>
              <a:rPr lang="en-US" sz="1800" b="0" i="0" dirty="0" err="1">
                <a:solidFill>
                  <a:srgbClr val="222222"/>
                </a:solidFill>
                <a:effectLst/>
                <a:highlight>
                  <a:srgbClr val="FFFFFF"/>
                </a:highlight>
              </a:rPr>
              <a:t>Signbox</a:t>
            </a:r>
            <a:r>
              <a:rPr lang="en-US" sz="1800" b="0" i="0" dirty="0">
                <a:solidFill>
                  <a:srgbClr val="222222"/>
                </a:solidFill>
                <a:effectLst/>
                <a:highlight>
                  <a:srgbClr val="FFFFFF"/>
                </a:highlight>
              </a:rPr>
              <a:t> Marker, Max Coordinate, List of Symbols with Top-Left Coordinates</a:t>
            </a:r>
          </a:p>
          <a:p>
            <a:pPr marL="0" indent="0">
              <a:buNone/>
            </a:pPr>
            <a:endParaRPr lang="en-US" sz="1600" b="0" i="0" dirty="0">
              <a:solidFill>
                <a:srgbClr val="222222"/>
              </a:solidFill>
              <a:effectLst/>
              <a:highlight>
                <a:srgbClr val="FFFFFF"/>
              </a:highlight>
            </a:endParaRPr>
          </a:p>
        </p:txBody>
      </p:sp>
      <p:pic>
        <p:nvPicPr>
          <p:cNvPr id="13" name="Picture 12">
            <a:extLst>
              <a:ext uri="{FF2B5EF4-FFF2-40B4-BE49-F238E27FC236}">
                <a16:creationId xmlns:a16="http://schemas.microsoft.com/office/drawing/2014/main" id="{C1380C8E-44D0-36AB-224E-7D028E2E1EFE}"/>
              </a:ext>
            </a:extLst>
          </p:cNvPr>
          <p:cNvPicPr>
            <a:picLocks noChangeAspect="1"/>
          </p:cNvPicPr>
          <p:nvPr/>
        </p:nvPicPr>
        <p:blipFill>
          <a:blip r:embed="rId2"/>
          <a:stretch>
            <a:fillRect/>
          </a:stretch>
        </p:blipFill>
        <p:spPr>
          <a:xfrm>
            <a:off x="838200" y="1776124"/>
            <a:ext cx="3791479" cy="419158"/>
          </a:xfrm>
          <a:prstGeom prst="rect">
            <a:avLst/>
          </a:prstGeom>
        </p:spPr>
      </p:pic>
      <p:pic>
        <p:nvPicPr>
          <p:cNvPr id="15" name="Picture 14">
            <a:extLst>
              <a:ext uri="{FF2B5EF4-FFF2-40B4-BE49-F238E27FC236}">
                <a16:creationId xmlns:a16="http://schemas.microsoft.com/office/drawing/2014/main" id="{AF5C5E69-CA94-EBD3-450E-70309BFF4B7B}"/>
              </a:ext>
            </a:extLst>
          </p:cNvPr>
          <p:cNvPicPr>
            <a:picLocks noChangeAspect="1"/>
          </p:cNvPicPr>
          <p:nvPr/>
        </p:nvPicPr>
        <p:blipFill>
          <a:blip r:embed="rId3"/>
          <a:stretch>
            <a:fillRect/>
          </a:stretch>
        </p:blipFill>
        <p:spPr>
          <a:xfrm>
            <a:off x="1555227" y="2476328"/>
            <a:ext cx="1286054" cy="390580"/>
          </a:xfrm>
          <a:prstGeom prst="rect">
            <a:avLst/>
          </a:prstGeom>
        </p:spPr>
      </p:pic>
      <p:pic>
        <p:nvPicPr>
          <p:cNvPr id="17" name="Picture 16">
            <a:extLst>
              <a:ext uri="{FF2B5EF4-FFF2-40B4-BE49-F238E27FC236}">
                <a16:creationId xmlns:a16="http://schemas.microsoft.com/office/drawing/2014/main" id="{88192196-2D7C-5A63-0F3E-C6AFDBAFD24D}"/>
              </a:ext>
            </a:extLst>
          </p:cNvPr>
          <p:cNvPicPr>
            <a:picLocks noChangeAspect="1"/>
          </p:cNvPicPr>
          <p:nvPr/>
        </p:nvPicPr>
        <p:blipFill>
          <a:blip r:embed="rId4"/>
          <a:stretch>
            <a:fillRect/>
          </a:stretch>
        </p:blipFill>
        <p:spPr>
          <a:xfrm>
            <a:off x="1685031" y="2866908"/>
            <a:ext cx="2467319" cy="371527"/>
          </a:xfrm>
          <a:prstGeom prst="rect">
            <a:avLst/>
          </a:prstGeom>
        </p:spPr>
      </p:pic>
      <p:pic>
        <p:nvPicPr>
          <p:cNvPr id="19" name="Picture 18">
            <a:extLst>
              <a:ext uri="{FF2B5EF4-FFF2-40B4-BE49-F238E27FC236}">
                <a16:creationId xmlns:a16="http://schemas.microsoft.com/office/drawing/2014/main" id="{FB2ABCA0-634C-CA1A-3CB6-9C8DC9622452}"/>
              </a:ext>
            </a:extLst>
          </p:cNvPr>
          <p:cNvPicPr>
            <a:picLocks noChangeAspect="1"/>
          </p:cNvPicPr>
          <p:nvPr/>
        </p:nvPicPr>
        <p:blipFill>
          <a:blip r:embed="rId5"/>
          <a:stretch>
            <a:fillRect/>
          </a:stretch>
        </p:blipFill>
        <p:spPr>
          <a:xfrm>
            <a:off x="1656167" y="3987704"/>
            <a:ext cx="3400900" cy="400106"/>
          </a:xfrm>
          <a:prstGeom prst="rect">
            <a:avLst/>
          </a:prstGeom>
        </p:spPr>
      </p:pic>
      <p:pic>
        <p:nvPicPr>
          <p:cNvPr id="21" name="Picture 20">
            <a:extLst>
              <a:ext uri="{FF2B5EF4-FFF2-40B4-BE49-F238E27FC236}">
                <a16:creationId xmlns:a16="http://schemas.microsoft.com/office/drawing/2014/main" id="{0C2EA3AD-BDC1-DE93-CA3A-7B0C2B93E6B9}"/>
              </a:ext>
            </a:extLst>
          </p:cNvPr>
          <p:cNvPicPr>
            <a:picLocks noChangeAspect="1"/>
          </p:cNvPicPr>
          <p:nvPr/>
        </p:nvPicPr>
        <p:blipFill>
          <a:blip r:embed="rId6"/>
          <a:stretch>
            <a:fillRect/>
          </a:stretch>
        </p:blipFill>
        <p:spPr>
          <a:xfrm>
            <a:off x="1656167" y="4659330"/>
            <a:ext cx="9183382" cy="514422"/>
          </a:xfrm>
          <a:prstGeom prst="rect">
            <a:avLst/>
          </a:prstGeom>
        </p:spPr>
      </p:pic>
      <p:sp>
        <p:nvSpPr>
          <p:cNvPr id="22" name="TextBox 21">
            <a:extLst>
              <a:ext uri="{FF2B5EF4-FFF2-40B4-BE49-F238E27FC236}">
                <a16:creationId xmlns:a16="http://schemas.microsoft.com/office/drawing/2014/main" id="{0556BEA4-67C6-8330-FCFD-E88EC1E88E72}"/>
              </a:ext>
            </a:extLst>
          </p:cNvPr>
          <p:cNvSpPr txBox="1"/>
          <p:nvPr/>
        </p:nvSpPr>
        <p:spPr>
          <a:xfrm>
            <a:off x="230909" y="1776557"/>
            <a:ext cx="482824" cy="523220"/>
          </a:xfrm>
          <a:prstGeom prst="rect">
            <a:avLst/>
          </a:prstGeom>
          <a:noFill/>
        </p:spPr>
        <p:txBody>
          <a:bodyPr wrap="none" rtlCol="0">
            <a:spAutoFit/>
          </a:bodyPr>
          <a:lstStyle/>
          <a:p>
            <a:r>
              <a:rPr lang="en-US" sz="2800" b="1" dirty="0"/>
              <a:t>1)</a:t>
            </a:r>
          </a:p>
        </p:txBody>
      </p:sp>
      <p:sp>
        <p:nvSpPr>
          <p:cNvPr id="23" name="TextBox 22">
            <a:extLst>
              <a:ext uri="{FF2B5EF4-FFF2-40B4-BE49-F238E27FC236}">
                <a16:creationId xmlns:a16="http://schemas.microsoft.com/office/drawing/2014/main" id="{4A235F3F-A084-06A0-EBEE-FF44B8AAC951}"/>
              </a:ext>
            </a:extLst>
          </p:cNvPr>
          <p:cNvSpPr txBox="1"/>
          <p:nvPr/>
        </p:nvSpPr>
        <p:spPr>
          <a:xfrm>
            <a:off x="230909" y="2609707"/>
            <a:ext cx="482824" cy="523220"/>
          </a:xfrm>
          <a:prstGeom prst="rect">
            <a:avLst/>
          </a:prstGeom>
          <a:noFill/>
        </p:spPr>
        <p:txBody>
          <a:bodyPr wrap="none" rtlCol="0">
            <a:spAutoFit/>
          </a:bodyPr>
          <a:lstStyle/>
          <a:p>
            <a:r>
              <a:rPr lang="en-US" sz="2800" b="1" dirty="0"/>
              <a:t>2)</a:t>
            </a:r>
          </a:p>
        </p:txBody>
      </p:sp>
      <p:sp>
        <p:nvSpPr>
          <p:cNvPr id="24" name="TextBox 23">
            <a:extLst>
              <a:ext uri="{FF2B5EF4-FFF2-40B4-BE49-F238E27FC236}">
                <a16:creationId xmlns:a16="http://schemas.microsoft.com/office/drawing/2014/main" id="{4BCE3F88-04FB-0052-C24B-3B43A575D388}"/>
              </a:ext>
            </a:extLst>
          </p:cNvPr>
          <p:cNvSpPr txBox="1"/>
          <p:nvPr/>
        </p:nvSpPr>
        <p:spPr>
          <a:xfrm>
            <a:off x="230909" y="3706670"/>
            <a:ext cx="482824" cy="523220"/>
          </a:xfrm>
          <a:prstGeom prst="rect">
            <a:avLst/>
          </a:prstGeom>
          <a:noFill/>
        </p:spPr>
        <p:txBody>
          <a:bodyPr wrap="none" rtlCol="0">
            <a:spAutoFit/>
          </a:bodyPr>
          <a:lstStyle/>
          <a:p>
            <a:r>
              <a:rPr lang="en-US" sz="2800" b="1" dirty="0"/>
              <a:t>3)</a:t>
            </a:r>
          </a:p>
        </p:txBody>
      </p:sp>
      <p:sp>
        <p:nvSpPr>
          <p:cNvPr id="25" name="TextBox 24">
            <a:extLst>
              <a:ext uri="{FF2B5EF4-FFF2-40B4-BE49-F238E27FC236}">
                <a16:creationId xmlns:a16="http://schemas.microsoft.com/office/drawing/2014/main" id="{7DBDDA7A-005D-8B9C-F071-440A54B73B4C}"/>
              </a:ext>
            </a:extLst>
          </p:cNvPr>
          <p:cNvSpPr txBox="1"/>
          <p:nvPr/>
        </p:nvSpPr>
        <p:spPr>
          <a:xfrm>
            <a:off x="230909" y="4660054"/>
            <a:ext cx="482824" cy="523220"/>
          </a:xfrm>
          <a:prstGeom prst="rect">
            <a:avLst/>
          </a:prstGeom>
          <a:noFill/>
        </p:spPr>
        <p:txBody>
          <a:bodyPr wrap="none" rtlCol="0">
            <a:spAutoFit/>
          </a:bodyPr>
          <a:lstStyle/>
          <a:p>
            <a:r>
              <a:rPr lang="en-US" sz="2800" b="1" dirty="0"/>
              <a:t>4)</a:t>
            </a:r>
          </a:p>
        </p:txBody>
      </p:sp>
      <p:sp>
        <p:nvSpPr>
          <p:cNvPr id="26" name="TextBox 25">
            <a:extLst>
              <a:ext uri="{FF2B5EF4-FFF2-40B4-BE49-F238E27FC236}">
                <a16:creationId xmlns:a16="http://schemas.microsoft.com/office/drawing/2014/main" id="{641E3C6B-FA53-715B-1290-8D7B13003C41}"/>
              </a:ext>
            </a:extLst>
          </p:cNvPr>
          <p:cNvSpPr txBox="1"/>
          <p:nvPr/>
        </p:nvSpPr>
        <p:spPr>
          <a:xfrm>
            <a:off x="230909" y="5351828"/>
            <a:ext cx="482824" cy="523220"/>
          </a:xfrm>
          <a:prstGeom prst="rect">
            <a:avLst/>
          </a:prstGeom>
          <a:noFill/>
        </p:spPr>
        <p:txBody>
          <a:bodyPr wrap="none" rtlCol="0">
            <a:spAutoFit/>
          </a:bodyPr>
          <a:lstStyle/>
          <a:p>
            <a:r>
              <a:rPr lang="en-US" sz="2800" b="1" dirty="0"/>
              <a:t>5)</a:t>
            </a:r>
          </a:p>
        </p:txBody>
      </p:sp>
    </p:spTree>
    <p:extLst>
      <p:ext uri="{BB962C8B-B14F-4D97-AF65-F5344CB8AC3E}">
        <p14:creationId xmlns:p14="http://schemas.microsoft.com/office/powerpoint/2010/main" val="274627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FSW: Punctuation</a:t>
            </a:r>
          </a:p>
        </p:txBody>
      </p:sp>
      <p:sp>
        <p:nvSpPr>
          <p:cNvPr id="9" name="Content Placeholder 2">
            <a:extLst>
              <a:ext uri="{FF2B5EF4-FFF2-40B4-BE49-F238E27FC236}">
                <a16:creationId xmlns:a16="http://schemas.microsoft.com/office/drawing/2014/main" id="{55332A92-E783-2320-195A-BB6AEE807532}"/>
              </a:ext>
            </a:extLst>
          </p:cNvPr>
          <p:cNvSpPr>
            <a:spLocks noGrp="1"/>
          </p:cNvSpPr>
          <p:nvPr>
            <p:ph idx="1"/>
          </p:nvPr>
        </p:nvSpPr>
        <p:spPr>
          <a:xfrm>
            <a:off x="838199" y="1690688"/>
            <a:ext cx="11122891" cy="4911280"/>
          </a:xfrm>
        </p:spPr>
        <p:txBody>
          <a:bodyPr>
            <a:normAutofit/>
          </a:bodyPr>
          <a:lstStyle/>
          <a:p>
            <a:pPr marL="0" indent="0">
              <a:buNone/>
            </a:pPr>
            <a:r>
              <a:rPr lang="en-US" sz="2000" b="0" i="0" dirty="0">
                <a:solidFill>
                  <a:srgbClr val="222222"/>
                </a:solidFill>
                <a:effectLst/>
                <a:highlight>
                  <a:srgbClr val="FFFFFF"/>
                </a:highlight>
              </a:rPr>
              <a:t>S38800464x496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S38800 464x496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S38800 (464,496)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Punctuation Symbol, Top-Left Coordinate</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Max Coordinate = (1000-464, 1000-496)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Max Coordinate = (536, 504)</a:t>
            </a:r>
          </a:p>
        </p:txBody>
      </p:sp>
      <p:sp>
        <p:nvSpPr>
          <p:cNvPr id="11" name="TextBox 10">
            <a:extLst>
              <a:ext uri="{FF2B5EF4-FFF2-40B4-BE49-F238E27FC236}">
                <a16:creationId xmlns:a16="http://schemas.microsoft.com/office/drawing/2014/main" id="{D2C8ECBE-D8EB-EEE8-20E6-14C1B01EA0A8}"/>
              </a:ext>
            </a:extLst>
          </p:cNvPr>
          <p:cNvSpPr txBox="1"/>
          <p:nvPr/>
        </p:nvSpPr>
        <p:spPr>
          <a:xfrm>
            <a:off x="230909" y="1607126"/>
            <a:ext cx="482824" cy="523220"/>
          </a:xfrm>
          <a:prstGeom prst="rect">
            <a:avLst/>
          </a:prstGeom>
          <a:noFill/>
        </p:spPr>
        <p:txBody>
          <a:bodyPr wrap="none" rtlCol="0">
            <a:spAutoFit/>
          </a:bodyPr>
          <a:lstStyle/>
          <a:p>
            <a:r>
              <a:rPr lang="en-US" sz="2800" b="1" dirty="0"/>
              <a:t>1)</a:t>
            </a:r>
          </a:p>
        </p:txBody>
      </p:sp>
      <p:sp>
        <p:nvSpPr>
          <p:cNvPr id="12" name="TextBox 11">
            <a:extLst>
              <a:ext uri="{FF2B5EF4-FFF2-40B4-BE49-F238E27FC236}">
                <a16:creationId xmlns:a16="http://schemas.microsoft.com/office/drawing/2014/main" id="{00116C47-96C0-B13F-F1D0-031964C479BD}"/>
              </a:ext>
            </a:extLst>
          </p:cNvPr>
          <p:cNvSpPr txBox="1"/>
          <p:nvPr/>
        </p:nvSpPr>
        <p:spPr>
          <a:xfrm>
            <a:off x="230909" y="2442479"/>
            <a:ext cx="482824" cy="523220"/>
          </a:xfrm>
          <a:prstGeom prst="rect">
            <a:avLst/>
          </a:prstGeom>
          <a:noFill/>
        </p:spPr>
        <p:txBody>
          <a:bodyPr wrap="none" rtlCol="0">
            <a:spAutoFit/>
          </a:bodyPr>
          <a:lstStyle/>
          <a:p>
            <a:r>
              <a:rPr lang="en-US" sz="2800" b="1" dirty="0"/>
              <a:t>2)</a:t>
            </a:r>
          </a:p>
        </p:txBody>
      </p:sp>
      <p:sp>
        <p:nvSpPr>
          <p:cNvPr id="13" name="TextBox 12">
            <a:extLst>
              <a:ext uri="{FF2B5EF4-FFF2-40B4-BE49-F238E27FC236}">
                <a16:creationId xmlns:a16="http://schemas.microsoft.com/office/drawing/2014/main" id="{2502829D-D45F-5325-913B-2985D6AC516F}"/>
              </a:ext>
            </a:extLst>
          </p:cNvPr>
          <p:cNvSpPr txBox="1"/>
          <p:nvPr/>
        </p:nvSpPr>
        <p:spPr>
          <a:xfrm>
            <a:off x="207679" y="3228939"/>
            <a:ext cx="482824" cy="523220"/>
          </a:xfrm>
          <a:prstGeom prst="rect">
            <a:avLst/>
          </a:prstGeom>
          <a:noFill/>
        </p:spPr>
        <p:txBody>
          <a:bodyPr wrap="none" rtlCol="0">
            <a:spAutoFit/>
          </a:bodyPr>
          <a:lstStyle/>
          <a:p>
            <a:r>
              <a:rPr lang="en-US" sz="2800" b="1" dirty="0"/>
              <a:t>3)</a:t>
            </a:r>
          </a:p>
        </p:txBody>
      </p:sp>
      <p:sp>
        <p:nvSpPr>
          <p:cNvPr id="14" name="TextBox 13">
            <a:extLst>
              <a:ext uri="{FF2B5EF4-FFF2-40B4-BE49-F238E27FC236}">
                <a16:creationId xmlns:a16="http://schemas.microsoft.com/office/drawing/2014/main" id="{FC6E4C23-5465-D7FD-4139-715E353EDD9D}"/>
              </a:ext>
            </a:extLst>
          </p:cNvPr>
          <p:cNvSpPr txBox="1"/>
          <p:nvPr/>
        </p:nvSpPr>
        <p:spPr>
          <a:xfrm>
            <a:off x="230909" y="4015399"/>
            <a:ext cx="482824" cy="523220"/>
          </a:xfrm>
          <a:prstGeom prst="rect">
            <a:avLst/>
          </a:prstGeom>
          <a:noFill/>
        </p:spPr>
        <p:txBody>
          <a:bodyPr wrap="none" rtlCol="0">
            <a:spAutoFit/>
          </a:bodyPr>
          <a:lstStyle/>
          <a:p>
            <a:r>
              <a:rPr lang="en-US" sz="2800" b="1" dirty="0"/>
              <a:t>4)</a:t>
            </a:r>
          </a:p>
        </p:txBody>
      </p:sp>
      <p:sp>
        <p:nvSpPr>
          <p:cNvPr id="15" name="TextBox 14">
            <a:extLst>
              <a:ext uri="{FF2B5EF4-FFF2-40B4-BE49-F238E27FC236}">
                <a16:creationId xmlns:a16="http://schemas.microsoft.com/office/drawing/2014/main" id="{17927D38-67C5-80F5-11F7-07A8A68A6759}"/>
              </a:ext>
            </a:extLst>
          </p:cNvPr>
          <p:cNvSpPr txBox="1"/>
          <p:nvPr/>
        </p:nvSpPr>
        <p:spPr>
          <a:xfrm>
            <a:off x="230909" y="4850752"/>
            <a:ext cx="482824" cy="523220"/>
          </a:xfrm>
          <a:prstGeom prst="rect">
            <a:avLst/>
          </a:prstGeom>
          <a:noFill/>
        </p:spPr>
        <p:txBody>
          <a:bodyPr wrap="none" rtlCol="0">
            <a:spAutoFit/>
          </a:bodyPr>
          <a:lstStyle/>
          <a:p>
            <a:r>
              <a:rPr lang="en-US" sz="2800" b="1" dirty="0"/>
              <a:t>5)</a:t>
            </a:r>
          </a:p>
        </p:txBody>
      </p:sp>
      <p:sp>
        <p:nvSpPr>
          <p:cNvPr id="3" name="TextBox 2">
            <a:extLst>
              <a:ext uri="{FF2B5EF4-FFF2-40B4-BE49-F238E27FC236}">
                <a16:creationId xmlns:a16="http://schemas.microsoft.com/office/drawing/2014/main" id="{B1A82E0D-82A0-19E3-BE6A-CA8924796CD3}"/>
              </a:ext>
            </a:extLst>
          </p:cNvPr>
          <p:cNvSpPr txBox="1"/>
          <p:nvPr/>
        </p:nvSpPr>
        <p:spPr>
          <a:xfrm>
            <a:off x="230909" y="5588319"/>
            <a:ext cx="482824" cy="523220"/>
          </a:xfrm>
          <a:prstGeom prst="rect">
            <a:avLst/>
          </a:prstGeom>
          <a:noFill/>
        </p:spPr>
        <p:txBody>
          <a:bodyPr wrap="none" rtlCol="0">
            <a:spAutoFit/>
          </a:bodyPr>
          <a:lstStyle/>
          <a:p>
            <a:r>
              <a:rPr lang="en-US" sz="2800" b="1" dirty="0"/>
              <a:t>6)</a:t>
            </a:r>
          </a:p>
        </p:txBody>
      </p:sp>
    </p:spTree>
    <p:extLst>
      <p:ext uri="{BB962C8B-B14F-4D97-AF65-F5344CB8AC3E}">
        <p14:creationId xmlns:p14="http://schemas.microsoft.com/office/powerpoint/2010/main" val="57031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SWU: Punctuation</a:t>
            </a:r>
          </a:p>
        </p:txBody>
      </p:sp>
      <p:sp>
        <p:nvSpPr>
          <p:cNvPr id="9" name="Content Placeholder 2">
            <a:extLst>
              <a:ext uri="{FF2B5EF4-FFF2-40B4-BE49-F238E27FC236}">
                <a16:creationId xmlns:a16="http://schemas.microsoft.com/office/drawing/2014/main" id="{55332A92-E783-2320-195A-BB6AEE807532}"/>
              </a:ext>
            </a:extLst>
          </p:cNvPr>
          <p:cNvSpPr>
            <a:spLocks noGrp="1"/>
          </p:cNvSpPr>
          <p:nvPr>
            <p:ph idx="1"/>
          </p:nvPr>
        </p:nvSpPr>
        <p:spPr>
          <a:xfrm>
            <a:off x="838199" y="1690688"/>
            <a:ext cx="11122891" cy="4911280"/>
          </a:xfrm>
        </p:spPr>
        <p:txBody>
          <a:bodyPr>
            <a:normAutofit/>
          </a:bodyPr>
          <a:lstStyle/>
          <a:p>
            <a:pPr marL="0" indent="0">
              <a:buNone/>
            </a:pPr>
            <a:endParaRPr lang="en-US" sz="2000" dirty="0">
              <a:solidFill>
                <a:srgbClr val="222222"/>
              </a:solidFill>
              <a:highlight>
                <a:srgbClr val="FFFFFF"/>
              </a:highlight>
            </a:endParaRP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                      (464, 496)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Punctuation Symbol, Top-Left Coordinate</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Max Coordinate = (1000-464, 1000-496)</a:t>
            </a:r>
          </a:p>
          <a:p>
            <a:pPr marL="0" indent="0">
              <a:buNone/>
            </a:pPr>
            <a:r>
              <a:rPr lang="en-US" sz="2000" dirty="0">
                <a:solidFill>
                  <a:srgbClr val="222222"/>
                </a:solidFill>
                <a:highlight>
                  <a:srgbClr val="FFFFFF"/>
                </a:highlight>
              </a:rPr>
              <a:t>---</a:t>
            </a:r>
          </a:p>
          <a:p>
            <a:pPr marL="0" indent="0">
              <a:buNone/>
            </a:pPr>
            <a:r>
              <a:rPr lang="en-US" sz="2000" b="0" i="0" dirty="0">
                <a:solidFill>
                  <a:srgbClr val="222222"/>
                </a:solidFill>
                <a:effectLst/>
                <a:highlight>
                  <a:srgbClr val="FFFFFF"/>
                </a:highlight>
              </a:rPr>
              <a:t>Max Coordinate = (536, 504)</a:t>
            </a:r>
          </a:p>
        </p:txBody>
      </p:sp>
      <p:sp>
        <p:nvSpPr>
          <p:cNvPr id="11" name="TextBox 10">
            <a:extLst>
              <a:ext uri="{FF2B5EF4-FFF2-40B4-BE49-F238E27FC236}">
                <a16:creationId xmlns:a16="http://schemas.microsoft.com/office/drawing/2014/main" id="{D2C8ECBE-D8EB-EEE8-20E6-14C1B01EA0A8}"/>
              </a:ext>
            </a:extLst>
          </p:cNvPr>
          <p:cNvSpPr txBox="1"/>
          <p:nvPr/>
        </p:nvSpPr>
        <p:spPr>
          <a:xfrm>
            <a:off x="230909" y="1607126"/>
            <a:ext cx="482824" cy="523220"/>
          </a:xfrm>
          <a:prstGeom prst="rect">
            <a:avLst/>
          </a:prstGeom>
          <a:noFill/>
        </p:spPr>
        <p:txBody>
          <a:bodyPr wrap="none" rtlCol="0">
            <a:spAutoFit/>
          </a:bodyPr>
          <a:lstStyle/>
          <a:p>
            <a:r>
              <a:rPr lang="en-US" sz="2800" b="1" dirty="0"/>
              <a:t>1)</a:t>
            </a:r>
          </a:p>
        </p:txBody>
      </p:sp>
      <p:sp>
        <p:nvSpPr>
          <p:cNvPr id="12" name="TextBox 11">
            <a:extLst>
              <a:ext uri="{FF2B5EF4-FFF2-40B4-BE49-F238E27FC236}">
                <a16:creationId xmlns:a16="http://schemas.microsoft.com/office/drawing/2014/main" id="{00116C47-96C0-B13F-F1D0-031964C479BD}"/>
              </a:ext>
            </a:extLst>
          </p:cNvPr>
          <p:cNvSpPr txBox="1"/>
          <p:nvPr/>
        </p:nvSpPr>
        <p:spPr>
          <a:xfrm>
            <a:off x="230909" y="2442479"/>
            <a:ext cx="482824" cy="523220"/>
          </a:xfrm>
          <a:prstGeom prst="rect">
            <a:avLst/>
          </a:prstGeom>
          <a:noFill/>
        </p:spPr>
        <p:txBody>
          <a:bodyPr wrap="none" rtlCol="0">
            <a:spAutoFit/>
          </a:bodyPr>
          <a:lstStyle/>
          <a:p>
            <a:r>
              <a:rPr lang="en-US" sz="2800" b="1" dirty="0"/>
              <a:t>2)</a:t>
            </a:r>
          </a:p>
        </p:txBody>
      </p:sp>
      <p:sp>
        <p:nvSpPr>
          <p:cNvPr id="13" name="TextBox 12">
            <a:extLst>
              <a:ext uri="{FF2B5EF4-FFF2-40B4-BE49-F238E27FC236}">
                <a16:creationId xmlns:a16="http://schemas.microsoft.com/office/drawing/2014/main" id="{2502829D-D45F-5325-913B-2985D6AC516F}"/>
              </a:ext>
            </a:extLst>
          </p:cNvPr>
          <p:cNvSpPr txBox="1"/>
          <p:nvPr/>
        </p:nvSpPr>
        <p:spPr>
          <a:xfrm>
            <a:off x="207679" y="3228939"/>
            <a:ext cx="482824" cy="523220"/>
          </a:xfrm>
          <a:prstGeom prst="rect">
            <a:avLst/>
          </a:prstGeom>
          <a:noFill/>
        </p:spPr>
        <p:txBody>
          <a:bodyPr wrap="none" rtlCol="0">
            <a:spAutoFit/>
          </a:bodyPr>
          <a:lstStyle/>
          <a:p>
            <a:r>
              <a:rPr lang="en-US" sz="2800" b="1" dirty="0"/>
              <a:t>3)</a:t>
            </a:r>
          </a:p>
        </p:txBody>
      </p:sp>
      <p:sp>
        <p:nvSpPr>
          <p:cNvPr id="14" name="TextBox 13">
            <a:extLst>
              <a:ext uri="{FF2B5EF4-FFF2-40B4-BE49-F238E27FC236}">
                <a16:creationId xmlns:a16="http://schemas.microsoft.com/office/drawing/2014/main" id="{FC6E4C23-5465-D7FD-4139-715E353EDD9D}"/>
              </a:ext>
            </a:extLst>
          </p:cNvPr>
          <p:cNvSpPr txBox="1"/>
          <p:nvPr/>
        </p:nvSpPr>
        <p:spPr>
          <a:xfrm>
            <a:off x="230909" y="4015399"/>
            <a:ext cx="482824" cy="523220"/>
          </a:xfrm>
          <a:prstGeom prst="rect">
            <a:avLst/>
          </a:prstGeom>
          <a:noFill/>
        </p:spPr>
        <p:txBody>
          <a:bodyPr wrap="none" rtlCol="0">
            <a:spAutoFit/>
          </a:bodyPr>
          <a:lstStyle/>
          <a:p>
            <a:r>
              <a:rPr lang="en-US" sz="2800" b="1" dirty="0"/>
              <a:t>4)</a:t>
            </a:r>
          </a:p>
        </p:txBody>
      </p:sp>
      <p:sp>
        <p:nvSpPr>
          <p:cNvPr id="15" name="TextBox 14">
            <a:extLst>
              <a:ext uri="{FF2B5EF4-FFF2-40B4-BE49-F238E27FC236}">
                <a16:creationId xmlns:a16="http://schemas.microsoft.com/office/drawing/2014/main" id="{17927D38-67C5-80F5-11F7-07A8A68A6759}"/>
              </a:ext>
            </a:extLst>
          </p:cNvPr>
          <p:cNvSpPr txBox="1"/>
          <p:nvPr/>
        </p:nvSpPr>
        <p:spPr>
          <a:xfrm>
            <a:off x="230909" y="4850752"/>
            <a:ext cx="482824" cy="523220"/>
          </a:xfrm>
          <a:prstGeom prst="rect">
            <a:avLst/>
          </a:prstGeom>
          <a:noFill/>
        </p:spPr>
        <p:txBody>
          <a:bodyPr wrap="none" rtlCol="0">
            <a:spAutoFit/>
          </a:bodyPr>
          <a:lstStyle/>
          <a:p>
            <a:r>
              <a:rPr lang="en-US" sz="2800" b="1" dirty="0"/>
              <a:t>5)</a:t>
            </a:r>
          </a:p>
        </p:txBody>
      </p:sp>
      <p:pic>
        <p:nvPicPr>
          <p:cNvPr id="5" name="Picture 4">
            <a:extLst>
              <a:ext uri="{FF2B5EF4-FFF2-40B4-BE49-F238E27FC236}">
                <a16:creationId xmlns:a16="http://schemas.microsoft.com/office/drawing/2014/main" id="{5CAB5E51-4E05-061E-795A-9715BBF90B8F}"/>
              </a:ext>
            </a:extLst>
          </p:cNvPr>
          <p:cNvPicPr>
            <a:picLocks noChangeAspect="1"/>
          </p:cNvPicPr>
          <p:nvPr/>
        </p:nvPicPr>
        <p:blipFill>
          <a:blip r:embed="rId2"/>
          <a:stretch>
            <a:fillRect/>
          </a:stretch>
        </p:blipFill>
        <p:spPr>
          <a:xfrm>
            <a:off x="861429" y="1690688"/>
            <a:ext cx="1467055" cy="457264"/>
          </a:xfrm>
          <a:prstGeom prst="rect">
            <a:avLst/>
          </a:prstGeom>
        </p:spPr>
      </p:pic>
      <p:pic>
        <p:nvPicPr>
          <p:cNvPr id="10" name="Picture 9">
            <a:extLst>
              <a:ext uri="{FF2B5EF4-FFF2-40B4-BE49-F238E27FC236}">
                <a16:creationId xmlns:a16="http://schemas.microsoft.com/office/drawing/2014/main" id="{34994751-F236-E006-011C-2AFFF9790CA4}"/>
              </a:ext>
            </a:extLst>
          </p:cNvPr>
          <p:cNvPicPr>
            <a:picLocks noChangeAspect="1"/>
          </p:cNvPicPr>
          <p:nvPr/>
        </p:nvPicPr>
        <p:blipFill>
          <a:blip r:embed="rId3"/>
          <a:stretch>
            <a:fillRect/>
          </a:stretch>
        </p:blipFill>
        <p:spPr>
          <a:xfrm>
            <a:off x="861429" y="2580246"/>
            <a:ext cx="1190791" cy="247685"/>
          </a:xfrm>
          <a:prstGeom prst="rect">
            <a:avLst/>
          </a:prstGeom>
        </p:spPr>
      </p:pic>
    </p:spTree>
    <p:extLst>
      <p:ext uri="{BB962C8B-B14F-4D97-AF65-F5344CB8AC3E}">
        <p14:creationId xmlns:p14="http://schemas.microsoft.com/office/powerpoint/2010/main" val="35671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911352" y="603539"/>
            <a:ext cx="10515600" cy="895160"/>
          </a:xfrm>
        </p:spPr>
        <p:txBody>
          <a:bodyPr/>
          <a:lstStyle/>
          <a:p>
            <a:r>
              <a:rPr lang="en-US" dirty="0"/>
              <a:t>Software: Development Packages</a:t>
            </a:r>
          </a:p>
        </p:txBody>
      </p:sp>
      <p:sp>
        <p:nvSpPr>
          <p:cNvPr id="3" name="Content Placeholder 2">
            <a:extLst>
              <a:ext uri="{FF2B5EF4-FFF2-40B4-BE49-F238E27FC236}">
                <a16:creationId xmlns:a16="http://schemas.microsoft.com/office/drawing/2014/main" id="{A892BB80-93DD-EC62-312F-02E8FB71B114}"/>
              </a:ext>
            </a:extLst>
          </p:cNvPr>
          <p:cNvSpPr>
            <a:spLocks noGrp="1"/>
          </p:cNvSpPr>
          <p:nvPr>
            <p:ph idx="1"/>
          </p:nvPr>
        </p:nvSpPr>
        <p:spPr>
          <a:xfrm>
            <a:off x="403860" y="1827848"/>
            <a:ext cx="11384280" cy="3722560"/>
          </a:xfrm>
        </p:spPr>
        <p:txBody>
          <a:bodyPr>
            <a:normAutofit/>
          </a:bodyPr>
          <a:lstStyle/>
          <a:p>
            <a:pPr marL="0" indent="0">
              <a:buNone/>
            </a:pPr>
            <a:r>
              <a:rPr lang="en-US" sz="2400" b="1" dirty="0"/>
              <a:t>@sutton-signwriting/core </a:t>
            </a:r>
            <a:r>
              <a:rPr lang="en-US" sz="2400" dirty="0"/>
              <a:t>-</a:t>
            </a:r>
            <a:r>
              <a:rPr lang="en-US" sz="2000" b="0" i="0" dirty="0">
                <a:solidFill>
                  <a:srgbClr val="222222"/>
                </a:solidFill>
                <a:effectLst/>
                <a:highlight>
                  <a:srgbClr val="FFFFFF"/>
                </a:highlight>
              </a:rPr>
              <a:t> a </a:t>
            </a:r>
            <a:r>
              <a:rPr lang="en-US" sz="2000" b="0" i="0" dirty="0" err="1">
                <a:solidFill>
                  <a:srgbClr val="222222"/>
                </a:solidFill>
                <a:effectLst/>
                <a:highlight>
                  <a:srgbClr val="FFFFFF"/>
                </a:highlight>
              </a:rPr>
              <a:t>javascript</a:t>
            </a:r>
            <a:r>
              <a:rPr lang="en-US" sz="2000" b="0" i="0" dirty="0">
                <a:solidFill>
                  <a:srgbClr val="222222"/>
                </a:solidFill>
                <a:effectLst/>
                <a:highlight>
                  <a:srgbClr val="FFFFFF"/>
                </a:highlight>
              </a:rPr>
              <a:t> package for node and browsers that supports general processing of SignWriting text.</a:t>
            </a:r>
            <a:endParaRPr lang="en-US" sz="1050" b="0" i="0" dirty="0">
              <a:solidFill>
                <a:srgbClr val="222222"/>
              </a:solidFill>
              <a:effectLst/>
              <a:highlight>
                <a:srgbClr val="FFFFFF"/>
              </a:highlight>
            </a:endParaRPr>
          </a:p>
          <a:p>
            <a:pPr marL="0" indent="0">
              <a:buNone/>
            </a:pPr>
            <a:endParaRPr lang="en-US" sz="400" dirty="0"/>
          </a:p>
          <a:p>
            <a:pPr marL="0" indent="0">
              <a:buNone/>
            </a:pPr>
            <a:r>
              <a:rPr lang="en-US" sz="2400" b="1" dirty="0"/>
              <a:t>@sutton-signwriting/font-db </a:t>
            </a:r>
            <a:r>
              <a:rPr lang="en-US" sz="2400" dirty="0"/>
              <a:t>- </a:t>
            </a:r>
            <a:r>
              <a:rPr lang="en-US" sz="2000" b="0" i="0" dirty="0">
                <a:solidFill>
                  <a:srgbClr val="222222"/>
                </a:solidFill>
                <a:effectLst/>
                <a:highlight>
                  <a:srgbClr val="FFFFFF"/>
                </a:highlight>
              </a:rPr>
              <a:t>a </a:t>
            </a:r>
            <a:r>
              <a:rPr lang="en-US" sz="2000" b="0" i="0" dirty="0" err="1">
                <a:solidFill>
                  <a:srgbClr val="222222"/>
                </a:solidFill>
                <a:effectLst/>
                <a:highlight>
                  <a:srgbClr val="FFFFFF"/>
                </a:highlight>
              </a:rPr>
              <a:t>javascript</a:t>
            </a:r>
            <a:r>
              <a:rPr lang="en-US" sz="2000" b="0" i="0" dirty="0">
                <a:solidFill>
                  <a:srgbClr val="222222"/>
                </a:solidFill>
                <a:effectLst/>
                <a:highlight>
                  <a:srgbClr val="FFFFFF"/>
                </a:highlight>
              </a:rPr>
              <a:t> package for node that generates SVG and PNG images for individual symbols, complete signs, and structured text using pure SVG.</a:t>
            </a:r>
            <a:endParaRPr lang="en-US" sz="1050" b="0" i="0" dirty="0">
              <a:solidFill>
                <a:srgbClr val="222222"/>
              </a:solidFill>
              <a:effectLst/>
              <a:highlight>
                <a:srgbClr val="FFFFFF"/>
              </a:highlight>
            </a:endParaRPr>
          </a:p>
          <a:p>
            <a:pPr marL="0" indent="0">
              <a:buNone/>
            </a:pPr>
            <a:endParaRPr lang="en-US" sz="400" b="0" i="0" dirty="0">
              <a:solidFill>
                <a:srgbClr val="222222"/>
              </a:solidFill>
              <a:effectLst/>
              <a:highlight>
                <a:srgbClr val="FFFFFF"/>
              </a:highlight>
            </a:endParaRPr>
          </a:p>
          <a:p>
            <a:pPr marL="0" indent="0">
              <a:buNone/>
            </a:pPr>
            <a:r>
              <a:rPr lang="en-US" sz="2400" b="1" dirty="0"/>
              <a:t>@sutton-signwriting/font-ttf </a:t>
            </a:r>
            <a:r>
              <a:rPr lang="en-US" sz="2400" dirty="0"/>
              <a:t>- </a:t>
            </a:r>
            <a:r>
              <a:rPr lang="en-US" sz="2000" b="0" i="0" dirty="0">
                <a:solidFill>
                  <a:srgbClr val="222222"/>
                </a:solidFill>
                <a:effectLst/>
                <a:highlight>
                  <a:srgbClr val="FFFFFF"/>
                </a:highlight>
              </a:rPr>
              <a:t>a </a:t>
            </a:r>
            <a:r>
              <a:rPr lang="en-US" sz="2000" b="0" i="0" dirty="0" err="1">
                <a:solidFill>
                  <a:srgbClr val="222222"/>
                </a:solidFill>
                <a:effectLst/>
                <a:highlight>
                  <a:srgbClr val="FFFFFF"/>
                </a:highlight>
              </a:rPr>
              <a:t>javascript</a:t>
            </a:r>
            <a:r>
              <a:rPr lang="en-US" sz="2000" b="0" i="0" dirty="0">
                <a:solidFill>
                  <a:srgbClr val="222222"/>
                </a:solidFill>
                <a:effectLst/>
                <a:highlight>
                  <a:srgbClr val="FFFFFF"/>
                </a:highlight>
              </a:rPr>
              <a:t> package for the browser that generates SVG and PNG images for individual symbols, complete signs, and structured text using TrueType Fonts.</a:t>
            </a:r>
            <a:endParaRPr lang="en-US" sz="1050" b="0" i="0" dirty="0">
              <a:solidFill>
                <a:srgbClr val="222222"/>
              </a:solidFill>
              <a:effectLst/>
              <a:highlight>
                <a:srgbClr val="FFFFFF"/>
              </a:highlight>
            </a:endParaRPr>
          </a:p>
          <a:p>
            <a:pPr marL="0" indent="0">
              <a:buNone/>
            </a:pPr>
            <a:endParaRPr lang="en-US" sz="400" dirty="0"/>
          </a:p>
          <a:p>
            <a:pPr marL="0" indent="0">
              <a:buNone/>
            </a:pPr>
            <a:r>
              <a:rPr lang="en-US" sz="2400" b="1" dirty="0"/>
              <a:t>@sutton-signwriting/sgnw-components </a:t>
            </a:r>
            <a:r>
              <a:rPr lang="en-US" sz="2400" dirty="0"/>
              <a:t>- </a:t>
            </a:r>
            <a:r>
              <a:rPr lang="en-US" sz="2000" b="0" i="0" dirty="0">
                <a:solidFill>
                  <a:srgbClr val="222222"/>
                </a:solidFill>
                <a:effectLst/>
                <a:highlight>
                  <a:srgbClr val="FFFFFF"/>
                </a:highlight>
              </a:rPr>
              <a:t>a </a:t>
            </a:r>
            <a:r>
              <a:rPr lang="en-US" sz="2000" b="0" i="0" dirty="0" err="1">
                <a:solidFill>
                  <a:srgbClr val="222222"/>
                </a:solidFill>
                <a:effectLst/>
                <a:highlight>
                  <a:srgbClr val="FFFFFF"/>
                </a:highlight>
              </a:rPr>
              <a:t>javascript</a:t>
            </a:r>
            <a:r>
              <a:rPr lang="en-US" sz="2000" b="0" i="0" dirty="0">
                <a:solidFill>
                  <a:srgbClr val="222222"/>
                </a:solidFill>
                <a:effectLst/>
                <a:highlight>
                  <a:srgbClr val="FFFFFF"/>
                </a:highlight>
              </a:rPr>
              <a:t> package for the browser that includes a collection of web components built with </a:t>
            </a:r>
            <a:r>
              <a:rPr lang="en-US" sz="2000" b="0" i="0" dirty="0">
                <a:solidFill>
                  <a:srgbClr val="222222"/>
                </a:solidFill>
                <a:effectLst/>
                <a:highlight>
                  <a:srgbClr val="FFFFFF"/>
                </a:highlight>
                <a:hlinkClick r:id="rId2"/>
              </a:rPr>
              <a:t>https://stenciljs.com/</a:t>
            </a:r>
            <a:endParaRPr lang="en-US" sz="1050" b="0" i="0" dirty="0">
              <a:solidFill>
                <a:srgbClr val="222222"/>
              </a:solidFill>
              <a:effectLst/>
              <a:highlight>
                <a:srgbClr val="FFFFFF"/>
              </a:highlight>
            </a:endParaRPr>
          </a:p>
        </p:txBody>
      </p:sp>
      <p:sp>
        <p:nvSpPr>
          <p:cNvPr id="5" name="TextBox 4">
            <a:extLst>
              <a:ext uri="{FF2B5EF4-FFF2-40B4-BE49-F238E27FC236}">
                <a16:creationId xmlns:a16="http://schemas.microsoft.com/office/drawing/2014/main" id="{6F921BD4-F933-C3E3-5EFC-B3370327B181}"/>
              </a:ext>
            </a:extLst>
          </p:cNvPr>
          <p:cNvSpPr txBox="1"/>
          <p:nvPr/>
        </p:nvSpPr>
        <p:spPr>
          <a:xfrm>
            <a:off x="1684020" y="5550408"/>
            <a:ext cx="10104120" cy="954107"/>
          </a:xfrm>
          <a:prstGeom prst="rect">
            <a:avLst/>
          </a:prstGeom>
          <a:noFill/>
        </p:spPr>
        <p:txBody>
          <a:bodyPr wrap="square">
            <a:spAutoFit/>
          </a:bodyPr>
          <a:lstStyle/>
          <a:p>
            <a:r>
              <a:rPr lang="en-US" sz="2800" dirty="0">
                <a:hlinkClick r:id="rId3"/>
              </a:rPr>
              <a:t>https://github.com/sutton-signwriting/</a:t>
            </a:r>
            <a:endParaRPr lang="en-US" sz="2800" dirty="0"/>
          </a:p>
          <a:p>
            <a:r>
              <a:rPr lang="en-US" sz="2800" dirty="0">
                <a:hlinkClick r:id="rId4"/>
              </a:rPr>
              <a:t>https://www.npmjs.com/search?q=sutton-signwriting</a:t>
            </a:r>
            <a:r>
              <a:rPr lang="en-US" sz="2800" dirty="0"/>
              <a:t> </a:t>
            </a:r>
          </a:p>
        </p:txBody>
      </p:sp>
    </p:spTree>
    <p:extLst>
      <p:ext uri="{BB962C8B-B14F-4D97-AF65-F5344CB8AC3E}">
        <p14:creationId xmlns:p14="http://schemas.microsoft.com/office/powerpoint/2010/main" val="255778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2BB80-93DD-EC62-312F-02E8FB71B114}"/>
              </a:ext>
            </a:extLst>
          </p:cNvPr>
          <p:cNvSpPr>
            <a:spLocks noGrp="1"/>
          </p:cNvSpPr>
          <p:nvPr>
            <p:ph idx="1"/>
          </p:nvPr>
        </p:nvSpPr>
        <p:spPr>
          <a:xfrm>
            <a:off x="403860" y="1827848"/>
            <a:ext cx="11384280" cy="3603688"/>
          </a:xfrm>
        </p:spPr>
        <p:txBody>
          <a:bodyPr>
            <a:normAutofit/>
          </a:bodyPr>
          <a:lstStyle/>
          <a:p>
            <a:pPr marL="0" indent="0">
              <a:buNone/>
            </a:pPr>
            <a:r>
              <a:rPr lang="en-US" sz="2400" b="1" dirty="0"/>
              <a:t>@sutton-signwriting/signmaker </a:t>
            </a:r>
            <a:r>
              <a:rPr lang="en-US" sz="2400" dirty="0"/>
              <a:t>- </a:t>
            </a:r>
            <a:r>
              <a:rPr lang="en-US" sz="2000" b="0" i="0" dirty="0">
                <a:solidFill>
                  <a:srgbClr val="222222"/>
                </a:solidFill>
                <a:effectLst/>
                <a:highlight>
                  <a:srgbClr val="FFFFFF"/>
                </a:highlight>
              </a:rPr>
              <a:t>an online editor that can be accessed directly, embedded in an </a:t>
            </a:r>
            <a:r>
              <a:rPr lang="en-US" sz="2000" b="0" i="0" dirty="0" err="1">
                <a:solidFill>
                  <a:srgbClr val="222222"/>
                </a:solidFill>
                <a:effectLst/>
                <a:highlight>
                  <a:srgbClr val="FFFFFF"/>
                </a:highlight>
              </a:rPr>
              <a:t>iFrame</a:t>
            </a:r>
            <a:r>
              <a:rPr lang="en-US" sz="2000" b="0" i="0" dirty="0">
                <a:solidFill>
                  <a:srgbClr val="222222"/>
                </a:solidFill>
                <a:effectLst/>
                <a:highlight>
                  <a:srgbClr val="FFFFFF"/>
                </a:highlight>
              </a:rPr>
              <a:t>, and downloaded. It uses both Formal SignWriting in ASCII (FSW) and SignWriting in Unicode (SWU) character sets, along with the associated style string.</a:t>
            </a:r>
          </a:p>
          <a:p>
            <a:pPr marL="0" indent="0">
              <a:buNone/>
            </a:pPr>
            <a:r>
              <a:rPr lang="en-US" sz="1700" b="0" i="0" dirty="0">
                <a:solidFill>
                  <a:srgbClr val="222222"/>
                </a:solidFill>
                <a:effectLst/>
                <a:highlight>
                  <a:srgbClr val="FFFFFF"/>
                </a:highlight>
              </a:rPr>
              <a:t>&lt;</a:t>
            </a:r>
            <a:r>
              <a:rPr lang="en-US" sz="1700" b="0" i="0" dirty="0" err="1">
                <a:solidFill>
                  <a:srgbClr val="222222"/>
                </a:solidFill>
                <a:effectLst/>
                <a:highlight>
                  <a:srgbClr val="FFFFFF"/>
                </a:highlight>
              </a:rPr>
              <a:t>iframe</a:t>
            </a:r>
            <a:r>
              <a:rPr lang="en-US" sz="1700" b="0" i="0" dirty="0">
                <a:solidFill>
                  <a:srgbClr val="222222"/>
                </a:solidFill>
                <a:effectLst/>
                <a:highlight>
                  <a:srgbClr val="FFFFFF"/>
                </a:highlight>
              </a:rPr>
              <a:t> style:"width:640px;height:360px;"  </a:t>
            </a:r>
            <a:r>
              <a:rPr lang="en-US" sz="1700" b="0" i="0" dirty="0" err="1">
                <a:solidFill>
                  <a:srgbClr val="222222"/>
                </a:solidFill>
                <a:effectLst/>
                <a:highlight>
                  <a:srgbClr val="FFFFFF"/>
                </a:highlight>
              </a:rPr>
              <a:t>src</a:t>
            </a:r>
            <a:r>
              <a:rPr lang="en-US" sz="1700" b="0" i="0" dirty="0">
                <a:solidFill>
                  <a:srgbClr val="222222"/>
                </a:solidFill>
                <a:effectLst/>
                <a:highlight>
                  <a:srgbClr val="FFFFFF"/>
                </a:highlight>
              </a:rPr>
              <a:t>:"https://www.sutton-signwriting.io/signmaker/index.html"&gt;&lt;/iframe&gt;</a:t>
            </a:r>
          </a:p>
        </p:txBody>
      </p:sp>
      <p:sp>
        <p:nvSpPr>
          <p:cNvPr id="7" name="Title 1">
            <a:extLst>
              <a:ext uri="{FF2B5EF4-FFF2-40B4-BE49-F238E27FC236}">
                <a16:creationId xmlns:a16="http://schemas.microsoft.com/office/drawing/2014/main" id="{8083D5BC-5AC2-2EF8-F075-6C06A1671286}"/>
              </a:ext>
            </a:extLst>
          </p:cNvPr>
          <p:cNvSpPr>
            <a:spLocks noGrp="1"/>
          </p:cNvSpPr>
          <p:nvPr>
            <p:ph type="title"/>
          </p:nvPr>
        </p:nvSpPr>
        <p:spPr>
          <a:xfrm>
            <a:off x="911352" y="603539"/>
            <a:ext cx="10515600" cy="895160"/>
          </a:xfrm>
        </p:spPr>
        <p:txBody>
          <a:bodyPr>
            <a:normAutofit fontScale="90000"/>
          </a:bodyPr>
          <a:lstStyle/>
          <a:p>
            <a:r>
              <a:rPr lang="en-US" dirty="0" err="1"/>
              <a:t>SignMaker</a:t>
            </a:r>
            <a:r>
              <a:rPr lang="en-US" dirty="0"/>
              <a:t>: </a:t>
            </a:r>
            <a:r>
              <a:rPr lang="en-US" dirty="0" err="1"/>
              <a:t>iframe</a:t>
            </a:r>
            <a:r>
              <a:rPr lang="en-US" dirty="0"/>
              <a:t> Editor</a:t>
            </a:r>
            <a:br>
              <a:rPr lang="en-US" dirty="0"/>
            </a:br>
            <a:r>
              <a:rPr lang="en-US" sz="3600" dirty="0"/>
              <a:t>        using </a:t>
            </a:r>
            <a:r>
              <a:rPr lang="en-US" sz="3600" dirty="0" err="1"/>
              <a:t>postMessage</a:t>
            </a:r>
            <a:r>
              <a:rPr lang="en-US" sz="3600" dirty="0"/>
              <a:t> and </a:t>
            </a:r>
            <a:r>
              <a:rPr lang="en-US" sz="3600" dirty="0" err="1"/>
              <a:t>addEventListener</a:t>
            </a:r>
            <a:endParaRPr lang="en-US" dirty="0"/>
          </a:p>
        </p:txBody>
      </p:sp>
      <p:sp>
        <p:nvSpPr>
          <p:cNvPr id="8" name="TextBox 7">
            <a:extLst>
              <a:ext uri="{FF2B5EF4-FFF2-40B4-BE49-F238E27FC236}">
                <a16:creationId xmlns:a16="http://schemas.microsoft.com/office/drawing/2014/main" id="{1AED0C0B-2579-7CAB-78BE-1950D2718453}"/>
              </a:ext>
            </a:extLst>
          </p:cNvPr>
          <p:cNvSpPr txBox="1"/>
          <p:nvPr/>
        </p:nvSpPr>
        <p:spPr>
          <a:xfrm>
            <a:off x="1684020" y="5550408"/>
            <a:ext cx="10104120" cy="954107"/>
          </a:xfrm>
          <a:prstGeom prst="rect">
            <a:avLst/>
          </a:prstGeom>
          <a:noFill/>
        </p:spPr>
        <p:txBody>
          <a:bodyPr wrap="square">
            <a:spAutoFit/>
          </a:bodyPr>
          <a:lstStyle/>
          <a:p>
            <a:r>
              <a:rPr lang="en-US" sz="2800" dirty="0">
                <a:hlinkClick r:id="rId2"/>
              </a:rPr>
              <a:t>https://www.sutton-signwriting.io/signmaker/</a:t>
            </a:r>
          </a:p>
          <a:p>
            <a:r>
              <a:rPr lang="en-US" sz="2800" dirty="0">
                <a:hlinkClick r:id="rId3"/>
              </a:rPr>
              <a:t>https://www.sutton-signwriting.io/signmaker/demo.html</a:t>
            </a:r>
            <a:r>
              <a:rPr lang="en-US" sz="2800" dirty="0"/>
              <a:t>  </a:t>
            </a:r>
          </a:p>
        </p:txBody>
      </p:sp>
      <p:pic>
        <p:nvPicPr>
          <p:cNvPr id="13" name="Picture 12">
            <a:extLst>
              <a:ext uri="{FF2B5EF4-FFF2-40B4-BE49-F238E27FC236}">
                <a16:creationId xmlns:a16="http://schemas.microsoft.com/office/drawing/2014/main" id="{250FEBB3-B28E-760B-E9CE-302C71C1D055}"/>
              </a:ext>
            </a:extLst>
          </p:cNvPr>
          <p:cNvPicPr>
            <a:picLocks noChangeAspect="1"/>
          </p:cNvPicPr>
          <p:nvPr/>
        </p:nvPicPr>
        <p:blipFill>
          <a:blip r:embed="rId4"/>
          <a:stretch>
            <a:fillRect/>
          </a:stretch>
        </p:blipFill>
        <p:spPr>
          <a:xfrm>
            <a:off x="634849" y="3218354"/>
            <a:ext cx="3946295" cy="2272618"/>
          </a:xfrm>
          <a:prstGeom prst="rect">
            <a:avLst/>
          </a:prstGeom>
        </p:spPr>
      </p:pic>
      <p:pic>
        <p:nvPicPr>
          <p:cNvPr id="17" name="Picture 16">
            <a:extLst>
              <a:ext uri="{FF2B5EF4-FFF2-40B4-BE49-F238E27FC236}">
                <a16:creationId xmlns:a16="http://schemas.microsoft.com/office/drawing/2014/main" id="{30D05C58-A95F-6329-E027-EBE9F94C6BDF}"/>
              </a:ext>
            </a:extLst>
          </p:cNvPr>
          <p:cNvPicPr>
            <a:picLocks noChangeAspect="1"/>
          </p:cNvPicPr>
          <p:nvPr/>
        </p:nvPicPr>
        <p:blipFill>
          <a:blip r:embed="rId5"/>
          <a:stretch>
            <a:fillRect/>
          </a:stretch>
        </p:blipFill>
        <p:spPr>
          <a:xfrm>
            <a:off x="6096000" y="4448079"/>
            <a:ext cx="3229426" cy="809738"/>
          </a:xfrm>
          <a:prstGeom prst="rect">
            <a:avLst/>
          </a:prstGeom>
        </p:spPr>
      </p:pic>
      <p:pic>
        <p:nvPicPr>
          <p:cNvPr id="19" name="Picture 18">
            <a:extLst>
              <a:ext uri="{FF2B5EF4-FFF2-40B4-BE49-F238E27FC236}">
                <a16:creationId xmlns:a16="http://schemas.microsoft.com/office/drawing/2014/main" id="{1E68FCE2-D98D-3039-36B6-668DE6839702}"/>
              </a:ext>
            </a:extLst>
          </p:cNvPr>
          <p:cNvPicPr>
            <a:picLocks noChangeAspect="1"/>
          </p:cNvPicPr>
          <p:nvPr/>
        </p:nvPicPr>
        <p:blipFill>
          <a:blip r:embed="rId6"/>
          <a:stretch>
            <a:fillRect/>
          </a:stretch>
        </p:blipFill>
        <p:spPr>
          <a:xfrm>
            <a:off x="6096000" y="3502346"/>
            <a:ext cx="5010849" cy="781159"/>
          </a:xfrm>
          <a:prstGeom prst="rect">
            <a:avLst/>
          </a:prstGeom>
        </p:spPr>
      </p:pic>
      <p:sp>
        <p:nvSpPr>
          <p:cNvPr id="4" name="Arrow: Left 3">
            <a:extLst>
              <a:ext uri="{FF2B5EF4-FFF2-40B4-BE49-F238E27FC236}">
                <a16:creationId xmlns:a16="http://schemas.microsoft.com/office/drawing/2014/main" id="{A205FECE-1409-77A0-D368-4F3A5714A21B}"/>
              </a:ext>
            </a:extLst>
          </p:cNvPr>
          <p:cNvSpPr/>
          <p:nvPr/>
        </p:nvSpPr>
        <p:spPr>
          <a:xfrm>
            <a:off x="4949952" y="4519184"/>
            <a:ext cx="777240" cy="228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86B730C-51BF-75FA-CED6-D07AD2D13DF6}"/>
              </a:ext>
            </a:extLst>
          </p:cNvPr>
          <p:cNvSpPr/>
          <p:nvPr/>
        </p:nvSpPr>
        <p:spPr>
          <a:xfrm>
            <a:off x="4949952" y="3570256"/>
            <a:ext cx="77724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84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296461"/>
            <a:ext cx="10515600" cy="874762"/>
          </a:xfrm>
        </p:spPr>
        <p:txBody>
          <a:bodyPr/>
          <a:lstStyle/>
          <a:p>
            <a:r>
              <a:rPr lang="en-US" dirty="0"/>
              <a:t>Visuals: Common SVG Wrapper</a:t>
            </a:r>
          </a:p>
        </p:txBody>
      </p:sp>
      <p:sp>
        <p:nvSpPr>
          <p:cNvPr id="9" name="Content Placeholder 2">
            <a:extLst>
              <a:ext uri="{FF2B5EF4-FFF2-40B4-BE49-F238E27FC236}">
                <a16:creationId xmlns:a16="http://schemas.microsoft.com/office/drawing/2014/main" id="{55332A92-E783-2320-195A-BB6AEE807532}"/>
              </a:ext>
            </a:extLst>
          </p:cNvPr>
          <p:cNvSpPr>
            <a:spLocks noGrp="1"/>
          </p:cNvSpPr>
          <p:nvPr>
            <p:ph idx="1"/>
          </p:nvPr>
        </p:nvSpPr>
        <p:spPr>
          <a:xfrm>
            <a:off x="1090658" y="2602838"/>
            <a:ext cx="9825871" cy="2023796"/>
          </a:xfrm>
        </p:spPr>
        <p:txBody>
          <a:bodyPr>
            <a:normAutofit/>
          </a:bodyPr>
          <a:lstStyle/>
          <a:p>
            <a:pPr marL="0" indent="0">
              <a:buNone/>
            </a:pPr>
            <a:r>
              <a:rPr lang="en-US" sz="2000" dirty="0">
                <a:solidFill>
                  <a:srgbClr val="222222"/>
                </a:solidFill>
                <a:highlight>
                  <a:srgbClr val="FFFFFF"/>
                </a:highlight>
              </a:rPr>
              <a:t>Max Coordinate – (525,535)</a:t>
            </a:r>
          </a:p>
          <a:p>
            <a:pPr marL="0" indent="0">
              <a:buNone/>
            </a:pPr>
            <a:r>
              <a:rPr lang="en-US" sz="2000" dirty="0">
                <a:solidFill>
                  <a:srgbClr val="222222"/>
                </a:solidFill>
                <a:highlight>
                  <a:srgbClr val="FFFFFF"/>
                </a:highlight>
              </a:rPr>
              <a:t>Min X = min(483, 501, 510, 476) = 476</a:t>
            </a:r>
          </a:p>
          <a:p>
            <a:pPr marL="0" indent="0">
              <a:buNone/>
            </a:pPr>
            <a:r>
              <a:rPr lang="en-US" sz="2000" dirty="0">
                <a:solidFill>
                  <a:srgbClr val="222222"/>
                </a:solidFill>
                <a:highlight>
                  <a:srgbClr val="FFFFFF"/>
                </a:highlight>
              </a:rPr>
              <a:t>Min Y = min (510, 466, 500, 475) = 466</a:t>
            </a:r>
          </a:p>
          <a:p>
            <a:pPr marL="0" indent="0">
              <a:buNone/>
            </a:pPr>
            <a:r>
              <a:rPr lang="en-US" sz="2000" dirty="0">
                <a:solidFill>
                  <a:srgbClr val="222222"/>
                </a:solidFill>
                <a:highlight>
                  <a:srgbClr val="FFFFFF"/>
                </a:highlight>
              </a:rPr>
              <a:t>Width = Max X – Min X = 525 – 476 = 49</a:t>
            </a:r>
          </a:p>
          <a:p>
            <a:pPr marL="0" indent="0">
              <a:buNone/>
            </a:pPr>
            <a:r>
              <a:rPr lang="en-US" sz="2000" dirty="0">
                <a:solidFill>
                  <a:srgbClr val="222222"/>
                </a:solidFill>
                <a:highlight>
                  <a:srgbClr val="FFFFFF"/>
                </a:highlight>
              </a:rPr>
              <a:t>Height = Max Y – Min Y = 535 – 466 = 69</a:t>
            </a:r>
          </a:p>
        </p:txBody>
      </p:sp>
      <p:pic>
        <p:nvPicPr>
          <p:cNvPr id="17" name="Picture 16">
            <a:extLst>
              <a:ext uri="{FF2B5EF4-FFF2-40B4-BE49-F238E27FC236}">
                <a16:creationId xmlns:a16="http://schemas.microsoft.com/office/drawing/2014/main" id="{88192196-2D7C-5A63-0F3E-C6AFDBAFD24D}"/>
              </a:ext>
            </a:extLst>
          </p:cNvPr>
          <p:cNvPicPr>
            <a:picLocks noChangeAspect="1"/>
          </p:cNvPicPr>
          <p:nvPr/>
        </p:nvPicPr>
        <p:blipFill>
          <a:blip r:embed="rId2"/>
          <a:stretch>
            <a:fillRect/>
          </a:stretch>
        </p:blipFill>
        <p:spPr>
          <a:xfrm>
            <a:off x="1090658" y="1363043"/>
            <a:ext cx="2467319" cy="371527"/>
          </a:xfrm>
          <a:prstGeom prst="rect">
            <a:avLst/>
          </a:prstGeom>
        </p:spPr>
      </p:pic>
      <p:pic>
        <p:nvPicPr>
          <p:cNvPr id="21" name="Picture 20">
            <a:extLst>
              <a:ext uri="{FF2B5EF4-FFF2-40B4-BE49-F238E27FC236}">
                <a16:creationId xmlns:a16="http://schemas.microsoft.com/office/drawing/2014/main" id="{0C2EA3AD-BDC1-DE93-CA3A-7B0C2B93E6B9}"/>
              </a:ext>
            </a:extLst>
          </p:cNvPr>
          <p:cNvPicPr>
            <a:picLocks noChangeAspect="1"/>
          </p:cNvPicPr>
          <p:nvPr/>
        </p:nvPicPr>
        <p:blipFill>
          <a:blip r:embed="rId3"/>
          <a:stretch>
            <a:fillRect/>
          </a:stretch>
        </p:blipFill>
        <p:spPr>
          <a:xfrm>
            <a:off x="1090658" y="1898738"/>
            <a:ext cx="9183382" cy="514422"/>
          </a:xfrm>
          <a:prstGeom prst="rect">
            <a:avLst/>
          </a:prstGeom>
        </p:spPr>
      </p:pic>
      <p:sp>
        <p:nvSpPr>
          <p:cNvPr id="3" name="TextBox 2">
            <a:extLst>
              <a:ext uri="{FF2B5EF4-FFF2-40B4-BE49-F238E27FC236}">
                <a16:creationId xmlns:a16="http://schemas.microsoft.com/office/drawing/2014/main" id="{E7AB1F8D-DDB3-5C2B-1FF3-F0098E8948E5}"/>
              </a:ext>
            </a:extLst>
          </p:cNvPr>
          <p:cNvSpPr txBox="1"/>
          <p:nvPr/>
        </p:nvSpPr>
        <p:spPr>
          <a:xfrm>
            <a:off x="483367" y="1287196"/>
            <a:ext cx="482824" cy="523220"/>
          </a:xfrm>
          <a:prstGeom prst="rect">
            <a:avLst/>
          </a:prstGeom>
          <a:noFill/>
        </p:spPr>
        <p:txBody>
          <a:bodyPr wrap="none" rtlCol="0">
            <a:spAutoFit/>
          </a:bodyPr>
          <a:lstStyle/>
          <a:p>
            <a:r>
              <a:rPr lang="en-US" sz="2800" b="1" dirty="0"/>
              <a:t>1)</a:t>
            </a:r>
          </a:p>
        </p:txBody>
      </p:sp>
      <p:sp>
        <p:nvSpPr>
          <p:cNvPr id="4" name="TextBox 3">
            <a:extLst>
              <a:ext uri="{FF2B5EF4-FFF2-40B4-BE49-F238E27FC236}">
                <a16:creationId xmlns:a16="http://schemas.microsoft.com/office/drawing/2014/main" id="{91548EC3-8447-7F85-0300-86926D5F5EE7}"/>
              </a:ext>
            </a:extLst>
          </p:cNvPr>
          <p:cNvSpPr txBox="1"/>
          <p:nvPr/>
        </p:nvSpPr>
        <p:spPr>
          <a:xfrm>
            <a:off x="483367" y="1910603"/>
            <a:ext cx="482824" cy="523220"/>
          </a:xfrm>
          <a:prstGeom prst="rect">
            <a:avLst/>
          </a:prstGeom>
          <a:noFill/>
        </p:spPr>
        <p:txBody>
          <a:bodyPr wrap="none" rtlCol="0">
            <a:spAutoFit/>
          </a:bodyPr>
          <a:lstStyle/>
          <a:p>
            <a:r>
              <a:rPr lang="en-US" sz="2800" b="1" dirty="0"/>
              <a:t>2)</a:t>
            </a:r>
          </a:p>
        </p:txBody>
      </p:sp>
      <p:sp>
        <p:nvSpPr>
          <p:cNvPr id="5" name="TextBox 4">
            <a:extLst>
              <a:ext uri="{FF2B5EF4-FFF2-40B4-BE49-F238E27FC236}">
                <a16:creationId xmlns:a16="http://schemas.microsoft.com/office/drawing/2014/main" id="{25427A2E-C072-B514-FAE3-A4FCF2F86B30}"/>
              </a:ext>
            </a:extLst>
          </p:cNvPr>
          <p:cNvSpPr txBox="1"/>
          <p:nvPr/>
        </p:nvSpPr>
        <p:spPr>
          <a:xfrm>
            <a:off x="483367" y="2534010"/>
            <a:ext cx="482824" cy="523220"/>
          </a:xfrm>
          <a:prstGeom prst="rect">
            <a:avLst/>
          </a:prstGeom>
          <a:noFill/>
        </p:spPr>
        <p:txBody>
          <a:bodyPr wrap="none" rtlCol="0">
            <a:spAutoFit/>
          </a:bodyPr>
          <a:lstStyle/>
          <a:p>
            <a:r>
              <a:rPr lang="en-US" sz="2800" b="1" dirty="0"/>
              <a:t>3)</a:t>
            </a:r>
          </a:p>
        </p:txBody>
      </p:sp>
      <p:sp>
        <p:nvSpPr>
          <p:cNvPr id="6" name="TextBox 5">
            <a:extLst>
              <a:ext uri="{FF2B5EF4-FFF2-40B4-BE49-F238E27FC236}">
                <a16:creationId xmlns:a16="http://schemas.microsoft.com/office/drawing/2014/main" id="{A73D8A54-ED44-D484-F1C0-B117E3AA5E13}"/>
              </a:ext>
            </a:extLst>
          </p:cNvPr>
          <p:cNvSpPr txBox="1"/>
          <p:nvPr/>
        </p:nvSpPr>
        <p:spPr>
          <a:xfrm>
            <a:off x="483367" y="4601125"/>
            <a:ext cx="482824" cy="523220"/>
          </a:xfrm>
          <a:prstGeom prst="rect">
            <a:avLst/>
          </a:prstGeom>
          <a:noFill/>
        </p:spPr>
        <p:txBody>
          <a:bodyPr wrap="none" rtlCol="0">
            <a:spAutoFit/>
          </a:bodyPr>
          <a:lstStyle/>
          <a:p>
            <a:r>
              <a:rPr lang="en-US" sz="2800" b="1" dirty="0"/>
              <a:t>4)</a:t>
            </a:r>
          </a:p>
        </p:txBody>
      </p:sp>
      <p:pic>
        <p:nvPicPr>
          <p:cNvPr id="10" name="Picture 9">
            <a:extLst>
              <a:ext uri="{FF2B5EF4-FFF2-40B4-BE49-F238E27FC236}">
                <a16:creationId xmlns:a16="http://schemas.microsoft.com/office/drawing/2014/main" id="{C04B66BC-0214-786D-16B4-C1D4E1B17B7A}"/>
              </a:ext>
            </a:extLst>
          </p:cNvPr>
          <p:cNvPicPr>
            <a:picLocks noChangeAspect="1"/>
          </p:cNvPicPr>
          <p:nvPr/>
        </p:nvPicPr>
        <p:blipFill>
          <a:blip r:embed="rId4"/>
          <a:stretch>
            <a:fillRect/>
          </a:stretch>
        </p:blipFill>
        <p:spPr>
          <a:xfrm>
            <a:off x="9784492" y="180488"/>
            <a:ext cx="1316850" cy="1694835"/>
          </a:xfrm>
          <a:prstGeom prst="rect">
            <a:avLst/>
          </a:prstGeom>
        </p:spPr>
      </p:pic>
      <p:pic>
        <p:nvPicPr>
          <p:cNvPr id="16" name="Picture 15">
            <a:extLst>
              <a:ext uri="{FF2B5EF4-FFF2-40B4-BE49-F238E27FC236}">
                <a16:creationId xmlns:a16="http://schemas.microsoft.com/office/drawing/2014/main" id="{E0DFF15D-6EA2-2237-7AF0-0EBB259887AF}"/>
              </a:ext>
            </a:extLst>
          </p:cNvPr>
          <p:cNvPicPr>
            <a:picLocks noChangeAspect="1"/>
          </p:cNvPicPr>
          <p:nvPr/>
        </p:nvPicPr>
        <p:blipFill>
          <a:blip r:embed="rId5"/>
          <a:stretch>
            <a:fillRect/>
          </a:stretch>
        </p:blipFill>
        <p:spPr>
          <a:xfrm>
            <a:off x="1090658" y="4765294"/>
            <a:ext cx="6982799" cy="1714739"/>
          </a:xfrm>
          <a:prstGeom prst="rect">
            <a:avLst/>
          </a:prstGeom>
        </p:spPr>
      </p:pic>
    </p:spTree>
    <p:extLst>
      <p:ext uri="{BB962C8B-B14F-4D97-AF65-F5344CB8AC3E}">
        <p14:creationId xmlns:p14="http://schemas.microsoft.com/office/powerpoint/2010/main" val="232229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95403"/>
            <a:ext cx="10515600" cy="874762"/>
          </a:xfrm>
        </p:spPr>
        <p:txBody>
          <a:bodyPr/>
          <a:lstStyle/>
          <a:p>
            <a:r>
              <a:rPr lang="en-US" dirty="0"/>
              <a:t>Visuals: Self-Contained SVG</a:t>
            </a:r>
          </a:p>
        </p:txBody>
      </p:sp>
      <p:pic>
        <p:nvPicPr>
          <p:cNvPr id="17" name="Picture 16">
            <a:extLst>
              <a:ext uri="{FF2B5EF4-FFF2-40B4-BE49-F238E27FC236}">
                <a16:creationId xmlns:a16="http://schemas.microsoft.com/office/drawing/2014/main" id="{88192196-2D7C-5A63-0F3E-C6AFDBAFD24D}"/>
              </a:ext>
            </a:extLst>
          </p:cNvPr>
          <p:cNvPicPr>
            <a:picLocks noChangeAspect="1"/>
          </p:cNvPicPr>
          <p:nvPr/>
        </p:nvPicPr>
        <p:blipFill>
          <a:blip r:embed="rId2"/>
          <a:stretch>
            <a:fillRect/>
          </a:stretch>
        </p:blipFill>
        <p:spPr>
          <a:xfrm>
            <a:off x="1090658" y="1991296"/>
            <a:ext cx="2467319" cy="371527"/>
          </a:xfrm>
          <a:prstGeom prst="rect">
            <a:avLst/>
          </a:prstGeom>
        </p:spPr>
      </p:pic>
      <p:pic>
        <p:nvPicPr>
          <p:cNvPr id="21" name="Picture 20">
            <a:extLst>
              <a:ext uri="{FF2B5EF4-FFF2-40B4-BE49-F238E27FC236}">
                <a16:creationId xmlns:a16="http://schemas.microsoft.com/office/drawing/2014/main" id="{0C2EA3AD-BDC1-DE93-CA3A-7B0C2B93E6B9}"/>
              </a:ext>
            </a:extLst>
          </p:cNvPr>
          <p:cNvPicPr>
            <a:picLocks noChangeAspect="1"/>
          </p:cNvPicPr>
          <p:nvPr/>
        </p:nvPicPr>
        <p:blipFill>
          <a:blip r:embed="rId3"/>
          <a:stretch>
            <a:fillRect/>
          </a:stretch>
        </p:blipFill>
        <p:spPr>
          <a:xfrm>
            <a:off x="1090658" y="2779514"/>
            <a:ext cx="9183382" cy="514422"/>
          </a:xfrm>
          <a:prstGeom prst="rect">
            <a:avLst/>
          </a:prstGeom>
        </p:spPr>
      </p:pic>
      <p:sp>
        <p:nvSpPr>
          <p:cNvPr id="3" name="TextBox 2">
            <a:extLst>
              <a:ext uri="{FF2B5EF4-FFF2-40B4-BE49-F238E27FC236}">
                <a16:creationId xmlns:a16="http://schemas.microsoft.com/office/drawing/2014/main" id="{E7AB1F8D-DDB3-5C2B-1FF3-F0098E8948E5}"/>
              </a:ext>
            </a:extLst>
          </p:cNvPr>
          <p:cNvSpPr txBox="1"/>
          <p:nvPr/>
        </p:nvSpPr>
        <p:spPr>
          <a:xfrm>
            <a:off x="483367" y="1915449"/>
            <a:ext cx="482824" cy="523220"/>
          </a:xfrm>
          <a:prstGeom prst="rect">
            <a:avLst/>
          </a:prstGeom>
          <a:noFill/>
        </p:spPr>
        <p:txBody>
          <a:bodyPr wrap="none" rtlCol="0">
            <a:spAutoFit/>
          </a:bodyPr>
          <a:lstStyle/>
          <a:p>
            <a:r>
              <a:rPr lang="en-US" sz="2800" b="1" dirty="0"/>
              <a:t>1)</a:t>
            </a:r>
          </a:p>
        </p:txBody>
      </p:sp>
      <p:sp>
        <p:nvSpPr>
          <p:cNvPr id="4" name="TextBox 3">
            <a:extLst>
              <a:ext uri="{FF2B5EF4-FFF2-40B4-BE49-F238E27FC236}">
                <a16:creationId xmlns:a16="http://schemas.microsoft.com/office/drawing/2014/main" id="{91548EC3-8447-7F85-0300-86926D5F5EE7}"/>
              </a:ext>
            </a:extLst>
          </p:cNvPr>
          <p:cNvSpPr txBox="1"/>
          <p:nvPr/>
        </p:nvSpPr>
        <p:spPr>
          <a:xfrm>
            <a:off x="483367" y="2791379"/>
            <a:ext cx="482824" cy="523220"/>
          </a:xfrm>
          <a:prstGeom prst="rect">
            <a:avLst/>
          </a:prstGeom>
          <a:noFill/>
        </p:spPr>
        <p:txBody>
          <a:bodyPr wrap="none" rtlCol="0">
            <a:spAutoFit/>
          </a:bodyPr>
          <a:lstStyle/>
          <a:p>
            <a:r>
              <a:rPr lang="en-US" sz="2800" b="1" dirty="0"/>
              <a:t>2)</a:t>
            </a:r>
          </a:p>
        </p:txBody>
      </p:sp>
      <p:sp>
        <p:nvSpPr>
          <p:cNvPr id="5" name="TextBox 4">
            <a:extLst>
              <a:ext uri="{FF2B5EF4-FFF2-40B4-BE49-F238E27FC236}">
                <a16:creationId xmlns:a16="http://schemas.microsoft.com/office/drawing/2014/main" id="{25427A2E-C072-B514-FAE3-A4FCF2F86B30}"/>
              </a:ext>
            </a:extLst>
          </p:cNvPr>
          <p:cNvSpPr txBox="1"/>
          <p:nvPr/>
        </p:nvSpPr>
        <p:spPr>
          <a:xfrm>
            <a:off x="483367" y="3769938"/>
            <a:ext cx="482824" cy="523220"/>
          </a:xfrm>
          <a:prstGeom prst="rect">
            <a:avLst/>
          </a:prstGeom>
          <a:noFill/>
        </p:spPr>
        <p:txBody>
          <a:bodyPr wrap="none" rtlCol="0">
            <a:spAutoFit/>
          </a:bodyPr>
          <a:lstStyle/>
          <a:p>
            <a:r>
              <a:rPr lang="en-US" sz="2800" b="1" dirty="0"/>
              <a:t>3)</a:t>
            </a:r>
          </a:p>
        </p:txBody>
      </p:sp>
      <p:pic>
        <p:nvPicPr>
          <p:cNvPr id="10" name="Picture 9">
            <a:extLst>
              <a:ext uri="{FF2B5EF4-FFF2-40B4-BE49-F238E27FC236}">
                <a16:creationId xmlns:a16="http://schemas.microsoft.com/office/drawing/2014/main" id="{C04B66BC-0214-786D-16B4-C1D4E1B17B7A}"/>
              </a:ext>
            </a:extLst>
          </p:cNvPr>
          <p:cNvPicPr>
            <a:picLocks noChangeAspect="1"/>
          </p:cNvPicPr>
          <p:nvPr/>
        </p:nvPicPr>
        <p:blipFill>
          <a:blip r:embed="rId4"/>
          <a:stretch>
            <a:fillRect/>
          </a:stretch>
        </p:blipFill>
        <p:spPr>
          <a:xfrm>
            <a:off x="9784492" y="180488"/>
            <a:ext cx="1316850" cy="1694835"/>
          </a:xfrm>
          <a:prstGeom prst="rect">
            <a:avLst/>
          </a:prstGeom>
        </p:spPr>
      </p:pic>
      <p:sp>
        <p:nvSpPr>
          <p:cNvPr id="8" name="Content Placeholder 7">
            <a:extLst>
              <a:ext uri="{FF2B5EF4-FFF2-40B4-BE49-F238E27FC236}">
                <a16:creationId xmlns:a16="http://schemas.microsoft.com/office/drawing/2014/main" id="{743F44F5-3BAC-0520-4EB1-1B24AE4E3332}"/>
              </a:ext>
            </a:extLst>
          </p:cNvPr>
          <p:cNvSpPr>
            <a:spLocks noGrp="1"/>
          </p:cNvSpPr>
          <p:nvPr>
            <p:ph idx="1"/>
          </p:nvPr>
        </p:nvSpPr>
        <p:spPr>
          <a:xfrm>
            <a:off x="1090658" y="3816588"/>
            <a:ext cx="10515600" cy="776984"/>
          </a:xfrm>
        </p:spPr>
        <p:txBody>
          <a:bodyPr/>
          <a:lstStyle/>
          <a:p>
            <a:pPr marL="0" indent="0">
              <a:buNone/>
            </a:pPr>
            <a:r>
              <a:rPr lang="en-US" dirty="0"/>
              <a:t>Each symbol gets an &lt;</a:t>
            </a:r>
            <a:r>
              <a:rPr lang="en-US" dirty="0" err="1"/>
              <a:t>svg</a:t>
            </a:r>
            <a:r>
              <a:rPr lang="en-US" dirty="0"/>
              <a:t>&gt; group</a:t>
            </a:r>
          </a:p>
        </p:txBody>
      </p:sp>
      <p:pic>
        <p:nvPicPr>
          <p:cNvPr id="7" name="Picture 6">
            <a:extLst>
              <a:ext uri="{FF2B5EF4-FFF2-40B4-BE49-F238E27FC236}">
                <a16:creationId xmlns:a16="http://schemas.microsoft.com/office/drawing/2014/main" id="{05E893E9-76C9-D490-DE36-C24A9123C3C8}"/>
              </a:ext>
            </a:extLst>
          </p:cNvPr>
          <p:cNvPicPr>
            <a:picLocks noChangeAspect="1"/>
          </p:cNvPicPr>
          <p:nvPr/>
        </p:nvPicPr>
        <p:blipFill>
          <a:blip r:embed="rId5"/>
          <a:stretch>
            <a:fillRect/>
          </a:stretch>
        </p:blipFill>
        <p:spPr>
          <a:xfrm>
            <a:off x="1090658" y="4304088"/>
            <a:ext cx="5544324" cy="2076740"/>
          </a:xfrm>
          <a:prstGeom prst="rect">
            <a:avLst/>
          </a:prstGeom>
        </p:spPr>
      </p:pic>
    </p:spTree>
    <p:extLst>
      <p:ext uri="{BB962C8B-B14F-4D97-AF65-F5344CB8AC3E}">
        <p14:creationId xmlns:p14="http://schemas.microsoft.com/office/powerpoint/2010/main" val="317919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eve Slevinski">
            <a:extLst>
              <a:ext uri="{FF2B5EF4-FFF2-40B4-BE49-F238E27FC236}">
                <a16:creationId xmlns:a16="http://schemas.microsoft.com/office/drawing/2014/main" id="{C7DC9AE3-366C-3560-AD98-F76ACC28F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646" y="421532"/>
            <a:ext cx="3431771" cy="343177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13;ge98e3c6e30_1_56">
            <a:extLst>
              <a:ext uri="{FF2B5EF4-FFF2-40B4-BE49-F238E27FC236}">
                <a16:creationId xmlns:a16="http://schemas.microsoft.com/office/drawing/2014/main" id="{A457EE86-8D36-A333-ACC5-FB8EFA3AAA36}"/>
              </a:ext>
            </a:extLst>
          </p:cNvPr>
          <p:cNvSpPr/>
          <p:nvPr/>
        </p:nvSpPr>
        <p:spPr>
          <a:xfrm>
            <a:off x="2311397" y="3994804"/>
            <a:ext cx="7044268" cy="27077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3200" dirty="0">
                <a:solidFill>
                  <a:srgbClr val="000000"/>
                </a:solidFill>
                <a:ea typeface="Times New Roman"/>
                <a:cs typeface="Baloo" panose="03080902040302020200" pitchFamily="66" charset="0"/>
                <a:sym typeface="Times New Roman"/>
              </a:rPr>
              <a:t>Steve Slevinski</a:t>
            </a:r>
          </a:p>
          <a:p>
            <a:pPr algn="ctr"/>
            <a:r>
              <a:rPr lang="pt-BR" sz="1800" dirty="0">
                <a:ea typeface="Calibri"/>
                <a:cs typeface="Baloo" panose="03080902040302020200" pitchFamily="66" charset="0"/>
                <a:sym typeface="Times New Roman"/>
              </a:rPr>
              <a:t>Sign language user, friend of the deaf, and SignWriting Evangelist</a:t>
            </a:r>
          </a:p>
          <a:p>
            <a:pPr marL="0" marR="0" lvl="0" indent="0" algn="ctr" rtl="0">
              <a:spcBef>
                <a:spcPts val="0"/>
              </a:spcBef>
              <a:spcAft>
                <a:spcPts val="0"/>
              </a:spcAft>
              <a:buNone/>
            </a:pPr>
            <a:endParaRPr lang="pt-BR" sz="1600" dirty="0">
              <a:ea typeface="Times New Roman"/>
              <a:cs typeface="Baloo" panose="03080902040302020200" pitchFamily="66" charset="0"/>
              <a:sym typeface="Times New Roman"/>
            </a:endParaRPr>
          </a:p>
          <a:p>
            <a:pPr marL="0" marR="0" lvl="0" indent="0" algn="ctr" rtl="0">
              <a:spcBef>
                <a:spcPts val="0"/>
              </a:spcBef>
              <a:spcAft>
                <a:spcPts val="0"/>
              </a:spcAft>
              <a:buNone/>
            </a:pPr>
            <a:r>
              <a:rPr lang="pt-BR" sz="1600" dirty="0">
                <a:ea typeface="Times New Roman"/>
                <a:cs typeface="Baloo" panose="03080902040302020200" pitchFamily="66" charset="0"/>
                <a:sym typeface="Times New Roman"/>
              </a:rPr>
              <a:t>Creator of SignPuddle</a:t>
            </a:r>
          </a:p>
          <a:p>
            <a:pPr marL="0" marR="0" lvl="0" indent="0" algn="ctr" rtl="0">
              <a:spcBef>
                <a:spcPts val="0"/>
              </a:spcBef>
              <a:spcAft>
                <a:spcPts val="0"/>
              </a:spcAft>
              <a:buNone/>
            </a:pPr>
            <a:r>
              <a:rPr lang="pt-BR" sz="1600" dirty="0">
                <a:solidFill>
                  <a:srgbClr val="000000"/>
                </a:solidFill>
                <a:ea typeface="Calibri"/>
                <a:cs typeface="Baloo" panose="03080902040302020200" pitchFamily="66" charset="0"/>
                <a:sym typeface="Times New Roman"/>
              </a:rPr>
              <a:t>Sutton SignWriting Encoder of 2010, 2012, and 2017</a:t>
            </a:r>
          </a:p>
          <a:p>
            <a:pPr algn="ctr"/>
            <a:r>
              <a:rPr lang="pt-BR" sz="1600" dirty="0">
                <a:ea typeface="Calibri"/>
                <a:cs typeface="Baloo" panose="03080902040302020200" pitchFamily="66" charset="0"/>
                <a:sym typeface="Times New Roman"/>
              </a:rPr>
              <a:t>System Administrator of SignWriting.org</a:t>
            </a:r>
            <a:endParaRPr lang="pt-BR" sz="1600" dirty="0">
              <a:solidFill>
                <a:srgbClr val="000000"/>
              </a:solidFill>
              <a:ea typeface="Times New Roman"/>
              <a:cs typeface="Baloo" panose="03080902040302020200" pitchFamily="66" charset="0"/>
              <a:sym typeface="Times New Roman"/>
            </a:endParaRPr>
          </a:p>
          <a:p>
            <a:pPr marL="0" marR="0" lvl="0" indent="0" algn="ctr" rtl="0">
              <a:spcBef>
                <a:spcPts val="0"/>
              </a:spcBef>
              <a:spcAft>
                <a:spcPts val="0"/>
              </a:spcAft>
              <a:buNone/>
            </a:pPr>
            <a:r>
              <a:rPr lang="pt-BR" sz="1600" dirty="0">
                <a:ea typeface="Calibri"/>
                <a:cs typeface="Baloo" panose="03080902040302020200" pitchFamily="66" charset="0"/>
                <a:sym typeface="Times New Roman"/>
              </a:rPr>
              <a:t>Author of the Sutton SignWriting Packages</a:t>
            </a:r>
          </a:p>
          <a:p>
            <a:pPr marL="0" marR="0" lvl="0" indent="0" algn="ctr" rtl="0">
              <a:spcBef>
                <a:spcPts val="0"/>
              </a:spcBef>
              <a:spcAft>
                <a:spcPts val="0"/>
              </a:spcAft>
              <a:buNone/>
            </a:pPr>
            <a:endParaRPr lang="pt-BR" sz="1600" dirty="0">
              <a:ea typeface="Calibri"/>
              <a:cs typeface="Baloo" panose="03080902040302020200" pitchFamily="66" charset="0"/>
              <a:sym typeface="Times New Roman"/>
            </a:endParaRPr>
          </a:p>
          <a:p>
            <a:pPr marL="0" marR="0" lvl="0" indent="0" algn="ctr" rtl="0">
              <a:spcBef>
                <a:spcPts val="0"/>
              </a:spcBef>
              <a:spcAft>
                <a:spcPts val="0"/>
              </a:spcAft>
              <a:buNone/>
            </a:pPr>
            <a:r>
              <a:rPr lang="pt-BR" sz="2400" dirty="0">
                <a:ea typeface="Calibri"/>
                <a:cs typeface="Baloo" panose="03080902040302020200" pitchFamily="66" charset="0"/>
                <a:sym typeface="Times New Roman"/>
                <a:hlinkClick r:id="rId3"/>
              </a:rPr>
              <a:t>https://steveslevinski.me/</a:t>
            </a:r>
            <a:r>
              <a:rPr lang="pt-BR" sz="2400" dirty="0">
                <a:ea typeface="Calibri"/>
                <a:cs typeface="Baloo" panose="03080902040302020200" pitchFamily="66" charset="0"/>
                <a:sym typeface="Times New Roman"/>
              </a:rPr>
              <a:t> </a:t>
            </a:r>
          </a:p>
          <a:p>
            <a:pPr marL="0" marR="0" lvl="0" indent="0" algn="ctr" rtl="0">
              <a:spcBef>
                <a:spcPts val="0"/>
              </a:spcBef>
              <a:spcAft>
                <a:spcPts val="0"/>
              </a:spcAft>
              <a:buNone/>
            </a:pPr>
            <a:endParaRPr lang="pt-BR" sz="1600" dirty="0">
              <a:ea typeface="Calibri"/>
              <a:cs typeface="Baloo" panose="03080902040302020200" pitchFamily="66" charset="0"/>
              <a:sym typeface="Times New Roman"/>
            </a:endParaRPr>
          </a:p>
          <a:p>
            <a:pPr marL="0" marR="0" lvl="0" indent="0" algn="ctr" rtl="0">
              <a:spcBef>
                <a:spcPts val="0"/>
              </a:spcBef>
              <a:spcAft>
                <a:spcPts val="0"/>
              </a:spcAft>
              <a:buNone/>
            </a:pPr>
            <a:endParaRPr lang="pt-BR" sz="1600" dirty="0">
              <a:ea typeface="Calibri"/>
              <a:cs typeface="Baloo" panose="03080902040302020200" pitchFamily="66" charset="0"/>
              <a:sym typeface="Times New Roman"/>
            </a:endParaRPr>
          </a:p>
        </p:txBody>
      </p:sp>
    </p:spTree>
    <p:extLst>
      <p:ext uri="{BB962C8B-B14F-4D97-AF65-F5344CB8AC3E}">
        <p14:creationId xmlns:p14="http://schemas.microsoft.com/office/powerpoint/2010/main" val="212072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95403"/>
            <a:ext cx="10515600" cy="874762"/>
          </a:xfrm>
        </p:spPr>
        <p:txBody>
          <a:bodyPr/>
          <a:lstStyle/>
          <a:p>
            <a:r>
              <a:rPr lang="en-US" dirty="0"/>
              <a:t>Visuals: SVG with Fonts</a:t>
            </a:r>
          </a:p>
        </p:txBody>
      </p:sp>
      <p:pic>
        <p:nvPicPr>
          <p:cNvPr id="17" name="Picture 16">
            <a:extLst>
              <a:ext uri="{FF2B5EF4-FFF2-40B4-BE49-F238E27FC236}">
                <a16:creationId xmlns:a16="http://schemas.microsoft.com/office/drawing/2014/main" id="{88192196-2D7C-5A63-0F3E-C6AFDBAFD24D}"/>
              </a:ext>
            </a:extLst>
          </p:cNvPr>
          <p:cNvPicPr>
            <a:picLocks noChangeAspect="1"/>
          </p:cNvPicPr>
          <p:nvPr/>
        </p:nvPicPr>
        <p:blipFill>
          <a:blip r:embed="rId2"/>
          <a:stretch>
            <a:fillRect/>
          </a:stretch>
        </p:blipFill>
        <p:spPr>
          <a:xfrm>
            <a:off x="1090658" y="1991296"/>
            <a:ext cx="2467319" cy="371527"/>
          </a:xfrm>
          <a:prstGeom prst="rect">
            <a:avLst/>
          </a:prstGeom>
        </p:spPr>
      </p:pic>
      <p:pic>
        <p:nvPicPr>
          <p:cNvPr id="21" name="Picture 20">
            <a:extLst>
              <a:ext uri="{FF2B5EF4-FFF2-40B4-BE49-F238E27FC236}">
                <a16:creationId xmlns:a16="http://schemas.microsoft.com/office/drawing/2014/main" id="{0C2EA3AD-BDC1-DE93-CA3A-7B0C2B93E6B9}"/>
              </a:ext>
            </a:extLst>
          </p:cNvPr>
          <p:cNvPicPr>
            <a:picLocks noChangeAspect="1"/>
          </p:cNvPicPr>
          <p:nvPr/>
        </p:nvPicPr>
        <p:blipFill>
          <a:blip r:embed="rId3"/>
          <a:stretch>
            <a:fillRect/>
          </a:stretch>
        </p:blipFill>
        <p:spPr>
          <a:xfrm>
            <a:off x="1090658" y="2779514"/>
            <a:ext cx="9183382" cy="514422"/>
          </a:xfrm>
          <a:prstGeom prst="rect">
            <a:avLst/>
          </a:prstGeom>
        </p:spPr>
      </p:pic>
      <p:sp>
        <p:nvSpPr>
          <p:cNvPr id="3" name="TextBox 2">
            <a:extLst>
              <a:ext uri="{FF2B5EF4-FFF2-40B4-BE49-F238E27FC236}">
                <a16:creationId xmlns:a16="http://schemas.microsoft.com/office/drawing/2014/main" id="{E7AB1F8D-DDB3-5C2B-1FF3-F0098E8948E5}"/>
              </a:ext>
            </a:extLst>
          </p:cNvPr>
          <p:cNvSpPr txBox="1"/>
          <p:nvPr/>
        </p:nvSpPr>
        <p:spPr>
          <a:xfrm>
            <a:off x="483367" y="1915449"/>
            <a:ext cx="482824" cy="523220"/>
          </a:xfrm>
          <a:prstGeom prst="rect">
            <a:avLst/>
          </a:prstGeom>
          <a:noFill/>
        </p:spPr>
        <p:txBody>
          <a:bodyPr wrap="none" rtlCol="0">
            <a:spAutoFit/>
          </a:bodyPr>
          <a:lstStyle/>
          <a:p>
            <a:r>
              <a:rPr lang="en-US" sz="2800" b="1" dirty="0"/>
              <a:t>1)</a:t>
            </a:r>
          </a:p>
        </p:txBody>
      </p:sp>
      <p:sp>
        <p:nvSpPr>
          <p:cNvPr id="4" name="TextBox 3">
            <a:extLst>
              <a:ext uri="{FF2B5EF4-FFF2-40B4-BE49-F238E27FC236}">
                <a16:creationId xmlns:a16="http://schemas.microsoft.com/office/drawing/2014/main" id="{91548EC3-8447-7F85-0300-86926D5F5EE7}"/>
              </a:ext>
            </a:extLst>
          </p:cNvPr>
          <p:cNvSpPr txBox="1"/>
          <p:nvPr/>
        </p:nvSpPr>
        <p:spPr>
          <a:xfrm>
            <a:off x="483367" y="2791379"/>
            <a:ext cx="482824" cy="523220"/>
          </a:xfrm>
          <a:prstGeom prst="rect">
            <a:avLst/>
          </a:prstGeom>
          <a:noFill/>
        </p:spPr>
        <p:txBody>
          <a:bodyPr wrap="none" rtlCol="0">
            <a:spAutoFit/>
          </a:bodyPr>
          <a:lstStyle/>
          <a:p>
            <a:r>
              <a:rPr lang="en-US" sz="2800" b="1" dirty="0"/>
              <a:t>2)</a:t>
            </a:r>
          </a:p>
        </p:txBody>
      </p:sp>
      <p:sp>
        <p:nvSpPr>
          <p:cNvPr id="5" name="TextBox 4">
            <a:extLst>
              <a:ext uri="{FF2B5EF4-FFF2-40B4-BE49-F238E27FC236}">
                <a16:creationId xmlns:a16="http://schemas.microsoft.com/office/drawing/2014/main" id="{25427A2E-C072-B514-FAE3-A4FCF2F86B30}"/>
              </a:ext>
            </a:extLst>
          </p:cNvPr>
          <p:cNvSpPr txBox="1"/>
          <p:nvPr/>
        </p:nvSpPr>
        <p:spPr>
          <a:xfrm>
            <a:off x="483367" y="3769938"/>
            <a:ext cx="482824" cy="523220"/>
          </a:xfrm>
          <a:prstGeom prst="rect">
            <a:avLst/>
          </a:prstGeom>
          <a:noFill/>
        </p:spPr>
        <p:txBody>
          <a:bodyPr wrap="none" rtlCol="0">
            <a:spAutoFit/>
          </a:bodyPr>
          <a:lstStyle/>
          <a:p>
            <a:r>
              <a:rPr lang="en-US" sz="2800" b="1" dirty="0"/>
              <a:t>3)</a:t>
            </a:r>
          </a:p>
        </p:txBody>
      </p:sp>
      <p:pic>
        <p:nvPicPr>
          <p:cNvPr id="10" name="Picture 9">
            <a:extLst>
              <a:ext uri="{FF2B5EF4-FFF2-40B4-BE49-F238E27FC236}">
                <a16:creationId xmlns:a16="http://schemas.microsoft.com/office/drawing/2014/main" id="{C04B66BC-0214-786D-16B4-C1D4E1B17B7A}"/>
              </a:ext>
            </a:extLst>
          </p:cNvPr>
          <p:cNvPicPr>
            <a:picLocks noChangeAspect="1"/>
          </p:cNvPicPr>
          <p:nvPr/>
        </p:nvPicPr>
        <p:blipFill>
          <a:blip r:embed="rId4"/>
          <a:stretch>
            <a:fillRect/>
          </a:stretch>
        </p:blipFill>
        <p:spPr>
          <a:xfrm>
            <a:off x="9784492" y="180488"/>
            <a:ext cx="1316850" cy="1694835"/>
          </a:xfrm>
          <a:prstGeom prst="rect">
            <a:avLst/>
          </a:prstGeom>
        </p:spPr>
      </p:pic>
      <p:sp>
        <p:nvSpPr>
          <p:cNvPr id="8" name="Content Placeholder 7">
            <a:extLst>
              <a:ext uri="{FF2B5EF4-FFF2-40B4-BE49-F238E27FC236}">
                <a16:creationId xmlns:a16="http://schemas.microsoft.com/office/drawing/2014/main" id="{743F44F5-3BAC-0520-4EB1-1B24AE4E3332}"/>
              </a:ext>
            </a:extLst>
          </p:cNvPr>
          <p:cNvSpPr>
            <a:spLocks noGrp="1"/>
          </p:cNvSpPr>
          <p:nvPr>
            <p:ph idx="1"/>
          </p:nvPr>
        </p:nvSpPr>
        <p:spPr>
          <a:xfrm>
            <a:off x="1090658" y="3816588"/>
            <a:ext cx="10515600" cy="776984"/>
          </a:xfrm>
        </p:spPr>
        <p:txBody>
          <a:bodyPr/>
          <a:lstStyle/>
          <a:p>
            <a:pPr marL="0" indent="0">
              <a:buNone/>
            </a:pPr>
            <a:r>
              <a:rPr lang="en-US" dirty="0"/>
              <a:t>Each symbol gets a &lt;g&gt; group</a:t>
            </a:r>
          </a:p>
        </p:txBody>
      </p:sp>
      <p:pic>
        <p:nvPicPr>
          <p:cNvPr id="12" name="Picture 11">
            <a:extLst>
              <a:ext uri="{FF2B5EF4-FFF2-40B4-BE49-F238E27FC236}">
                <a16:creationId xmlns:a16="http://schemas.microsoft.com/office/drawing/2014/main" id="{B1411CAE-72DA-D523-BDB3-94D3C16433EC}"/>
              </a:ext>
            </a:extLst>
          </p:cNvPr>
          <p:cNvPicPr>
            <a:picLocks noChangeAspect="1"/>
          </p:cNvPicPr>
          <p:nvPr/>
        </p:nvPicPr>
        <p:blipFill>
          <a:blip r:embed="rId5"/>
          <a:stretch>
            <a:fillRect/>
          </a:stretch>
        </p:blipFill>
        <p:spPr>
          <a:xfrm>
            <a:off x="1090658" y="4421899"/>
            <a:ext cx="10145541" cy="1352739"/>
          </a:xfrm>
          <a:prstGeom prst="rect">
            <a:avLst/>
          </a:prstGeom>
        </p:spPr>
      </p:pic>
    </p:spTree>
    <p:extLst>
      <p:ext uri="{BB962C8B-B14F-4D97-AF65-F5344CB8AC3E}">
        <p14:creationId xmlns:p14="http://schemas.microsoft.com/office/powerpoint/2010/main" val="15399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95403"/>
            <a:ext cx="10515600" cy="874762"/>
          </a:xfrm>
        </p:spPr>
        <p:txBody>
          <a:bodyPr/>
          <a:lstStyle/>
          <a:p>
            <a:r>
              <a:rPr lang="en-US" dirty="0"/>
              <a:t>Visuals: CSS for SVG with Fonts</a:t>
            </a:r>
          </a:p>
        </p:txBody>
      </p:sp>
      <p:pic>
        <p:nvPicPr>
          <p:cNvPr id="10" name="Picture 9">
            <a:extLst>
              <a:ext uri="{FF2B5EF4-FFF2-40B4-BE49-F238E27FC236}">
                <a16:creationId xmlns:a16="http://schemas.microsoft.com/office/drawing/2014/main" id="{C04B66BC-0214-786D-16B4-C1D4E1B17B7A}"/>
              </a:ext>
            </a:extLst>
          </p:cNvPr>
          <p:cNvPicPr>
            <a:picLocks noChangeAspect="1"/>
          </p:cNvPicPr>
          <p:nvPr/>
        </p:nvPicPr>
        <p:blipFill>
          <a:blip r:embed="rId2"/>
          <a:stretch>
            <a:fillRect/>
          </a:stretch>
        </p:blipFill>
        <p:spPr>
          <a:xfrm>
            <a:off x="9784492" y="180488"/>
            <a:ext cx="1316850" cy="1694835"/>
          </a:xfrm>
          <a:prstGeom prst="rect">
            <a:avLst/>
          </a:prstGeom>
        </p:spPr>
      </p:pic>
      <p:pic>
        <p:nvPicPr>
          <p:cNvPr id="11" name="Picture 10">
            <a:extLst>
              <a:ext uri="{FF2B5EF4-FFF2-40B4-BE49-F238E27FC236}">
                <a16:creationId xmlns:a16="http://schemas.microsoft.com/office/drawing/2014/main" id="{7F84FF10-5505-E9C4-1F0F-ED3C9434E12F}"/>
              </a:ext>
            </a:extLst>
          </p:cNvPr>
          <p:cNvPicPr>
            <a:picLocks noChangeAspect="1"/>
          </p:cNvPicPr>
          <p:nvPr/>
        </p:nvPicPr>
        <p:blipFill>
          <a:blip r:embed="rId3"/>
          <a:stretch>
            <a:fillRect/>
          </a:stretch>
        </p:blipFill>
        <p:spPr>
          <a:xfrm>
            <a:off x="838200" y="1885080"/>
            <a:ext cx="8973802" cy="4496427"/>
          </a:xfrm>
          <a:prstGeom prst="rect">
            <a:avLst/>
          </a:prstGeom>
        </p:spPr>
      </p:pic>
    </p:spTree>
    <p:extLst>
      <p:ext uri="{BB962C8B-B14F-4D97-AF65-F5344CB8AC3E}">
        <p14:creationId xmlns:p14="http://schemas.microsoft.com/office/powerpoint/2010/main" val="56864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Visuals: Styling String</a:t>
            </a:r>
          </a:p>
        </p:txBody>
      </p:sp>
      <p:pic>
        <p:nvPicPr>
          <p:cNvPr id="6" name="Picture 5">
            <a:extLst>
              <a:ext uri="{FF2B5EF4-FFF2-40B4-BE49-F238E27FC236}">
                <a16:creationId xmlns:a16="http://schemas.microsoft.com/office/drawing/2014/main" id="{9F836616-A09D-CD2F-BB88-25DC56ACDA0E}"/>
              </a:ext>
            </a:extLst>
          </p:cNvPr>
          <p:cNvPicPr>
            <a:picLocks noChangeAspect="1"/>
          </p:cNvPicPr>
          <p:nvPr/>
        </p:nvPicPr>
        <p:blipFill>
          <a:blip r:embed="rId2"/>
          <a:stretch>
            <a:fillRect/>
          </a:stretch>
        </p:blipFill>
        <p:spPr>
          <a:xfrm>
            <a:off x="6292948" y="508000"/>
            <a:ext cx="1800225" cy="1433808"/>
          </a:xfrm>
          <a:prstGeom prst="rect">
            <a:avLst/>
          </a:prstGeom>
        </p:spPr>
      </p:pic>
      <p:pic>
        <p:nvPicPr>
          <p:cNvPr id="7" name="Picture 6">
            <a:extLst>
              <a:ext uri="{FF2B5EF4-FFF2-40B4-BE49-F238E27FC236}">
                <a16:creationId xmlns:a16="http://schemas.microsoft.com/office/drawing/2014/main" id="{CF272AF4-BE0C-4531-6A37-68209DADBF6B}"/>
              </a:ext>
            </a:extLst>
          </p:cNvPr>
          <p:cNvPicPr>
            <a:picLocks noChangeAspect="1"/>
          </p:cNvPicPr>
          <p:nvPr/>
        </p:nvPicPr>
        <p:blipFill>
          <a:blip r:embed="rId3"/>
          <a:stretch>
            <a:fillRect/>
          </a:stretch>
        </p:blipFill>
        <p:spPr>
          <a:xfrm>
            <a:off x="9036367" y="508000"/>
            <a:ext cx="1800225" cy="1428750"/>
          </a:xfrm>
          <a:prstGeom prst="rect">
            <a:avLst/>
          </a:prstGeom>
        </p:spPr>
      </p:pic>
      <p:sp>
        <p:nvSpPr>
          <p:cNvPr id="8" name="Content Placeholder 2">
            <a:extLst>
              <a:ext uri="{FF2B5EF4-FFF2-40B4-BE49-F238E27FC236}">
                <a16:creationId xmlns:a16="http://schemas.microsoft.com/office/drawing/2014/main" id="{1DDFA6D2-A664-E253-0369-5315FDA49908}"/>
              </a:ext>
            </a:extLst>
          </p:cNvPr>
          <p:cNvSpPr>
            <a:spLocks noGrp="1"/>
          </p:cNvSpPr>
          <p:nvPr>
            <p:ph idx="1"/>
          </p:nvPr>
        </p:nvSpPr>
        <p:spPr>
          <a:xfrm>
            <a:off x="403860" y="2671910"/>
            <a:ext cx="5462368" cy="2687881"/>
          </a:xfrm>
        </p:spPr>
        <p:txBody>
          <a:bodyPr>
            <a:normAutofit/>
          </a:bodyPr>
          <a:lstStyle/>
          <a:p>
            <a:r>
              <a:rPr lang="en-US" sz="3200" b="0" i="0" dirty="0">
                <a:solidFill>
                  <a:srgbClr val="222222"/>
                </a:solidFill>
                <a:effectLst/>
                <a:highlight>
                  <a:srgbClr val="FFFFFF"/>
                </a:highlight>
              </a:rPr>
              <a:t>Colorize</a:t>
            </a:r>
          </a:p>
          <a:p>
            <a:r>
              <a:rPr lang="en-US" sz="3200" b="0" i="0" dirty="0">
                <a:solidFill>
                  <a:srgbClr val="222222"/>
                </a:solidFill>
                <a:effectLst/>
                <a:highlight>
                  <a:srgbClr val="FFFFFF"/>
                </a:highlight>
              </a:rPr>
              <a:t>Padding</a:t>
            </a:r>
          </a:p>
          <a:p>
            <a:r>
              <a:rPr lang="en-US" sz="3200" b="0" i="0" dirty="0">
                <a:solidFill>
                  <a:srgbClr val="222222"/>
                </a:solidFill>
                <a:effectLst/>
                <a:highlight>
                  <a:srgbClr val="FFFFFF"/>
                </a:highlight>
              </a:rPr>
              <a:t>Background color</a:t>
            </a:r>
          </a:p>
          <a:p>
            <a:r>
              <a:rPr lang="en-US" sz="3200" b="0" i="0" dirty="0">
                <a:solidFill>
                  <a:srgbClr val="222222"/>
                </a:solidFill>
                <a:effectLst/>
                <a:highlight>
                  <a:srgbClr val="FFFFFF"/>
                </a:highlight>
              </a:rPr>
              <a:t>Detail color for line and fill</a:t>
            </a:r>
          </a:p>
        </p:txBody>
      </p:sp>
      <p:sp>
        <p:nvSpPr>
          <p:cNvPr id="19" name="TextBox 18">
            <a:extLst>
              <a:ext uri="{FF2B5EF4-FFF2-40B4-BE49-F238E27FC236}">
                <a16:creationId xmlns:a16="http://schemas.microsoft.com/office/drawing/2014/main" id="{CA3A1A9F-3423-C924-81C1-AAE9ABE8D30F}"/>
              </a:ext>
            </a:extLst>
          </p:cNvPr>
          <p:cNvSpPr txBox="1"/>
          <p:nvPr/>
        </p:nvSpPr>
        <p:spPr>
          <a:xfrm>
            <a:off x="703386" y="5863024"/>
            <a:ext cx="10650414" cy="707886"/>
          </a:xfrm>
          <a:prstGeom prst="rect">
            <a:avLst/>
          </a:prstGeom>
          <a:noFill/>
        </p:spPr>
        <p:txBody>
          <a:bodyPr wrap="square">
            <a:spAutoFit/>
          </a:bodyPr>
          <a:lstStyle/>
          <a:p>
            <a:r>
              <a:rPr lang="en-US" sz="4000" dirty="0">
                <a:hlinkClick r:id="rId4"/>
              </a:rPr>
              <a:t>https://www.sutton-signwriting.io/core/#style</a:t>
            </a:r>
            <a:r>
              <a:rPr lang="en-US" sz="4000" dirty="0"/>
              <a:t> </a:t>
            </a:r>
          </a:p>
        </p:txBody>
      </p:sp>
      <p:sp>
        <p:nvSpPr>
          <p:cNvPr id="20" name="Content Placeholder 2">
            <a:extLst>
              <a:ext uri="{FF2B5EF4-FFF2-40B4-BE49-F238E27FC236}">
                <a16:creationId xmlns:a16="http://schemas.microsoft.com/office/drawing/2014/main" id="{D75706CE-7353-DFF6-86C9-593AF4F28869}"/>
              </a:ext>
            </a:extLst>
          </p:cNvPr>
          <p:cNvSpPr txBox="1">
            <a:spLocks/>
          </p:cNvSpPr>
          <p:nvPr/>
        </p:nvSpPr>
        <p:spPr>
          <a:xfrm>
            <a:off x="6096000" y="2695643"/>
            <a:ext cx="5692140" cy="2664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22222"/>
                </a:solidFill>
                <a:highlight>
                  <a:srgbClr val="FFFFFF"/>
                </a:highlight>
              </a:rPr>
              <a:t>Zoom level</a:t>
            </a:r>
          </a:p>
          <a:p>
            <a:r>
              <a:rPr lang="en-US" sz="3200" dirty="0">
                <a:solidFill>
                  <a:srgbClr val="222222"/>
                </a:solidFill>
                <a:highlight>
                  <a:srgbClr val="FFFFFF"/>
                </a:highlight>
              </a:rPr>
              <a:t>Colors for individual symbols</a:t>
            </a:r>
          </a:p>
          <a:p>
            <a:r>
              <a:rPr lang="en-US" sz="3200" dirty="0">
                <a:solidFill>
                  <a:srgbClr val="222222"/>
                </a:solidFill>
                <a:highlight>
                  <a:srgbClr val="FFFFFF"/>
                </a:highlight>
              </a:rPr>
              <a:t>Class names for SVG</a:t>
            </a:r>
          </a:p>
          <a:p>
            <a:r>
              <a:rPr lang="en-US" sz="3200" dirty="0">
                <a:solidFill>
                  <a:srgbClr val="222222"/>
                </a:solidFill>
                <a:highlight>
                  <a:srgbClr val="FFFFFF"/>
                </a:highlight>
              </a:rPr>
              <a:t>ID name for SVG</a:t>
            </a:r>
          </a:p>
        </p:txBody>
      </p:sp>
    </p:spTree>
    <p:extLst>
      <p:ext uri="{BB962C8B-B14F-4D97-AF65-F5344CB8AC3E}">
        <p14:creationId xmlns:p14="http://schemas.microsoft.com/office/powerpoint/2010/main" val="224922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Visuals: Styling String parse and compose</a:t>
            </a:r>
          </a:p>
        </p:txBody>
      </p:sp>
      <p:sp>
        <p:nvSpPr>
          <p:cNvPr id="3" name="Rectangle 1">
            <a:extLst>
              <a:ext uri="{FF2B5EF4-FFF2-40B4-BE49-F238E27FC236}">
                <a16:creationId xmlns:a16="http://schemas.microsoft.com/office/drawing/2014/main" id="{2F56FAAF-468F-3D2A-FCD8-D0E944667F44}"/>
              </a:ext>
            </a:extLst>
          </p:cNvPr>
          <p:cNvSpPr>
            <a:spLocks noGrp="1" noChangeArrowheads="1"/>
          </p:cNvSpPr>
          <p:nvPr>
            <p:ph idx="1"/>
          </p:nvPr>
        </p:nvSpPr>
        <p:spPr bwMode="auto">
          <a:xfrm>
            <a:off x="403860" y="2193921"/>
            <a:ext cx="4914363" cy="2062103"/>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666666"/>
                </a:solidFill>
                <a:effectLst/>
                <a:latin typeface="Source Code Pro" panose="020B0509030403020204" pitchFamily="49" charset="0"/>
              </a:rPr>
              <a:t>style.</a:t>
            </a:r>
            <a:r>
              <a:rPr kumimoji="0" lang="en-US" altLang="en-US" sz="1600" b="1" i="0" u="none" strike="noStrike" cap="none" normalizeH="0" baseline="0" dirty="0" err="1">
                <a:ln>
                  <a:noFill/>
                </a:ln>
                <a:solidFill>
                  <a:srgbClr val="990000"/>
                </a:solidFill>
                <a:effectLst/>
                <a:latin typeface="Source Code Pro" panose="020B0509030403020204" pitchFamily="49" charset="0"/>
              </a:rPr>
              <a:t>parse</a:t>
            </a:r>
            <a:r>
              <a:rPr kumimoji="0" lang="en-US" altLang="en-US" sz="1600" b="0" i="0" u="none" strike="noStrike" cap="none" normalizeH="0" baseline="0" dirty="0">
                <a:ln>
                  <a:noFill/>
                </a:ln>
                <a:solidFill>
                  <a:srgbClr val="666666"/>
                </a:solidFill>
                <a:effectLst/>
                <a:latin typeface="Source Code Pro" panose="020B0509030403020204" pitchFamily="49" charset="0"/>
              </a:rPr>
              <a:t>(</a:t>
            </a:r>
            <a:r>
              <a:rPr kumimoji="0" lang="en-US" altLang="en-US" sz="1600" b="0" i="0" u="none" strike="noStrike" cap="none" normalizeH="0" baseline="0" dirty="0">
                <a:ln>
                  <a:noFill/>
                </a:ln>
                <a:solidFill>
                  <a:srgbClr val="ED225D"/>
                </a:solidFill>
                <a:effectLst/>
                <a:latin typeface="Source Code Pro" panose="020B0509030403020204" pitchFamily="49" charset="0"/>
              </a:rPr>
              <a:t>'-CP10G_blue_D_red,Cyan_’</a:t>
            </a:r>
            <a:r>
              <a:rPr kumimoji="0" lang="en-US" altLang="en-US" sz="1600" b="0" u="none" strike="noStrike" cap="none" normalizeH="0" baseline="0" dirty="0">
                <a:ln>
                  <a:noFill/>
                </a:ln>
                <a:solidFill>
                  <a:srgbClr val="666666"/>
                </a:solidFill>
                <a:effectLst/>
                <a:latin typeface="Source Code Pro" panose="020B0509030403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u="none" strike="noStrike" cap="none" normalizeH="0" baseline="0" dirty="0">
              <a:ln>
                <a:noFill/>
              </a:ln>
              <a:solidFill>
                <a:srgbClr val="1184CE"/>
              </a:solidFill>
              <a:effectLst/>
              <a:latin typeface="Source Code Pro" panose="020B0509030403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solidFill>
                  <a:srgbClr val="1184CE"/>
                </a:solidFill>
                <a:effectLst/>
                <a:latin typeface="Source Code Pro" panose="020B0509030403020204" pitchFamily="49" charset="0"/>
              </a:rPr>
              <a:t>return</a:t>
            </a:r>
            <a:r>
              <a:rPr kumimoji="0" lang="en-US" altLang="en-US" sz="1600" b="0" u="none" strike="noStrike" cap="none" normalizeH="0" baseline="0" dirty="0">
                <a:ln>
                  <a:noFill/>
                </a:ln>
                <a:solidFill>
                  <a:srgbClr val="666666"/>
                </a:solidFill>
                <a:effectLst/>
                <a:latin typeface="Source Code Pro" panose="020B050903040302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666666"/>
                </a:solidFill>
                <a:latin typeface="Source Code Pro" panose="020B0509030403020204" pitchFamily="49" charset="0"/>
              </a:rPr>
              <a:t>  </a:t>
            </a:r>
            <a:r>
              <a:rPr kumimoji="0" lang="en-US" altLang="en-US" sz="1600" b="0" u="none" strike="noStrike" cap="none" normalizeH="0" baseline="0" dirty="0">
                <a:ln>
                  <a:noFill/>
                </a:ln>
                <a:solidFill>
                  <a:srgbClr val="ED225D"/>
                </a:solidFill>
                <a:effectLst/>
                <a:latin typeface="Source Code Pro" panose="020B0509030403020204" pitchFamily="49" charset="0"/>
              </a:rPr>
              <a:t>'colorize'</a:t>
            </a:r>
            <a:r>
              <a:rPr kumimoji="0" lang="en-US" altLang="en-US" sz="1600" b="0" u="none" strike="noStrike" cap="none" normalizeH="0" baseline="0" dirty="0">
                <a:ln>
                  <a:noFill/>
                </a:ln>
                <a:solidFill>
                  <a:srgbClr val="666666"/>
                </a:solidFill>
                <a:effectLst/>
                <a:latin typeface="Source Code Pro" panose="020B0509030403020204" pitchFamily="49" charset="0"/>
              </a:rPr>
              <a:t>: true,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666666"/>
                </a:solidFill>
                <a:latin typeface="Source Code Pro" panose="020B0509030403020204" pitchFamily="49" charset="0"/>
              </a:rPr>
              <a:t> </a:t>
            </a:r>
            <a:r>
              <a:rPr kumimoji="0" lang="en-US" altLang="en-US" sz="1600" b="0" u="none" strike="noStrike" cap="none" normalizeH="0" baseline="0" dirty="0">
                <a:ln>
                  <a:noFill/>
                </a:ln>
                <a:solidFill>
                  <a:srgbClr val="666666"/>
                </a:solidFill>
                <a:effectLst/>
                <a:latin typeface="Source Code Pro" panose="020B0509030403020204" pitchFamily="49" charset="0"/>
              </a:rPr>
              <a:t> </a:t>
            </a:r>
            <a:r>
              <a:rPr kumimoji="0" lang="en-US" altLang="en-US" sz="1600" b="0" u="none" strike="noStrike" cap="none" normalizeH="0" baseline="0" dirty="0">
                <a:ln>
                  <a:noFill/>
                </a:ln>
                <a:solidFill>
                  <a:srgbClr val="ED225D"/>
                </a:solidFill>
                <a:effectLst/>
                <a:latin typeface="Source Code Pro" panose="020B0509030403020204" pitchFamily="49" charset="0"/>
              </a:rPr>
              <a:t>'padding'</a:t>
            </a:r>
            <a:r>
              <a:rPr kumimoji="0" lang="en-US" altLang="en-US" sz="1600" b="0" u="none" strike="noStrike" cap="none" normalizeH="0" baseline="0" dirty="0">
                <a:ln>
                  <a:noFill/>
                </a:ln>
                <a:solidFill>
                  <a:srgbClr val="666666"/>
                </a:solidFill>
                <a:effectLst/>
                <a:latin typeface="Source Code Pro" panose="020B0509030403020204" pitchFamily="49" charset="0"/>
              </a:rPr>
              <a:t>: </a:t>
            </a:r>
            <a:r>
              <a:rPr kumimoji="0" lang="en-US" altLang="en-US" sz="1600" b="0" u="none" strike="noStrike" cap="none" normalizeH="0" baseline="0" dirty="0">
                <a:ln>
                  <a:noFill/>
                </a:ln>
                <a:solidFill>
                  <a:srgbClr val="ED225D"/>
                </a:solidFill>
                <a:effectLst/>
                <a:latin typeface="Source Code Pro" panose="020B0509030403020204" pitchFamily="49" charset="0"/>
              </a:rPr>
              <a:t>10</a:t>
            </a:r>
            <a:r>
              <a:rPr kumimoji="0" lang="en-US" altLang="en-US" sz="1600" b="0" u="none" strike="noStrike" cap="none" normalizeH="0" baseline="0" dirty="0">
                <a:ln>
                  <a:noFill/>
                </a:ln>
                <a:solidFill>
                  <a:srgbClr val="666666"/>
                </a:solidFill>
                <a:effectLst/>
                <a:latin typeface="Source Code Pro" panose="020B0509030403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666666"/>
                </a:solidFill>
                <a:latin typeface="Source Code Pro" panose="020B0509030403020204" pitchFamily="49" charset="0"/>
              </a:rPr>
              <a:t>  </a:t>
            </a:r>
            <a:r>
              <a:rPr kumimoji="0" lang="en-US" altLang="en-US" sz="1600" b="0" u="none" strike="noStrike" cap="none" normalizeH="0" baseline="0" dirty="0">
                <a:ln>
                  <a:noFill/>
                </a:ln>
                <a:solidFill>
                  <a:srgbClr val="ED225D"/>
                </a:solidFill>
                <a:effectLst/>
                <a:latin typeface="Source Code Pro" panose="020B0509030403020204" pitchFamily="49" charset="0"/>
              </a:rPr>
              <a:t>'background'</a:t>
            </a:r>
            <a:r>
              <a:rPr kumimoji="0" lang="en-US" altLang="en-US" sz="1600" b="0" u="none" strike="noStrike" cap="none" normalizeH="0" baseline="0" dirty="0">
                <a:ln>
                  <a:noFill/>
                </a:ln>
                <a:solidFill>
                  <a:srgbClr val="666666"/>
                </a:solidFill>
                <a:effectLst/>
                <a:latin typeface="Source Code Pro" panose="020B0509030403020204" pitchFamily="49" charset="0"/>
              </a:rPr>
              <a:t>: </a:t>
            </a:r>
            <a:r>
              <a:rPr kumimoji="0" lang="en-US" altLang="en-US" sz="1600" b="0" u="none" strike="noStrike" cap="none" normalizeH="0" baseline="0" dirty="0">
                <a:ln>
                  <a:noFill/>
                </a:ln>
                <a:solidFill>
                  <a:srgbClr val="ED225D"/>
                </a:solidFill>
                <a:effectLst/>
                <a:latin typeface="Source Code Pro" panose="020B0509030403020204" pitchFamily="49" charset="0"/>
              </a:rPr>
              <a:t>'blue’</a:t>
            </a:r>
            <a:r>
              <a:rPr kumimoji="0" lang="en-US" altLang="en-US" sz="1600" b="0" u="none" strike="noStrike" cap="none" normalizeH="0" baseline="0" dirty="0">
                <a:ln>
                  <a:noFill/>
                </a:ln>
                <a:solidFill>
                  <a:srgbClr val="666666"/>
                </a:solidFill>
                <a:effectLst/>
                <a:latin typeface="Source Code Pro" panose="020B0509030403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666666"/>
                </a:solidFill>
                <a:latin typeface="Source Code Pro" panose="020B0509030403020204" pitchFamily="49" charset="0"/>
              </a:rPr>
              <a:t> </a:t>
            </a:r>
            <a:r>
              <a:rPr kumimoji="0" lang="en-US" altLang="en-US" sz="1600" b="0" i="0" u="none" strike="noStrike" cap="none" normalizeH="0" baseline="0" dirty="0">
                <a:ln>
                  <a:noFill/>
                </a:ln>
                <a:solidFill>
                  <a:srgbClr val="666666"/>
                </a:solidFill>
                <a:effectLst/>
                <a:latin typeface="Source Code Pro" panose="020B0509030403020204" pitchFamily="49" charset="0"/>
              </a:rPr>
              <a:t> </a:t>
            </a:r>
            <a:r>
              <a:rPr kumimoji="0" lang="en-US" altLang="en-US" sz="1600" b="0" i="0" u="none" strike="noStrike" cap="none" normalizeH="0" baseline="0" dirty="0">
                <a:ln>
                  <a:noFill/>
                </a:ln>
                <a:solidFill>
                  <a:srgbClr val="ED225D"/>
                </a:solidFill>
                <a:effectLst/>
                <a:latin typeface="Source Code Pro" panose="020B0509030403020204" pitchFamily="49" charset="0"/>
              </a:rPr>
              <a:t>'detail'</a:t>
            </a:r>
            <a:r>
              <a:rPr kumimoji="0" lang="en-US" altLang="en-US" sz="1600" b="0" i="0" u="none" strike="noStrike" cap="none" normalizeH="0" baseline="0" dirty="0">
                <a:ln>
                  <a:noFill/>
                </a:ln>
                <a:solidFill>
                  <a:srgbClr val="666666"/>
                </a:solidFill>
                <a:effectLst/>
                <a:latin typeface="Source Code Pro" panose="020B0509030403020204" pitchFamily="49" charset="0"/>
              </a:rPr>
              <a:t>: [</a:t>
            </a:r>
            <a:r>
              <a:rPr kumimoji="0" lang="en-US" altLang="en-US" sz="1600" b="0" i="0" u="none" strike="noStrike" cap="none" normalizeH="0" baseline="0" dirty="0">
                <a:ln>
                  <a:noFill/>
                </a:ln>
                <a:solidFill>
                  <a:srgbClr val="ED225D"/>
                </a:solidFill>
                <a:effectLst/>
                <a:latin typeface="Source Code Pro" panose="020B0509030403020204" pitchFamily="49" charset="0"/>
              </a:rPr>
              <a:t>'red'</a:t>
            </a:r>
            <a:r>
              <a:rPr kumimoji="0" lang="en-US" altLang="en-US" sz="1600" b="0" i="0" u="none" strike="noStrike" cap="none" normalizeH="0" baseline="0" dirty="0">
                <a:ln>
                  <a:noFill/>
                </a:ln>
                <a:solidFill>
                  <a:srgbClr val="666666"/>
                </a:solidFill>
                <a:effectLst/>
                <a:latin typeface="Source Code Pro" panose="020B0509030403020204" pitchFamily="49" charset="0"/>
              </a:rPr>
              <a:t>, </a:t>
            </a:r>
            <a:r>
              <a:rPr kumimoji="0" lang="en-US" altLang="en-US" sz="1600" b="0" i="0" u="none" strike="noStrike" cap="none" normalizeH="0" baseline="0" dirty="0">
                <a:ln>
                  <a:noFill/>
                </a:ln>
                <a:solidFill>
                  <a:srgbClr val="ED225D"/>
                </a:solidFill>
                <a:effectLst/>
                <a:latin typeface="Source Code Pro" panose="020B0509030403020204" pitchFamily="49" charset="0"/>
              </a:rPr>
              <a:t>'Cyan’</a:t>
            </a:r>
            <a:r>
              <a:rPr kumimoji="0" lang="en-US" altLang="en-US" sz="1600" b="0" i="0" u="none" strike="noStrike" cap="none" normalizeH="0" baseline="0" dirty="0">
                <a:ln>
                  <a:noFill/>
                </a:ln>
                <a:solidFill>
                  <a:srgbClr val="666666"/>
                </a:solidFill>
                <a:effectLst/>
                <a:latin typeface="Source Code Pro" panose="020B0509030403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666666"/>
                </a:solidFill>
                <a:effectLst/>
                <a:latin typeface="Source Code Pro" panose="020B0509030403020204" pitchFamily="49" charset="0"/>
              </a:rPr>
              <a:t>}</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D07D60F-08F0-1B9B-944E-FB37F78BAA81}"/>
              </a:ext>
            </a:extLst>
          </p:cNvPr>
          <p:cNvSpPr txBox="1"/>
          <p:nvPr/>
        </p:nvSpPr>
        <p:spPr>
          <a:xfrm>
            <a:off x="403861" y="4914871"/>
            <a:ext cx="10949940" cy="584775"/>
          </a:xfrm>
          <a:prstGeom prst="rect">
            <a:avLst/>
          </a:prstGeom>
          <a:noFill/>
        </p:spPr>
        <p:txBody>
          <a:bodyPr wrap="square">
            <a:spAutoFit/>
          </a:bodyPr>
          <a:lstStyle/>
          <a:p>
            <a:r>
              <a:rPr lang="en-US" sz="3200" dirty="0">
                <a:hlinkClick r:id="rId2"/>
              </a:rPr>
              <a:t>https://www.sutton-signwriting.io/core/#styleparse</a:t>
            </a:r>
            <a:r>
              <a:rPr lang="en-US" sz="3200" dirty="0"/>
              <a:t> </a:t>
            </a:r>
          </a:p>
        </p:txBody>
      </p:sp>
      <p:sp>
        <p:nvSpPr>
          <p:cNvPr id="10" name="TextBox 9">
            <a:extLst>
              <a:ext uri="{FF2B5EF4-FFF2-40B4-BE49-F238E27FC236}">
                <a16:creationId xmlns:a16="http://schemas.microsoft.com/office/drawing/2014/main" id="{DFC80AE4-EA42-D061-0CF1-ACA3BFBF2050}"/>
              </a:ext>
            </a:extLst>
          </p:cNvPr>
          <p:cNvSpPr txBox="1"/>
          <p:nvPr/>
        </p:nvSpPr>
        <p:spPr>
          <a:xfrm>
            <a:off x="403860" y="5588970"/>
            <a:ext cx="10949939" cy="584775"/>
          </a:xfrm>
          <a:prstGeom prst="rect">
            <a:avLst/>
          </a:prstGeom>
          <a:noFill/>
        </p:spPr>
        <p:txBody>
          <a:bodyPr wrap="square">
            <a:spAutoFit/>
          </a:bodyPr>
          <a:lstStyle/>
          <a:p>
            <a:r>
              <a:rPr lang="en-US" sz="3200" dirty="0">
                <a:hlinkClick r:id="rId3"/>
              </a:rPr>
              <a:t>https://www.sutton-signwriting.io/core/#stylecompose</a:t>
            </a:r>
            <a:r>
              <a:rPr lang="en-US" sz="3200" dirty="0"/>
              <a:t> </a:t>
            </a:r>
          </a:p>
        </p:txBody>
      </p:sp>
      <p:sp>
        <p:nvSpPr>
          <p:cNvPr id="11" name="Rectangle 1">
            <a:extLst>
              <a:ext uri="{FF2B5EF4-FFF2-40B4-BE49-F238E27FC236}">
                <a16:creationId xmlns:a16="http://schemas.microsoft.com/office/drawing/2014/main" id="{EF44A69D-C02F-5E5F-FB99-3B31712C40F6}"/>
              </a:ext>
            </a:extLst>
          </p:cNvPr>
          <p:cNvSpPr txBox="1">
            <a:spLocks noChangeArrowheads="1"/>
          </p:cNvSpPr>
          <p:nvPr/>
        </p:nvSpPr>
        <p:spPr bwMode="auto">
          <a:xfrm>
            <a:off x="6096000" y="2193921"/>
            <a:ext cx="4914363" cy="2062103"/>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en-US" sz="1600" dirty="0" err="1">
                <a:solidFill>
                  <a:srgbClr val="666666"/>
                </a:solidFill>
                <a:latin typeface="Source Code Pro" panose="020B0509030403020204" pitchFamily="49" charset="0"/>
              </a:rPr>
              <a:t>style.</a:t>
            </a:r>
            <a:r>
              <a:rPr lang="en-US" altLang="en-US" sz="1600" b="1" dirty="0" err="1">
                <a:solidFill>
                  <a:srgbClr val="990000"/>
                </a:solidFill>
                <a:latin typeface="Source Code Pro" panose="020B0509030403020204" pitchFamily="49" charset="0"/>
              </a:rPr>
              <a:t>compose</a:t>
            </a:r>
            <a:r>
              <a:rPr lang="en-US" altLang="en-US" sz="1600" dirty="0">
                <a:solidFill>
                  <a:srgbClr val="666666"/>
                </a:solidFill>
                <a:latin typeface="Source Code Pro" panose="020B0509030403020204" pitchFamily="49" charset="0"/>
              </a:rPr>
              <a:t>({ </a:t>
            </a:r>
          </a:p>
          <a:p>
            <a:pPr marL="0" indent="0" eaLnBrk="0" fontAlgn="base" hangingPunct="0">
              <a:lnSpc>
                <a:spcPct val="100000"/>
              </a:lnSpc>
              <a:spcBef>
                <a:spcPct val="0"/>
              </a:spcBef>
              <a:spcAft>
                <a:spcPct val="0"/>
              </a:spcAft>
              <a:buFontTx/>
              <a:buNone/>
            </a:pP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'colorize'</a:t>
            </a:r>
            <a:r>
              <a:rPr lang="en-US" altLang="en-US" sz="1600" dirty="0">
                <a:solidFill>
                  <a:srgbClr val="666666"/>
                </a:solidFill>
                <a:latin typeface="Source Code Pro" panose="020B0509030403020204" pitchFamily="49" charset="0"/>
              </a:rPr>
              <a:t>: true,</a:t>
            </a:r>
          </a:p>
          <a:p>
            <a:pPr marL="0" indent="0" eaLnBrk="0" fontAlgn="base" hangingPunct="0">
              <a:lnSpc>
                <a:spcPct val="100000"/>
              </a:lnSpc>
              <a:spcBef>
                <a:spcPct val="0"/>
              </a:spcBef>
              <a:spcAft>
                <a:spcPct val="0"/>
              </a:spcAft>
              <a:buFontTx/>
              <a:buNone/>
            </a:pP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'padding'</a:t>
            </a: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10</a:t>
            </a:r>
            <a:r>
              <a:rPr lang="en-US" altLang="en-US" sz="1600" dirty="0">
                <a:solidFill>
                  <a:srgbClr val="666666"/>
                </a:solidFill>
                <a:latin typeface="Source Code Pro" panose="020B0509030403020204" pitchFamily="49" charset="0"/>
              </a:rPr>
              <a:t>,</a:t>
            </a:r>
          </a:p>
          <a:p>
            <a:pPr marL="0" indent="0" eaLnBrk="0" fontAlgn="base" hangingPunct="0">
              <a:lnSpc>
                <a:spcPct val="100000"/>
              </a:lnSpc>
              <a:spcBef>
                <a:spcPct val="0"/>
              </a:spcBef>
              <a:spcAft>
                <a:spcPct val="0"/>
              </a:spcAft>
              <a:buFontTx/>
              <a:buNone/>
            </a:pP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'background'</a:t>
            </a: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'blue’</a:t>
            </a:r>
            <a:r>
              <a:rPr lang="en-US" altLang="en-US" sz="1600" dirty="0">
                <a:solidFill>
                  <a:srgbClr val="666666"/>
                </a:solidFill>
                <a:latin typeface="Source Code Pro" panose="020B0509030403020204" pitchFamily="49" charset="0"/>
              </a:rPr>
              <a:t>,</a:t>
            </a:r>
          </a:p>
          <a:p>
            <a:pPr marL="0" indent="0" eaLnBrk="0" fontAlgn="base" hangingPunct="0">
              <a:lnSpc>
                <a:spcPct val="100000"/>
              </a:lnSpc>
              <a:spcBef>
                <a:spcPct val="0"/>
              </a:spcBef>
              <a:spcAft>
                <a:spcPct val="0"/>
              </a:spcAft>
              <a:buFontTx/>
              <a:buNone/>
            </a:pP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'detail'</a:t>
            </a: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'red'</a:t>
            </a:r>
            <a:r>
              <a:rPr lang="en-US" altLang="en-US" sz="1600" dirty="0">
                <a:solidFill>
                  <a:srgbClr val="666666"/>
                </a:solidFill>
                <a:latin typeface="Source Code Pro" panose="020B0509030403020204" pitchFamily="49" charset="0"/>
              </a:rPr>
              <a:t>, </a:t>
            </a:r>
            <a:r>
              <a:rPr lang="en-US" altLang="en-US" sz="1600" dirty="0">
                <a:solidFill>
                  <a:srgbClr val="ED225D"/>
                </a:solidFill>
                <a:latin typeface="Source Code Pro" panose="020B0509030403020204" pitchFamily="49" charset="0"/>
              </a:rPr>
              <a:t>'Cyan’</a:t>
            </a:r>
            <a:r>
              <a:rPr lang="en-US" altLang="en-US" sz="1600" dirty="0">
                <a:solidFill>
                  <a:srgbClr val="666666"/>
                </a:solidFill>
                <a:latin typeface="Source Code Pro" panose="020B0509030403020204" pitchFamily="49" charset="0"/>
              </a:rPr>
              <a:t>]</a:t>
            </a:r>
          </a:p>
          <a:p>
            <a:pPr marL="0" indent="0" eaLnBrk="0" fontAlgn="base" hangingPunct="0">
              <a:lnSpc>
                <a:spcPct val="100000"/>
              </a:lnSpc>
              <a:spcBef>
                <a:spcPct val="0"/>
              </a:spcBef>
              <a:spcAft>
                <a:spcPct val="0"/>
              </a:spcAft>
              <a:buFontTx/>
              <a:buNone/>
            </a:pPr>
            <a:r>
              <a:rPr lang="en-US" altLang="en-US" sz="1600" dirty="0">
                <a:solidFill>
                  <a:srgbClr val="666666"/>
                </a:solidFill>
                <a:latin typeface="Source Code Pro" panose="020B0509030403020204" pitchFamily="49" charset="0"/>
              </a:rPr>
              <a:t>})</a:t>
            </a:r>
          </a:p>
          <a:p>
            <a:pPr marL="0" indent="0" eaLnBrk="0" fontAlgn="base" hangingPunct="0">
              <a:lnSpc>
                <a:spcPct val="100000"/>
              </a:lnSpc>
              <a:spcBef>
                <a:spcPct val="0"/>
              </a:spcBef>
              <a:spcAft>
                <a:spcPct val="0"/>
              </a:spcAft>
              <a:buFontTx/>
              <a:buNone/>
            </a:pPr>
            <a:endParaRPr lang="en-US" altLang="en-US" sz="1600" dirty="0">
              <a:solidFill>
                <a:srgbClr val="1184CE"/>
              </a:solidFill>
              <a:latin typeface="Source Code Pro" panose="020B0509030403020204" pitchFamily="49" charset="0"/>
            </a:endParaRPr>
          </a:p>
          <a:p>
            <a:pPr marL="0" indent="0" eaLnBrk="0" fontAlgn="base" hangingPunct="0">
              <a:lnSpc>
                <a:spcPct val="100000"/>
              </a:lnSpc>
              <a:spcBef>
                <a:spcPct val="0"/>
              </a:spcBef>
              <a:spcAft>
                <a:spcPct val="0"/>
              </a:spcAft>
              <a:buFontTx/>
              <a:buNone/>
            </a:pPr>
            <a:r>
              <a:rPr lang="en-US" altLang="en-US" sz="1600" dirty="0">
                <a:solidFill>
                  <a:srgbClr val="1184CE"/>
                </a:solidFill>
                <a:latin typeface="Source Code Pro" panose="020B0509030403020204" pitchFamily="49" charset="0"/>
              </a:rPr>
              <a:t>return </a:t>
            </a:r>
            <a:r>
              <a:rPr lang="en-US" altLang="en-US" sz="1600" dirty="0">
                <a:solidFill>
                  <a:srgbClr val="ED225D"/>
                </a:solidFill>
                <a:latin typeface="Source Code Pro" panose="020B0509030403020204" pitchFamily="49" charset="0"/>
              </a:rPr>
              <a:t>'-CP10G_blue_D_red,Cyan_’</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80535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Searching: Query Language</a:t>
            </a:r>
          </a:p>
        </p:txBody>
      </p:sp>
      <p:sp>
        <p:nvSpPr>
          <p:cNvPr id="19" name="TextBox 18">
            <a:extLst>
              <a:ext uri="{FF2B5EF4-FFF2-40B4-BE49-F238E27FC236}">
                <a16:creationId xmlns:a16="http://schemas.microsoft.com/office/drawing/2014/main" id="{CA3A1A9F-3423-C924-81C1-AAE9ABE8D30F}"/>
              </a:ext>
            </a:extLst>
          </p:cNvPr>
          <p:cNvSpPr txBox="1"/>
          <p:nvPr/>
        </p:nvSpPr>
        <p:spPr>
          <a:xfrm>
            <a:off x="770793" y="5975566"/>
            <a:ext cx="11145716" cy="400110"/>
          </a:xfrm>
          <a:prstGeom prst="rect">
            <a:avLst/>
          </a:prstGeom>
          <a:noFill/>
        </p:spPr>
        <p:txBody>
          <a:bodyPr wrap="square">
            <a:spAutoFit/>
          </a:bodyPr>
          <a:lstStyle/>
          <a:p>
            <a:r>
              <a:rPr lang="en-US" sz="2000" dirty="0">
                <a:hlinkClick r:id="rId2"/>
              </a:rPr>
              <a:t>https://www.ietf.org/archive/id/draft-slevinski-formal-signwriting-09.html#name-query-language</a:t>
            </a:r>
            <a:r>
              <a:rPr lang="en-US" sz="2000" dirty="0"/>
              <a:t> </a:t>
            </a:r>
          </a:p>
        </p:txBody>
      </p:sp>
      <p:sp>
        <p:nvSpPr>
          <p:cNvPr id="4" name="Content Placeholder 3">
            <a:extLst>
              <a:ext uri="{FF2B5EF4-FFF2-40B4-BE49-F238E27FC236}">
                <a16:creationId xmlns:a16="http://schemas.microsoft.com/office/drawing/2014/main" id="{25D93050-9E43-718E-C1C1-C237744D6893}"/>
              </a:ext>
            </a:extLst>
          </p:cNvPr>
          <p:cNvSpPr>
            <a:spLocks noGrp="1"/>
          </p:cNvSpPr>
          <p:nvPr>
            <p:ph idx="1"/>
          </p:nvPr>
        </p:nvSpPr>
        <p:spPr>
          <a:xfrm>
            <a:off x="770793" y="1863641"/>
            <a:ext cx="10515600" cy="3130717"/>
          </a:xfrm>
        </p:spPr>
        <p:txBody>
          <a:bodyPr/>
          <a:lstStyle/>
          <a:p>
            <a:pPr marL="0" indent="0">
              <a:buNone/>
            </a:pPr>
            <a:r>
              <a:rPr lang="en-US" b="0" i="0" dirty="0">
                <a:solidFill>
                  <a:srgbClr val="222222"/>
                </a:solidFill>
                <a:effectLst/>
                <a:highlight>
                  <a:srgbClr val="FFFFFF"/>
                </a:highlight>
                <a:latin typeface="Noto Sans" panose="020B0502040504020204" pitchFamily="34" charset="0"/>
              </a:rPr>
              <a:t>The query language of Formal </a:t>
            </a:r>
            <a:r>
              <a:rPr lang="en-US" b="0" i="0" dirty="0" err="1">
                <a:solidFill>
                  <a:srgbClr val="222222"/>
                </a:solidFill>
                <a:effectLst/>
                <a:highlight>
                  <a:srgbClr val="FFFFFF"/>
                </a:highlight>
                <a:latin typeface="Noto Sans" panose="020B0502040504020204" pitchFamily="34" charset="0"/>
              </a:rPr>
              <a:t>SignWriting</a:t>
            </a:r>
            <a:r>
              <a:rPr lang="en-US" b="0" i="0" dirty="0">
                <a:solidFill>
                  <a:srgbClr val="222222"/>
                </a:solidFill>
                <a:effectLst/>
                <a:highlight>
                  <a:srgbClr val="FFFFFF"/>
                </a:highlight>
                <a:latin typeface="Noto Sans" panose="020B0502040504020204" pitchFamily="34" charset="0"/>
              </a:rPr>
              <a:t> allows for precise searching of signs written in either FSW or SWU. A query string is a concise representation for a much larger and detailed set of regular expressions. The regular expressions can be used to quickly and accurately search large files and databases containing Formal </a:t>
            </a:r>
            <a:r>
              <a:rPr lang="en-US" b="0" i="0" dirty="0" err="1">
                <a:solidFill>
                  <a:srgbClr val="222222"/>
                </a:solidFill>
                <a:effectLst/>
                <a:highlight>
                  <a:srgbClr val="FFFFFF"/>
                </a:highlight>
                <a:latin typeface="Noto Sans" panose="020B0502040504020204" pitchFamily="34" charset="0"/>
              </a:rPr>
              <a:t>SignWriting</a:t>
            </a:r>
            <a:r>
              <a:rPr lang="en-US" b="0" i="0" dirty="0">
                <a:solidFill>
                  <a:srgbClr val="222222"/>
                </a:solidFill>
                <a:effectLst/>
                <a:highlight>
                  <a:srgbClr val="FFFFFF"/>
                </a:highlight>
                <a:latin typeface="Noto Sans" panose="020B0502040504020204" pitchFamily="34" charset="0"/>
              </a:rPr>
              <a:t>.</a:t>
            </a:r>
            <a:endParaRPr lang="en-US" dirty="0"/>
          </a:p>
        </p:txBody>
      </p:sp>
    </p:spTree>
    <p:extLst>
      <p:ext uri="{BB962C8B-B14F-4D97-AF65-F5344CB8AC3E}">
        <p14:creationId xmlns:p14="http://schemas.microsoft.com/office/powerpoint/2010/main" val="303631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Searching: Query Language Possibilities</a:t>
            </a:r>
          </a:p>
        </p:txBody>
      </p:sp>
      <p:sp>
        <p:nvSpPr>
          <p:cNvPr id="4" name="Content Placeholder 3">
            <a:extLst>
              <a:ext uri="{FF2B5EF4-FFF2-40B4-BE49-F238E27FC236}">
                <a16:creationId xmlns:a16="http://schemas.microsoft.com/office/drawing/2014/main" id="{25D93050-9E43-718E-C1C1-C237744D6893}"/>
              </a:ext>
            </a:extLst>
          </p:cNvPr>
          <p:cNvSpPr>
            <a:spLocks noGrp="1"/>
          </p:cNvSpPr>
          <p:nvPr>
            <p:ph idx="1"/>
          </p:nvPr>
        </p:nvSpPr>
        <p:spPr>
          <a:xfrm>
            <a:off x="770793" y="1863641"/>
            <a:ext cx="10515600" cy="3130717"/>
          </a:xfrm>
        </p:spPr>
        <p:txBody>
          <a:bodyPr/>
          <a:lstStyle/>
          <a:p>
            <a:pPr marL="0" indent="0">
              <a:buNone/>
            </a:pPr>
            <a:r>
              <a:rPr lang="en-US" b="0" i="0" dirty="0">
                <a:solidFill>
                  <a:srgbClr val="222222"/>
                </a:solidFill>
                <a:effectLst/>
                <a:highlight>
                  <a:srgbClr val="FFFFFF"/>
                </a:highlight>
                <a:latin typeface="Noto Sans" panose="020B0502040504020204" pitchFamily="34" charset="0"/>
              </a:rPr>
              <a:t>Search the temporal prefix or the spatial </a:t>
            </a:r>
            <a:r>
              <a:rPr lang="en-US" b="0" i="0" dirty="0" err="1">
                <a:solidFill>
                  <a:srgbClr val="222222"/>
                </a:solidFill>
                <a:effectLst/>
                <a:highlight>
                  <a:srgbClr val="FFFFFF"/>
                </a:highlight>
                <a:latin typeface="Noto Sans" panose="020B0502040504020204" pitchFamily="34" charset="0"/>
              </a:rPr>
              <a:t>signbox</a:t>
            </a:r>
            <a:endParaRPr lang="en-US" b="0" i="0" dirty="0">
              <a:solidFill>
                <a:srgbClr val="222222"/>
              </a:solidFill>
              <a:effectLst/>
              <a:highlight>
                <a:srgbClr val="FFFFFF"/>
              </a:highlight>
              <a:latin typeface="Noto Sans" panose="020B0502040504020204" pitchFamily="34" charset="0"/>
            </a:endParaRPr>
          </a:p>
          <a:p>
            <a:pPr marL="0" indent="0">
              <a:buNone/>
            </a:pPr>
            <a:r>
              <a:rPr lang="en-US" dirty="0">
                <a:solidFill>
                  <a:srgbClr val="222222"/>
                </a:solidFill>
                <a:highlight>
                  <a:srgbClr val="FFFFFF"/>
                </a:highlight>
                <a:latin typeface="Noto Sans" panose="020B0502040504020204" pitchFamily="34" charset="0"/>
              </a:rPr>
              <a:t>Search for exact symbols</a:t>
            </a:r>
          </a:p>
          <a:p>
            <a:pPr marL="0" indent="0">
              <a:buNone/>
            </a:pPr>
            <a:r>
              <a:rPr lang="en-US" dirty="0">
                <a:solidFill>
                  <a:srgbClr val="222222"/>
                </a:solidFill>
                <a:highlight>
                  <a:srgbClr val="FFFFFF"/>
                </a:highlight>
                <a:latin typeface="Noto Sans" panose="020B0502040504020204" pitchFamily="34" charset="0"/>
              </a:rPr>
              <a:t>Search for symbols with any fill or any rotation</a:t>
            </a:r>
          </a:p>
          <a:p>
            <a:pPr marL="0" indent="0">
              <a:buNone/>
            </a:pPr>
            <a:r>
              <a:rPr lang="en-US" dirty="0">
                <a:solidFill>
                  <a:srgbClr val="222222"/>
                </a:solidFill>
                <a:highlight>
                  <a:srgbClr val="FFFFFF"/>
                </a:highlight>
                <a:latin typeface="Noto Sans" panose="020B0502040504020204" pitchFamily="34" charset="0"/>
              </a:rPr>
              <a:t>Search for symbols near a coordinate within a specified range</a:t>
            </a:r>
          </a:p>
          <a:p>
            <a:pPr marL="0" indent="0">
              <a:buNone/>
            </a:pPr>
            <a:r>
              <a:rPr lang="en-US" dirty="0">
                <a:solidFill>
                  <a:srgbClr val="222222"/>
                </a:solidFill>
                <a:highlight>
                  <a:srgbClr val="FFFFFF"/>
                </a:highlight>
                <a:latin typeface="Noto Sans" panose="020B0502040504020204" pitchFamily="34" charset="0"/>
              </a:rPr>
              <a:t>Search for a range of symbols</a:t>
            </a:r>
          </a:p>
          <a:p>
            <a:pPr marL="0" indent="0">
              <a:buNone/>
            </a:pPr>
            <a:r>
              <a:rPr lang="en-US" dirty="0">
                <a:solidFill>
                  <a:srgbClr val="222222"/>
                </a:solidFill>
                <a:highlight>
                  <a:srgbClr val="FFFFFF"/>
                </a:highlight>
                <a:latin typeface="Noto Sans" panose="020B0502040504020204" pitchFamily="34" charset="0"/>
              </a:rPr>
              <a:t>Search for any symbol within a list of individual symbols</a:t>
            </a:r>
            <a:endParaRPr lang="en-US" dirty="0"/>
          </a:p>
        </p:txBody>
      </p:sp>
      <p:sp>
        <p:nvSpPr>
          <p:cNvPr id="5" name="TextBox 4">
            <a:extLst>
              <a:ext uri="{FF2B5EF4-FFF2-40B4-BE49-F238E27FC236}">
                <a16:creationId xmlns:a16="http://schemas.microsoft.com/office/drawing/2014/main" id="{CA346651-EE63-93D8-0F15-FBB327BDB60B}"/>
              </a:ext>
            </a:extLst>
          </p:cNvPr>
          <p:cNvSpPr txBox="1"/>
          <p:nvPr/>
        </p:nvSpPr>
        <p:spPr>
          <a:xfrm>
            <a:off x="838200" y="5178983"/>
            <a:ext cx="10908323" cy="646331"/>
          </a:xfrm>
          <a:prstGeom prst="rect">
            <a:avLst/>
          </a:prstGeom>
          <a:noFill/>
        </p:spPr>
        <p:txBody>
          <a:bodyPr wrap="square">
            <a:spAutoFit/>
          </a:bodyPr>
          <a:lstStyle/>
          <a:p>
            <a:r>
              <a:rPr lang="en-US" sz="3600" dirty="0">
                <a:hlinkClick r:id="rId2"/>
              </a:rPr>
              <a:t>https://www.sutton-signwriting.io/core/#fswquery</a:t>
            </a:r>
            <a:r>
              <a:rPr lang="en-US" sz="3600" dirty="0"/>
              <a:t> </a:t>
            </a:r>
          </a:p>
        </p:txBody>
      </p:sp>
      <p:sp>
        <p:nvSpPr>
          <p:cNvPr id="7" name="TextBox 6">
            <a:extLst>
              <a:ext uri="{FF2B5EF4-FFF2-40B4-BE49-F238E27FC236}">
                <a16:creationId xmlns:a16="http://schemas.microsoft.com/office/drawing/2014/main" id="{4FF57F09-3449-1936-7B81-3C5AE88E96DC}"/>
              </a:ext>
            </a:extLst>
          </p:cNvPr>
          <p:cNvSpPr txBox="1"/>
          <p:nvPr/>
        </p:nvSpPr>
        <p:spPr>
          <a:xfrm>
            <a:off x="838199" y="5846871"/>
            <a:ext cx="10515599" cy="646331"/>
          </a:xfrm>
          <a:prstGeom prst="rect">
            <a:avLst/>
          </a:prstGeom>
          <a:noFill/>
        </p:spPr>
        <p:txBody>
          <a:bodyPr wrap="square">
            <a:spAutoFit/>
          </a:bodyPr>
          <a:lstStyle/>
          <a:p>
            <a:r>
              <a:rPr lang="en-US" sz="3600" dirty="0">
                <a:hlinkClick r:id="rId3"/>
              </a:rPr>
              <a:t>https://www.sutton-signwriting.io/core/#swuquery</a:t>
            </a:r>
            <a:r>
              <a:rPr lang="en-US" sz="3600" dirty="0"/>
              <a:t> </a:t>
            </a:r>
          </a:p>
        </p:txBody>
      </p:sp>
    </p:spTree>
    <p:extLst>
      <p:ext uri="{BB962C8B-B14F-4D97-AF65-F5344CB8AC3E}">
        <p14:creationId xmlns:p14="http://schemas.microsoft.com/office/powerpoint/2010/main" val="2063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Searching: Regular Expression Basics</a:t>
            </a:r>
          </a:p>
        </p:txBody>
      </p:sp>
      <p:graphicFrame>
        <p:nvGraphicFramePr>
          <p:cNvPr id="8" name="Content Placeholder 7">
            <a:extLst>
              <a:ext uri="{FF2B5EF4-FFF2-40B4-BE49-F238E27FC236}">
                <a16:creationId xmlns:a16="http://schemas.microsoft.com/office/drawing/2014/main" id="{354C570E-4E86-9AC5-48DA-ACD0E9CC3C92}"/>
              </a:ext>
            </a:extLst>
          </p:cNvPr>
          <p:cNvGraphicFramePr>
            <a:graphicFrameLocks noGrp="1"/>
          </p:cNvGraphicFramePr>
          <p:nvPr>
            <p:ph idx="1"/>
            <p:extLst>
              <p:ext uri="{D42A27DB-BD31-4B8C-83A1-F6EECF244321}">
                <p14:modId xmlns:p14="http://schemas.microsoft.com/office/powerpoint/2010/main" val="3608496565"/>
              </p:ext>
            </p:extLst>
          </p:nvPr>
        </p:nvGraphicFramePr>
        <p:xfrm>
          <a:off x="487680" y="1690688"/>
          <a:ext cx="10866120" cy="4485640"/>
        </p:xfrm>
        <a:graphic>
          <a:graphicData uri="http://schemas.openxmlformats.org/drawingml/2006/table">
            <a:tbl>
              <a:tblPr firstRow="1" bandRow="1">
                <a:tableStyleId>{5C22544A-7EE6-4342-B048-85BDC9FD1C3A}</a:tableStyleId>
              </a:tblPr>
              <a:tblGrid>
                <a:gridCol w="1372500">
                  <a:extLst>
                    <a:ext uri="{9D8B030D-6E8A-4147-A177-3AD203B41FA5}">
                      <a16:colId xmlns:a16="http://schemas.microsoft.com/office/drawing/2014/main" val="2547472881"/>
                    </a:ext>
                  </a:extLst>
                </a:gridCol>
                <a:gridCol w="4390059">
                  <a:extLst>
                    <a:ext uri="{9D8B030D-6E8A-4147-A177-3AD203B41FA5}">
                      <a16:colId xmlns:a16="http://schemas.microsoft.com/office/drawing/2014/main" val="3435227136"/>
                    </a:ext>
                  </a:extLst>
                </a:gridCol>
                <a:gridCol w="5103561">
                  <a:extLst>
                    <a:ext uri="{9D8B030D-6E8A-4147-A177-3AD203B41FA5}">
                      <a16:colId xmlns:a16="http://schemas.microsoft.com/office/drawing/2014/main" val="27809757"/>
                    </a:ext>
                  </a:extLst>
                </a:gridCol>
              </a:tblGrid>
              <a:tr h="370840">
                <a:tc>
                  <a:txBody>
                    <a:bodyPr/>
                    <a:lstStyle/>
                    <a:p>
                      <a:r>
                        <a:rPr lang="en-US" dirty="0"/>
                        <a:t>Character</a:t>
                      </a:r>
                    </a:p>
                  </a:txBody>
                  <a:tcPr/>
                </a:tc>
                <a:tc>
                  <a:txBody>
                    <a:bodyPr/>
                    <a:lstStyle/>
                    <a:p>
                      <a:r>
                        <a:rPr lang="en-US" dirty="0"/>
                        <a:t>Description</a:t>
                      </a:r>
                    </a:p>
                  </a:txBody>
                  <a:tcPr/>
                </a:tc>
                <a:tc>
                  <a:txBody>
                    <a:bodyPr/>
                    <a:lstStyle/>
                    <a:p>
                      <a:r>
                        <a:rPr lang="en-US" dirty="0"/>
                        <a:t>Example</a:t>
                      </a:r>
                    </a:p>
                  </a:txBody>
                  <a:tcPr/>
                </a:tc>
                <a:extLst>
                  <a:ext uri="{0D108BD9-81ED-4DB2-BD59-A6C34878D82A}">
                    <a16:rowId xmlns:a16="http://schemas.microsoft.com/office/drawing/2014/main" val="1354711710"/>
                  </a:ext>
                </a:extLst>
              </a:tr>
              <a:tr h="370840">
                <a:tc>
                  <a:txBody>
                    <a:bodyPr/>
                    <a:lstStyle/>
                    <a:p>
                      <a:r>
                        <a:rPr lang="en-US" sz="2400" b="0" i="0" kern="1200" dirty="0">
                          <a:solidFill>
                            <a:schemeClr val="dk1"/>
                          </a:solidFill>
                          <a:effectLst/>
                          <a:latin typeface="+mn-lt"/>
                          <a:ea typeface="+mn-ea"/>
                          <a:cs typeface="+mn-cs"/>
                        </a:rPr>
                        <a:t>*</a:t>
                      </a:r>
                      <a:endParaRPr lang="en-US" sz="2400" dirty="0"/>
                    </a:p>
                  </a:txBody>
                  <a:tcPr/>
                </a:tc>
                <a:tc>
                  <a:txBody>
                    <a:bodyPr/>
                    <a:lstStyle/>
                    <a:p>
                      <a:r>
                        <a:rPr lang="en-US" sz="2000" b="0" i="0" kern="1200" dirty="0">
                          <a:solidFill>
                            <a:schemeClr val="dk1"/>
                          </a:solidFill>
                          <a:effectLst/>
                          <a:latin typeface="+mn-lt"/>
                          <a:ea typeface="+mn-ea"/>
                          <a:cs typeface="+mn-cs"/>
                        </a:rPr>
                        <a:t>Match a literal 0 or more times</a:t>
                      </a:r>
                      <a:endParaRPr lang="en-US" sz="2000" dirty="0"/>
                    </a:p>
                  </a:txBody>
                  <a:tcPr/>
                </a:tc>
                <a:tc>
                  <a:txBody>
                    <a:bodyPr/>
                    <a:lstStyle/>
                    <a:p>
                      <a:r>
                        <a:rPr lang="en-US" sz="2000" b="0" i="0" kern="1200" dirty="0">
                          <a:solidFill>
                            <a:schemeClr val="dk1"/>
                          </a:solidFill>
                          <a:effectLst/>
                          <a:latin typeface="+mn-lt"/>
                          <a:ea typeface="+mn-ea"/>
                          <a:cs typeface="+mn-cs"/>
                        </a:rPr>
                        <a:t>ABC* matches AB, ABC, ABCC, ...</a:t>
                      </a:r>
                      <a:endParaRPr lang="en-US" sz="2000" dirty="0"/>
                    </a:p>
                  </a:txBody>
                  <a:tcPr/>
                </a:tc>
                <a:extLst>
                  <a:ext uri="{0D108BD9-81ED-4DB2-BD59-A6C34878D82A}">
                    <a16:rowId xmlns:a16="http://schemas.microsoft.com/office/drawing/2014/main" val="280411363"/>
                  </a:ext>
                </a:extLst>
              </a:tr>
              <a:tr h="370840">
                <a:tc>
                  <a:txBody>
                    <a:bodyPr/>
                    <a:lstStyle/>
                    <a:p>
                      <a:r>
                        <a:rPr lang="en-US" sz="2400" dirty="0"/>
                        <a:t>+</a:t>
                      </a:r>
                    </a:p>
                  </a:txBody>
                  <a:tcPr/>
                </a:tc>
                <a:tc>
                  <a:txBody>
                    <a:bodyPr/>
                    <a:lstStyle/>
                    <a:p>
                      <a:r>
                        <a:rPr lang="en-US" sz="2000" b="0" i="0" kern="1200" dirty="0">
                          <a:solidFill>
                            <a:schemeClr val="dk1"/>
                          </a:solidFill>
                          <a:effectLst/>
                          <a:latin typeface="+mn-lt"/>
                          <a:ea typeface="+mn-ea"/>
                          <a:cs typeface="+mn-cs"/>
                        </a:rPr>
                        <a:t>Match a literal 1 or more times</a:t>
                      </a:r>
                      <a:endParaRPr lang="en-US" sz="2000" dirty="0"/>
                    </a:p>
                  </a:txBody>
                  <a:tcPr/>
                </a:tc>
                <a:tc>
                  <a:txBody>
                    <a:bodyPr/>
                    <a:lstStyle/>
                    <a:p>
                      <a:r>
                        <a:rPr lang="en-US" sz="2000" b="0" i="0" kern="1200" dirty="0">
                          <a:solidFill>
                            <a:schemeClr val="dk1"/>
                          </a:solidFill>
                          <a:effectLst/>
                          <a:latin typeface="+mn-lt"/>
                          <a:ea typeface="+mn-ea"/>
                          <a:cs typeface="+mn-cs"/>
                        </a:rPr>
                        <a:t>ABC+ matches ABC, ABCC, ABCCC, ...</a:t>
                      </a:r>
                      <a:endParaRPr lang="en-US" sz="2000" dirty="0"/>
                    </a:p>
                  </a:txBody>
                  <a:tcPr/>
                </a:tc>
                <a:extLst>
                  <a:ext uri="{0D108BD9-81ED-4DB2-BD59-A6C34878D82A}">
                    <a16:rowId xmlns:a16="http://schemas.microsoft.com/office/drawing/2014/main" val="270889572"/>
                  </a:ext>
                </a:extLst>
              </a:tr>
              <a:tr h="370840">
                <a:tc>
                  <a:txBody>
                    <a:bodyPr/>
                    <a:lstStyle/>
                    <a:p>
                      <a:r>
                        <a:rPr lang="en-US" sz="2400" dirty="0"/>
                        <a:t>?</a:t>
                      </a:r>
                    </a:p>
                  </a:txBody>
                  <a:tcPr/>
                </a:tc>
                <a:tc>
                  <a:txBody>
                    <a:bodyPr/>
                    <a:lstStyle/>
                    <a:p>
                      <a:r>
                        <a:rPr lang="en-US" sz="2000" b="0" i="0" kern="1200" dirty="0">
                          <a:solidFill>
                            <a:schemeClr val="dk1"/>
                          </a:solidFill>
                          <a:effectLst/>
                          <a:latin typeface="+mn-lt"/>
                          <a:ea typeface="+mn-ea"/>
                          <a:cs typeface="+mn-cs"/>
                        </a:rPr>
                        <a:t>Match a literal 0 or 1 times</a:t>
                      </a:r>
                      <a:endParaRPr lang="en-US" sz="2000" dirty="0"/>
                    </a:p>
                  </a:txBody>
                  <a:tcPr/>
                </a:tc>
                <a:tc>
                  <a:txBody>
                    <a:bodyPr/>
                    <a:lstStyle/>
                    <a:p>
                      <a:r>
                        <a:rPr lang="en-US" sz="2000" b="0" i="0" kern="1200" dirty="0">
                          <a:solidFill>
                            <a:schemeClr val="dk1"/>
                          </a:solidFill>
                          <a:effectLst/>
                          <a:latin typeface="+mn-lt"/>
                          <a:ea typeface="+mn-ea"/>
                          <a:cs typeface="+mn-cs"/>
                        </a:rPr>
                        <a:t>ABC? matches AB or ABC</a:t>
                      </a:r>
                      <a:endParaRPr lang="en-US" sz="2000" dirty="0"/>
                    </a:p>
                  </a:txBody>
                  <a:tcPr/>
                </a:tc>
                <a:extLst>
                  <a:ext uri="{0D108BD9-81ED-4DB2-BD59-A6C34878D82A}">
                    <a16:rowId xmlns:a16="http://schemas.microsoft.com/office/drawing/2014/main" val="2830552124"/>
                  </a:ext>
                </a:extLst>
              </a:tr>
              <a:tr h="370840">
                <a:tc>
                  <a:txBody>
                    <a:bodyPr/>
                    <a:lstStyle/>
                    <a:p>
                      <a:r>
                        <a:rPr lang="en-US" sz="2400" dirty="0"/>
                        <a:t>{#}</a:t>
                      </a:r>
                    </a:p>
                  </a:txBody>
                  <a:tcPr/>
                </a:tc>
                <a:tc>
                  <a:txBody>
                    <a:bodyPr/>
                    <a:lstStyle/>
                    <a:p>
                      <a:r>
                        <a:rPr lang="en-US" sz="2000" b="0" i="0" kern="1200" dirty="0">
                          <a:solidFill>
                            <a:schemeClr val="dk1"/>
                          </a:solidFill>
                          <a:effectLst/>
                          <a:latin typeface="+mn-lt"/>
                          <a:ea typeface="+mn-ea"/>
                          <a:cs typeface="+mn-cs"/>
                        </a:rPr>
                        <a:t>Match a literal "#" times</a:t>
                      </a:r>
                      <a:endParaRPr lang="en-US" sz="2000" dirty="0"/>
                    </a:p>
                  </a:txBody>
                  <a:tcPr/>
                </a:tc>
                <a:tc>
                  <a:txBody>
                    <a:bodyPr/>
                    <a:lstStyle/>
                    <a:p>
                      <a:r>
                        <a:rPr lang="en-US" sz="2000" b="0" i="0" kern="1200" dirty="0">
                          <a:solidFill>
                            <a:schemeClr val="dk1"/>
                          </a:solidFill>
                          <a:effectLst/>
                          <a:latin typeface="+mn-lt"/>
                          <a:ea typeface="+mn-ea"/>
                          <a:cs typeface="+mn-cs"/>
                        </a:rPr>
                        <a:t>AB{2} matches ABB</a:t>
                      </a:r>
                      <a:endParaRPr lang="en-US" sz="2000" dirty="0"/>
                    </a:p>
                  </a:txBody>
                  <a:tcPr/>
                </a:tc>
                <a:extLst>
                  <a:ext uri="{0D108BD9-81ED-4DB2-BD59-A6C34878D82A}">
                    <a16:rowId xmlns:a16="http://schemas.microsoft.com/office/drawing/2014/main" val="1723539477"/>
                  </a:ext>
                </a:extLst>
              </a:tr>
              <a:tr h="370840">
                <a:tc>
                  <a:txBody>
                    <a:bodyPr/>
                    <a:lstStyle/>
                    <a:p>
                      <a:r>
                        <a:rPr lang="en-US" sz="2400" dirty="0"/>
                        <a:t>[ ]</a:t>
                      </a:r>
                    </a:p>
                  </a:txBody>
                  <a:tcPr/>
                </a:tc>
                <a:tc>
                  <a:txBody>
                    <a:bodyPr/>
                    <a:lstStyle/>
                    <a:p>
                      <a:r>
                        <a:rPr lang="en-US" sz="2000" b="0" i="0" kern="1200" dirty="0">
                          <a:solidFill>
                            <a:schemeClr val="dk1"/>
                          </a:solidFill>
                          <a:effectLst/>
                          <a:latin typeface="+mn-lt"/>
                          <a:ea typeface="+mn-ea"/>
                          <a:cs typeface="+mn-cs"/>
                        </a:rPr>
                        <a:t>Match any single literal from a list</a:t>
                      </a:r>
                      <a:endParaRPr lang="en-US" sz="2000" dirty="0"/>
                    </a:p>
                  </a:txBody>
                  <a:tcPr/>
                </a:tc>
                <a:tc>
                  <a:txBody>
                    <a:bodyPr/>
                    <a:lstStyle/>
                    <a:p>
                      <a:r>
                        <a:rPr lang="en-US" sz="2000" b="0" i="0" kern="1200" dirty="0">
                          <a:solidFill>
                            <a:schemeClr val="dk1"/>
                          </a:solidFill>
                          <a:effectLst/>
                          <a:latin typeface="+mn-lt"/>
                          <a:ea typeface="+mn-ea"/>
                          <a:cs typeface="+mn-cs"/>
                        </a:rPr>
                        <a:t>[ABC] matches A, B, or C</a:t>
                      </a:r>
                      <a:endParaRPr lang="en-US" sz="2000" dirty="0"/>
                    </a:p>
                  </a:txBody>
                  <a:tcPr/>
                </a:tc>
                <a:extLst>
                  <a:ext uri="{0D108BD9-81ED-4DB2-BD59-A6C34878D82A}">
                    <a16:rowId xmlns:a16="http://schemas.microsoft.com/office/drawing/2014/main" val="3629046410"/>
                  </a:ext>
                </a:extLst>
              </a:tr>
              <a:tr h="370840">
                <a:tc>
                  <a:txBody>
                    <a:bodyPr/>
                    <a:lstStyle/>
                    <a:p>
                      <a:r>
                        <a:rPr lang="en-US" sz="2400" dirty="0"/>
                        <a:t>[ - ]</a:t>
                      </a:r>
                    </a:p>
                  </a:txBody>
                  <a:tcPr/>
                </a:tc>
                <a:tc>
                  <a:txBody>
                    <a:bodyPr/>
                    <a:lstStyle/>
                    <a:p>
                      <a:r>
                        <a:rPr lang="en-US" sz="2000" b="0" i="0" kern="1200" dirty="0">
                          <a:solidFill>
                            <a:schemeClr val="dk1"/>
                          </a:solidFill>
                          <a:effectLst/>
                          <a:latin typeface="+mn-lt"/>
                          <a:ea typeface="+mn-ea"/>
                          <a:cs typeface="+mn-cs"/>
                        </a:rPr>
                        <a:t>Match any single literal in a range</a:t>
                      </a:r>
                      <a:endParaRPr lang="en-US" sz="2000" dirty="0"/>
                    </a:p>
                  </a:txBody>
                  <a:tcPr/>
                </a:tc>
                <a:tc>
                  <a:txBody>
                    <a:bodyPr/>
                    <a:lstStyle/>
                    <a:p>
                      <a:r>
                        <a:rPr lang="en-US" sz="2000" b="0" i="0" kern="1200" dirty="0">
                          <a:solidFill>
                            <a:schemeClr val="dk1"/>
                          </a:solidFill>
                          <a:effectLst/>
                          <a:latin typeface="+mn-lt"/>
                          <a:ea typeface="+mn-ea"/>
                          <a:cs typeface="+mn-cs"/>
                        </a:rPr>
                        <a:t>[A-C] matches A, B, or C</a:t>
                      </a:r>
                      <a:endParaRPr lang="en-US" sz="2000" dirty="0"/>
                    </a:p>
                  </a:txBody>
                  <a:tcPr/>
                </a:tc>
                <a:extLst>
                  <a:ext uri="{0D108BD9-81ED-4DB2-BD59-A6C34878D82A}">
                    <a16:rowId xmlns:a16="http://schemas.microsoft.com/office/drawing/2014/main" val="4264011881"/>
                  </a:ext>
                </a:extLst>
              </a:tr>
              <a:tr h="370840">
                <a:tc>
                  <a:txBody>
                    <a:bodyPr/>
                    <a:lstStyle/>
                    <a:p>
                      <a:r>
                        <a:rPr lang="en-US" sz="2400" dirty="0"/>
                        <a:t>( )</a:t>
                      </a:r>
                    </a:p>
                  </a:txBody>
                  <a:tcPr/>
                </a:tc>
                <a:tc>
                  <a:txBody>
                    <a:bodyPr/>
                    <a:lstStyle/>
                    <a:p>
                      <a:r>
                        <a:rPr lang="en-US" sz="2000" b="0" i="0" kern="1200" dirty="0">
                          <a:solidFill>
                            <a:schemeClr val="dk1"/>
                          </a:solidFill>
                          <a:effectLst/>
                          <a:latin typeface="+mn-lt"/>
                          <a:ea typeface="+mn-ea"/>
                          <a:cs typeface="+mn-cs"/>
                        </a:rPr>
                        <a:t>Creates a group for matching</a:t>
                      </a:r>
                      <a:endParaRPr lang="en-US" sz="2000" dirty="0"/>
                    </a:p>
                  </a:txBody>
                  <a:tcPr/>
                </a:tc>
                <a:tc>
                  <a:txBody>
                    <a:bodyPr/>
                    <a:lstStyle/>
                    <a:p>
                      <a:r>
                        <a:rPr lang="en-US" sz="2000" b="0" i="0" kern="1200" dirty="0">
                          <a:solidFill>
                            <a:schemeClr val="dk1"/>
                          </a:solidFill>
                          <a:effectLst/>
                          <a:latin typeface="+mn-lt"/>
                          <a:ea typeface="+mn-ea"/>
                          <a:cs typeface="+mn-cs"/>
                        </a:rPr>
                        <a:t>A(BC)+ matches ABC, ABCBC, ABCBCBC, ...</a:t>
                      </a:r>
                      <a:endParaRPr lang="en-US" sz="2000" dirty="0"/>
                    </a:p>
                  </a:txBody>
                  <a:tcPr/>
                </a:tc>
                <a:extLst>
                  <a:ext uri="{0D108BD9-81ED-4DB2-BD59-A6C34878D82A}">
                    <a16:rowId xmlns:a16="http://schemas.microsoft.com/office/drawing/2014/main" val="671111383"/>
                  </a:ext>
                </a:extLst>
              </a:tr>
              <a:tr h="370840">
                <a:tc>
                  <a:txBody>
                    <a:bodyPr/>
                    <a:lstStyle/>
                    <a:p>
                      <a:r>
                        <a:rPr lang="en-US" sz="2400" dirty="0"/>
                        <a:t>( | )</a:t>
                      </a:r>
                    </a:p>
                  </a:txBody>
                  <a:tcPr/>
                </a:tc>
                <a:tc>
                  <a:txBody>
                    <a:bodyPr/>
                    <a:lstStyle/>
                    <a:p>
                      <a:r>
                        <a:rPr lang="en-US" sz="2000" b="0" i="0" kern="1200" dirty="0">
                          <a:solidFill>
                            <a:schemeClr val="dk1"/>
                          </a:solidFill>
                          <a:effectLst/>
                          <a:latin typeface="+mn-lt"/>
                          <a:ea typeface="+mn-ea"/>
                          <a:cs typeface="+mn-cs"/>
                        </a:rPr>
                        <a:t>Matches one of several alternatives</a:t>
                      </a:r>
                      <a:endParaRPr lang="en-US" sz="2000" dirty="0"/>
                    </a:p>
                  </a:txBody>
                  <a:tcPr/>
                </a:tc>
                <a:tc>
                  <a:txBody>
                    <a:bodyPr/>
                    <a:lstStyle/>
                    <a:p>
                      <a:r>
                        <a:rPr lang="en-US" sz="2000" b="0" i="0" kern="1200" dirty="0">
                          <a:solidFill>
                            <a:schemeClr val="dk1"/>
                          </a:solidFill>
                          <a:effectLst/>
                          <a:latin typeface="+mn-lt"/>
                          <a:ea typeface="+mn-ea"/>
                          <a:cs typeface="+mn-cs"/>
                        </a:rPr>
                        <a:t>(AB|BC|CD) will match AB, BC, or CD</a:t>
                      </a:r>
                      <a:endParaRPr lang="en-US" sz="2000" dirty="0"/>
                    </a:p>
                  </a:txBody>
                  <a:tcPr/>
                </a:tc>
                <a:extLst>
                  <a:ext uri="{0D108BD9-81ED-4DB2-BD59-A6C34878D82A}">
                    <a16:rowId xmlns:a16="http://schemas.microsoft.com/office/drawing/2014/main" val="1957235376"/>
                  </a:ext>
                </a:extLst>
              </a:tr>
              <a:tr h="370840">
                <a:tc>
                  <a:txBody>
                    <a:bodyPr/>
                    <a:lstStyle/>
                    <a:p>
                      <a:r>
                        <a:rPr lang="en-US" sz="2400" dirty="0"/>
                        <a:t>(?: )</a:t>
                      </a:r>
                    </a:p>
                  </a:txBody>
                  <a:tcPr/>
                </a:tc>
                <a:tc>
                  <a:txBody>
                    <a:bodyPr/>
                    <a:lstStyle/>
                    <a:p>
                      <a:r>
                        <a:rPr lang="en-US" sz="2000" b="0" i="0" kern="1200" dirty="0">
                          <a:solidFill>
                            <a:schemeClr val="dk1"/>
                          </a:solidFill>
                          <a:effectLst/>
                          <a:latin typeface="+mn-lt"/>
                          <a:ea typeface="+mn-ea"/>
                          <a:cs typeface="+mn-cs"/>
                        </a:rPr>
                        <a:t>Creates a non-capturing group</a:t>
                      </a:r>
                      <a:endParaRPr lang="en-US" sz="2000" dirty="0"/>
                    </a:p>
                  </a:txBody>
                  <a:tcPr/>
                </a:tc>
                <a:tc>
                  <a:txBody>
                    <a:bodyPr/>
                    <a:lstStyle/>
                    <a:p>
                      <a:r>
                        <a:rPr lang="en-US" sz="2000" b="0" i="0" kern="1200" dirty="0">
                          <a:solidFill>
                            <a:schemeClr val="dk1"/>
                          </a:solidFill>
                          <a:effectLst/>
                          <a:latin typeface="+mn-lt"/>
                          <a:ea typeface="+mn-ea"/>
                          <a:cs typeface="+mn-cs"/>
                        </a:rPr>
                        <a:t>A(?:BC) will match ABC as one group</a:t>
                      </a:r>
                      <a:endParaRPr lang="en-US" sz="2000" dirty="0"/>
                    </a:p>
                  </a:txBody>
                  <a:tcPr/>
                </a:tc>
                <a:extLst>
                  <a:ext uri="{0D108BD9-81ED-4DB2-BD59-A6C34878D82A}">
                    <a16:rowId xmlns:a16="http://schemas.microsoft.com/office/drawing/2014/main" val="2629065680"/>
                  </a:ext>
                </a:extLst>
              </a:tr>
            </a:tbl>
          </a:graphicData>
        </a:graphic>
      </p:graphicFrame>
    </p:spTree>
    <p:extLst>
      <p:ext uri="{BB962C8B-B14F-4D97-AF65-F5344CB8AC3E}">
        <p14:creationId xmlns:p14="http://schemas.microsoft.com/office/powerpoint/2010/main" val="919376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Searching: Regex Number Searching</a:t>
            </a:r>
          </a:p>
        </p:txBody>
      </p:sp>
      <p:graphicFrame>
        <p:nvGraphicFramePr>
          <p:cNvPr id="5" name="Content Placeholder 4">
            <a:extLst>
              <a:ext uri="{FF2B5EF4-FFF2-40B4-BE49-F238E27FC236}">
                <a16:creationId xmlns:a16="http://schemas.microsoft.com/office/drawing/2014/main" id="{B7D620DE-5603-EBA9-ED8C-C0EF2AD5049F}"/>
              </a:ext>
            </a:extLst>
          </p:cNvPr>
          <p:cNvGraphicFramePr>
            <a:graphicFrameLocks noGrp="1"/>
          </p:cNvGraphicFramePr>
          <p:nvPr>
            <p:ph idx="1"/>
            <p:extLst>
              <p:ext uri="{D42A27DB-BD31-4B8C-83A1-F6EECF244321}">
                <p14:modId xmlns:p14="http://schemas.microsoft.com/office/powerpoint/2010/main" val="1384980899"/>
              </p:ext>
            </p:extLst>
          </p:nvPr>
        </p:nvGraphicFramePr>
        <p:xfrm>
          <a:off x="838200" y="2233588"/>
          <a:ext cx="10515600" cy="3108960"/>
        </p:xfrm>
        <a:graphic>
          <a:graphicData uri="http://schemas.openxmlformats.org/drawingml/2006/table">
            <a:tbl>
              <a:tblPr firstRow="1" bandRow="1">
                <a:tableStyleId>{5C22544A-7EE6-4342-B048-85BDC9FD1C3A}</a:tableStyleId>
              </a:tblPr>
              <a:tblGrid>
                <a:gridCol w="6462932">
                  <a:extLst>
                    <a:ext uri="{9D8B030D-6E8A-4147-A177-3AD203B41FA5}">
                      <a16:colId xmlns:a16="http://schemas.microsoft.com/office/drawing/2014/main" val="3026440394"/>
                    </a:ext>
                  </a:extLst>
                </a:gridCol>
                <a:gridCol w="4052668">
                  <a:extLst>
                    <a:ext uri="{9D8B030D-6E8A-4147-A177-3AD203B41FA5}">
                      <a16:colId xmlns:a16="http://schemas.microsoft.com/office/drawing/2014/main" val="4028659873"/>
                    </a:ext>
                  </a:extLst>
                </a:gridCol>
              </a:tblGrid>
              <a:tr h="370840">
                <a:tc>
                  <a:txBody>
                    <a:bodyPr/>
                    <a:lstStyle/>
                    <a:p>
                      <a:r>
                        <a:rPr lang="en-US" sz="2800" dirty="0"/>
                        <a:t>Incremental Step</a:t>
                      </a:r>
                    </a:p>
                  </a:txBody>
                  <a:tcPr/>
                </a:tc>
                <a:tc>
                  <a:txBody>
                    <a:bodyPr/>
                    <a:lstStyle/>
                    <a:p>
                      <a:r>
                        <a:rPr lang="en-US" sz="2800" dirty="0"/>
                        <a:t>Regex</a:t>
                      </a:r>
                    </a:p>
                  </a:txBody>
                  <a:tcPr/>
                </a:tc>
                <a:extLst>
                  <a:ext uri="{0D108BD9-81ED-4DB2-BD59-A6C34878D82A}">
                    <a16:rowId xmlns:a16="http://schemas.microsoft.com/office/drawing/2014/main" val="3471263406"/>
                  </a:ext>
                </a:extLst>
              </a:tr>
              <a:tr h="370840">
                <a:tc>
                  <a:txBody>
                    <a:bodyPr/>
                    <a:lstStyle/>
                    <a:p>
                      <a:r>
                        <a:rPr lang="en-US" sz="2800" dirty="0"/>
                        <a:t>Find a number from 423 to 429</a:t>
                      </a:r>
                    </a:p>
                  </a:txBody>
                  <a:tcPr/>
                </a:tc>
                <a:tc>
                  <a:txBody>
                    <a:bodyPr/>
                    <a:lstStyle/>
                    <a:p>
                      <a:r>
                        <a:rPr lang="en-US" sz="2800" dirty="0"/>
                        <a:t>42[3-9]</a:t>
                      </a:r>
                    </a:p>
                  </a:txBody>
                  <a:tcPr/>
                </a:tc>
                <a:extLst>
                  <a:ext uri="{0D108BD9-81ED-4DB2-BD59-A6C34878D82A}">
                    <a16:rowId xmlns:a16="http://schemas.microsoft.com/office/drawing/2014/main" val="2868957870"/>
                  </a:ext>
                </a:extLst>
              </a:tr>
              <a:tr h="370840">
                <a:tc>
                  <a:txBody>
                    <a:bodyPr/>
                    <a:lstStyle/>
                    <a:p>
                      <a:r>
                        <a:rPr lang="en-US" sz="2800" dirty="0"/>
                        <a:t>Find a number from 430 to 499</a:t>
                      </a:r>
                    </a:p>
                  </a:txBody>
                  <a:tcPr/>
                </a:tc>
                <a:tc>
                  <a:txBody>
                    <a:bodyPr/>
                    <a:lstStyle/>
                    <a:p>
                      <a:r>
                        <a:rPr lang="en-US" sz="2800" dirty="0"/>
                        <a:t>4[3-9][0-9]</a:t>
                      </a:r>
                    </a:p>
                  </a:txBody>
                  <a:tcPr/>
                </a:tc>
                <a:extLst>
                  <a:ext uri="{0D108BD9-81ED-4DB2-BD59-A6C34878D82A}">
                    <a16:rowId xmlns:a16="http://schemas.microsoft.com/office/drawing/2014/main" val="3168530839"/>
                  </a:ext>
                </a:extLst>
              </a:tr>
              <a:tr h="370840">
                <a:tc>
                  <a:txBody>
                    <a:bodyPr/>
                    <a:lstStyle/>
                    <a:p>
                      <a:r>
                        <a:rPr lang="en-US" sz="2800" dirty="0"/>
                        <a:t>Find a number from 500 to 599</a:t>
                      </a:r>
                    </a:p>
                  </a:txBody>
                  <a:tcPr/>
                </a:tc>
                <a:tc>
                  <a:txBody>
                    <a:bodyPr/>
                    <a:lstStyle/>
                    <a:p>
                      <a:r>
                        <a:rPr lang="en-US" sz="2800" dirty="0"/>
                        <a:t>5[0-9][0-9]</a:t>
                      </a:r>
                    </a:p>
                  </a:txBody>
                  <a:tcPr/>
                </a:tc>
                <a:extLst>
                  <a:ext uri="{0D108BD9-81ED-4DB2-BD59-A6C34878D82A}">
                    <a16:rowId xmlns:a16="http://schemas.microsoft.com/office/drawing/2014/main" val="2926500852"/>
                  </a:ext>
                </a:extLst>
              </a:tr>
              <a:tr h="370840">
                <a:tc>
                  <a:txBody>
                    <a:bodyPr/>
                    <a:lstStyle/>
                    <a:p>
                      <a:r>
                        <a:rPr lang="en-US" sz="2800" dirty="0"/>
                        <a:t>Find a number from 600 to 609</a:t>
                      </a:r>
                    </a:p>
                  </a:txBody>
                  <a:tcPr/>
                </a:tc>
                <a:tc>
                  <a:txBody>
                    <a:bodyPr/>
                    <a:lstStyle/>
                    <a:p>
                      <a:r>
                        <a:rPr lang="en-US" sz="2800" dirty="0"/>
                        <a:t>60[0-9]</a:t>
                      </a:r>
                    </a:p>
                  </a:txBody>
                  <a:tcPr/>
                </a:tc>
                <a:extLst>
                  <a:ext uri="{0D108BD9-81ED-4DB2-BD59-A6C34878D82A}">
                    <a16:rowId xmlns:a16="http://schemas.microsoft.com/office/drawing/2014/main" val="1969198829"/>
                  </a:ext>
                </a:extLst>
              </a:tr>
              <a:tr h="370840">
                <a:tc>
                  <a:txBody>
                    <a:bodyPr/>
                    <a:lstStyle/>
                    <a:p>
                      <a:r>
                        <a:rPr lang="en-US" sz="2800" dirty="0"/>
                        <a:t>Find a number from 610 to 612</a:t>
                      </a:r>
                    </a:p>
                  </a:txBody>
                  <a:tcPr/>
                </a:tc>
                <a:tc>
                  <a:txBody>
                    <a:bodyPr/>
                    <a:lstStyle/>
                    <a:p>
                      <a:r>
                        <a:rPr lang="en-US" sz="2800" dirty="0"/>
                        <a:t>61[0-2]</a:t>
                      </a:r>
                    </a:p>
                  </a:txBody>
                  <a:tcPr/>
                </a:tc>
                <a:extLst>
                  <a:ext uri="{0D108BD9-81ED-4DB2-BD59-A6C34878D82A}">
                    <a16:rowId xmlns:a16="http://schemas.microsoft.com/office/drawing/2014/main" val="2044854325"/>
                  </a:ext>
                </a:extLst>
              </a:tr>
            </a:tbl>
          </a:graphicData>
        </a:graphic>
      </p:graphicFrame>
      <p:sp>
        <p:nvSpPr>
          <p:cNvPr id="7" name="TextBox 6">
            <a:extLst>
              <a:ext uri="{FF2B5EF4-FFF2-40B4-BE49-F238E27FC236}">
                <a16:creationId xmlns:a16="http://schemas.microsoft.com/office/drawing/2014/main" id="{887A0CDE-F9C0-BE32-65D7-B8916ECE5211}"/>
              </a:ext>
            </a:extLst>
          </p:cNvPr>
          <p:cNvSpPr txBox="1"/>
          <p:nvPr/>
        </p:nvSpPr>
        <p:spPr>
          <a:xfrm>
            <a:off x="838200" y="1438918"/>
            <a:ext cx="6098344" cy="523220"/>
          </a:xfrm>
          <a:prstGeom prst="rect">
            <a:avLst/>
          </a:prstGeom>
          <a:noFill/>
        </p:spPr>
        <p:txBody>
          <a:bodyPr wrap="square">
            <a:spAutoFit/>
          </a:bodyPr>
          <a:lstStyle/>
          <a:p>
            <a:r>
              <a:rPr lang="en-US" sz="2800" b="1" dirty="0"/>
              <a:t>Find a number from 423 to 612</a:t>
            </a:r>
          </a:p>
        </p:txBody>
      </p:sp>
      <p:sp>
        <p:nvSpPr>
          <p:cNvPr id="10" name="TextBox 9">
            <a:extLst>
              <a:ext uri="{FF2B5EF4-FFF2-40B4-BE49-F238E27FC236}">
                <a16:creationId xmlns:a16="http://schemas.microsoft.com/office/drawing/2014/main" id="{D2A4EABD-2F76-7EB6-7FE7-B858B9A82183}"/>
              </a:ext>
            </a:extLst>
          </p:cNvPr>
          <p:cNvSpPr txBox="1"/>
          <p:nvPr/>
        </p:nvSpPr>
        <p:spPr>
          <a:xfrm>
            <a:off x="838200" y="5613998"/>
            <a:ext cx="9867314" cy="954107"/>
          </a:xfrm>
          <a:prstGeom prst="rect">
            <a:avLst/>
          </a:prstGeom>
          <a:noFill/>
        </p:spPr>
        <p:txBody>
          <a:bodyPr wrap="square">
            <a:spAutoFit/>
          </a:bodyPr>
          <a:lstStyle/>
          <a:p>
            <a:r>
              <a:rPr lang="en-US" sz="2800" b="1" dirty="0"/>
              <a:t>Final Regular expression</a:t>
            </a:r>
          </a:p>
          <a:p>
            <a:r>
              <a:rPr lang="en-US" sz="2800" dirty="0"/>
              <a:t>(42[3-9]|4[3-9][0-9]|5[0-9][0-9]|60[0-9]|61[0-2])</a:t>
            </a:r>
          </a:p>
        </p:txBody>
      </p:sp>
    </p:spTree>
    <p:extLst>
      <p:ext uri="{BB962C8B-B14F-4D97-AF65-F5344CB8AC3E}">
        <p14:creationId xmlns:p14="http://schemas.microsoft.com/office/powerpoint/2010/main" val="329422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Transformation: FSW to Query String</a:t>
            </a:r>
          </a:p>
        </p:txBody>
      </p:sp>
      <p:sp>
        <p:nvSpPr>
          <p:cNvPr id="8" name="Content Placeholder 2">
            <a:extLst>
              <a:ext uri="{FF2B5EF4-FFF2-40B4-BE49-F238E27FC236}">
                <a16:creationId xmlns:a16="http://schemas.microsoft.com/office/drawing/2014/main" id="{C316C084-5648-31B4-2CBC-2738EF7EDCD9}"/>
              </a:ext>
            </a:extLst>
          </p:cNvPr>
          <p:cNvSpPr>
            <a:spLocks noGrp="1"/>
          </p:cNvSpPr>
          <p:nvPr>
            <p:ph idx="1"/>
          </p:nvPr>
        </p:nvSpPr>
        <p:spPr>
          <a:xfrm>
            <a:off x="838200" y="2300715"/>
            <a:ext cx="10724505" cy="2878506"/>
          </a:xfrm>
        </p:spPr>
        <p:txBody>
          <a:bodyPr>
            <a:normAutofit/>
          </a:bodyPr>
          <a:lstStyle/>
          <a:p>
            <a:pPr marL="0" indent="0">
              <a:buNone/>
            </a:pPr>
            <a:r>
              <a:rPr lang="en-US" dirty="0">
                <a:solidFill>
                  <a:srgbClr val="222222"/>
                </a:solidFill>
                <a:highlight>
                  <a:srgbClr val="FFFFFF"/>
                </a:highlight>
              </a:rPr>
              <a:t>FSW of </a:t>
            </a:r>
            <a:r>
              <a:rPr lang="en-US" b="1" i="0" dirty="0">
                <a:solidFill>
                  <a:srgbClr val="222222"/>
                </a:solidFill>
                <a:effectLst/>
                <a:highlight>
                  <a:srgbClr val="FFFFFF"/>
                </a:highlight>
              </a:rPr>
              <a:t>AS14c20S27106M519x529S14c20482x471S27106504x489</a:t>
            </a:r>
            <a:r>
              <a:rPr lang="en-US" b="0" i="0" dirty="0">
                <a:solidFill>
                  <a:srgbClr val="222222"/>
                </a:solidFill>
                <a:effectLst/>
                <a:highlight>
                  <a:srgbClr val="FFFFFF"/>
                </a:highlight>
              </a:rPr>
              <a:t> </a:t>
            </a:r>
          </a:p>
          <a:p>
            <a:pPr marL="0" indent="0">
              <a:buNone/>
            </a:pPr>
            <a:r>
              <a:rPr lang="en-US" dirty="0">
                <a:solidFill>
                  <a:srgbClr val="222222"/>
                </a:solidFill>
                <a:highlight>
                  <a:srgbClr val="FFFFFF"/>
                </a:highlight>
              </a:rPr>
              <a:t>Exact Symbols in temporal prefix: </a:t>
            </a:r>
            <a:r>
              <a:rPr lang="en-US" b="1" dirty="0">
                <a:solidFill>
                  <a:srgbClr val="222222"/>
                </a:solidFill>
                <a:highlight>
                  <a:srgbClr val="FFFFFF"/>
                </a:highlight>
              </a:rPr>
              <a:t>QAS14c20S27106T</a:t>
            </a:r>
          </a:p>
          <a:p>
            <a:pPr marL="0" indent="0">
              <a:buNone/>
            </a:pPr>
            <a:r>
              <a:rPr lang="en-US" dirty="0">
                <a:solidFill>
                  <a:srgbClr val="222222"/>
                </a:solidFill>
                <a:highlight>
                  <a:srgbClr val="FFFFFF"/>
                </a:highlight>
              </a:rPr>
              <a:t>General Symbols in temporal prefix: </a:t>
            </a:r>
            <a:r>
              <a:rPr lang="en-US" b="1" dirty="0">
                <a:solidFill>
                  <a:srgbClr val="222222"/>
                </a:solidFill>
                <a:highlight>
                  <a:srgbClr val="FFFFFF"/>
                </a:highlight>
              </a:rPr>
              <a:t>QAS14cuuS271uuT</a:t>
            </a:r>
          </a:p>
          <a:p>
            <a:pPr marL="0" indent="0">
              <a:buNone/>
            </a:pPr>
            <a:r>
              <a:rPr lang="en-US" dirty="0"/>
              <a:t>Exact Symbols in spatial </a:t>
            </a:r>
            <a:r>
              <a:rPr lang="en-US" dirty="0" err="1"/>
              <a:t>signbox</a:t>
            </a:r>
            <a:r>
              <a:rPr lang="en-US" dirty="0"/>
              <a:t>: </a:t>
            </a:r>
            <a:r>
              <a:rPr lang="en-US" b="1" dirty="0"/>
              <a:t>Q</a:t>
            </a:r>
            <a:r>
              <a:rPr lang="en-US" b="1" i="0" dirty="0">
                <a:solidFill>
                  <a:srgbClr val="222222"/>
                </a:solidFill>
                <a:effectLst/>
                <a:highlight>
                  <a:srgbClr val="FFFFFF"/>
                </a:highlight>
              </a:rPr>
              <a:t>S14c20S27106</a:t>
            </a:r>
            <a:endParaRPr lang="en-US" b="1" dirty="0"/>
          </a:p>
          <a:p>
            <a:pPr marL="0" indent="0">
              <a:buNone/>
            </a:pPr>
            <a:r>
              <a:rPr lang="en-US" dirty="0"/>
              <a:t>Exact Symbols near coordinates: </a:t>
            </a:r>
            <a:r>
              <a:rPr lang="en-US" b="1" dirty="0"/>
              <a:t>Q</a:t>
            </a:r>
            <a:r>
              <a:rPr lang="en-US" b="1" i="0" dirty="0">
                <a:solidFill>
                  <a:srgbClr val="222222"/>
                </a:solidFill>
                <a:effectLst/>
                <a:highlight>
                  <a:srgbClr val="FFFFFF"/>
                </a:highlight>
              </a:rPr>
              <a:t>S14c20482x471S27106504x489</a:t>
            </a:r>
            <a:endParaRPr lang="en-US" dirty="0"/>
          </a:p>
          <a:p>
            <a:pPr marL="0" indent="0">
              <a:buNone/>
            </a:pPr>
            <a:endParaRPr lang="en-US" dirty="0"/>
          </a:p>
        </p:txBody>
      </p:sp>
      <p:sp>
        <p:nvSpPr>
          <p:cNvPr id="10" name="TextBox 9">
            <a:extLst>
              <a:ext uri="{FF2B5EF4-FFF2-40B4-BE49-F238E27FC236}">
                <a16:creationId xmlns:a16="http://schemas.microsoft.com/office/drawing/2014/main" id="{AAB3DECA-E823-CA00-036F-37D856E84C99}"/>
              </a:ext>
            </a:extLst>
          </p:cNvPr>
          <p:cNvSpPr txBox="1"/>
          <p:nvPr/>
        </p:nvSpPr>
        <p:spPr>
          <a:xfrm>
            <a:off x="610186" y="5789248"/>
            <a:ext cx="10971627" cy="584775"/>
          </a:xfrm>
          <a:prstGeom prst="rect">
            <a:avLst/>
          </a:prstGeom>
          <a:noFill/>
        </p:spPr>
        <p:txBody>
          <a:bodyPr wrap="square">
            <a:spAutoFit/>
          </a:bodyPr>
          <a:lstStyle/>
          <a:p>
            <a:r>
              <a:rPr lang="en-US" sz="3200" dirty="0">
                <a:hlinkClick r:id="rId2"/>
              </a:rPr>
              <a:t>https://www.sutton-signwriting.io/core/#fswqueryfsw2query</a:t>
            </a:r>
            <a:endParaRPr lang="en-US" sz="3200" dirty="0"/>
          </a:p>
        </p:txBody>
      </p:sp>
      <p:pic>
        <p:nvPicPr>
          <p:cNvPr id="11" name="Picture 10">
            <a:extLst>
              <a:ext uri="{FF2B5EF4-FFF2-40B4-BE49-F238E27FC236}">
                <a16:creationId xmlns:a16="http://schemas.microsoft.com/office/drawing/2014/main" id="{3E15F7A5-BB0C-477E-878C-AB63BF375BEC}"/>
              </a:ext>
            </a:extLst>
          </p:cNvPr>
          <p:cNvPicPr>
            <a:picLocks noChangeAspect="1"/>
          </p:cNvPicPr>
          <p:nvPr/>
        </p:nvPicPr>
        <p:blipFill>
          <a:blip r:embed="rId3"/>
          <a:stretch>
            <a:fillRect/>
          </a:stretch>
        </p:blipFill>
        <p:spPr>
          <a:xfrm>
            <a:off x="9688976" y="187918"/>
            <a:ext cx="1085850" cy="1485900"/>
          </a:xfrm>
          <a:prstGeom prst="rect">
            <a:avLst/>
          </a:prstGeom>
        </p:spPr>
      </p:pic>
    </p:spTree>
    <p:extLst>
      <p:ext uri="{BB962C8B-B14F-4D97-AF65-F5344CB8AC3E}">
        <p14:creationId xmlns:p14="http://schemas.microsoft.com/office/powerpoint/2010/main" val="3469394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Transformation: SWU to Query String</a:t>
            </a:r>
          </a:p>
        </p:txBody>
      </p:sp>
      <p:sp>
        <p:nvSpPr>
          <p:cNvPr id="8" name="Content Placeholder 2">
            <a:extLst>
              <a:ext uri="{FF2B5EF4-FFF2-40B4-BE49-F238E27FC236}">
                <a16:creationId xmlns:a16="http://schemas.microsoft.com/office/drawing/2014/main" id="{C316C084-5648-31B4-2CBC-2738EF7EDCD9}"/>
              </a:ext>
            </a:extLst>
          </p:cNvPr>
          <p:cNvSpPr>
            <a:spLocks noGrp="1"/>
          </p:cNvSpPr>
          <p:nvPr>
            <p:ph idx="1"/>
          </p:nvPr>
        </p:nvSpPr>
        <p:spPr>
          <a:xfrm>
            <a:off x="1464447" y="2223846"/>
            <a:ext cx="7624689" cy="2695626"/>
          </a:xfrm>
        </p:spPr>
        <p:txBody>
          <a:bodyPr>
            <a:normAutofit/>
          </a:bodyPr>
          <a:lstStyle/>
          <a:p>
            <a:pPr marL="0" indent="0">
              <a:buNone/>
            </a:pPr>
            <a:r>
              <a:rPr lang="en-US" dirty="0">
                <a:solidFill>
                  <a:srgbClr val="222222"/>
                </a:solidFill>
                <a:highlight>
                  <a:srgbClr val="FFFFFF"/>
                </a:highlight>
              </a:rPr>
              <a:t>SWU of</a:t>
            </a:r>
            <a:endParaRPr lang="en-US" b="0" i="0" dirty="0">
              <a:solidFill>
                <a:srgbClr val="222222"/>
              </a:solidFill>
              <a:effectLst/>
              <a:highlight>
                <a:srgbClr val="FFFFFF"/>
              </a:highlight>
            </a:endParaRPr>
          </a:p>
          <a:p>
            <a:pPr marL="0" indent="0">
              <a:buNone/>
            </a:pPr>
            <a:r>
              <a:rPr lang="en-US" dirty="0">
                <a:solidFill>
                  <a:srgbClr val="222222"/>
                </a:solidFill>
                <a:highlight>
                  <a:srgbClr val="FFFFFF"/>
                </a:highlight>
              </a:rPr>
              <a:t>Exact Symbols in temporal prefix:</a:t>
            </a:r>
            <a:endParaRPr lang="en-US" b="1" dirty="0">
              <a:solidFill>
                <a:srgbClr val="222222"/>
              </a:solidFill>
              <a:highlight>
                <a:srgbClr val="FFFFFF"/>
              </a:highlight>
            </a:endParaRPr>
          </a:p>
          <a:p>
            <a:pPr marL="0" indent="0">
              <a:buNone/>
            </a:pPr>
            <a:r>
              <a:rPr lang="en-US" dirty="0">
                <a:solidFill>
                  <a:srgbClr val="222222"/>
                </a:solidFill>
                <a:highlight>
                  <a:srgbClr val="FFFFFF"/>
                </a:highlight>
              </a:rPr>
              <a:t>General Symbols in temporal prefix: </a:t>
            </a:r>
            <a:endParaRPr lang="en-US" b="1" dirty="0">
              <a:solidFill>
                <a:srgbClr val="222222"/>
              </a:solidFill>
              <a:highlight>
                <a:srgbClr val="FFFFFF"/>
              </a:highlight>
            </a:endParaRPr>
          </a:p>
          <a:p>
            <a:pPr marL="0" indent="0">
              <a:buNone/>
            </a:pPr>
            <a:r>
              <a:rPr lang="en-US" dirty="0"/>
              <a:t>Exact Symbols in spatial </a:t>
            </a:r>
            <a:r>
              <a:rPr lang="en-US" dirty="0" err="1"/>
              <a:t>signbox</a:t>
            </a:r>
            <a:r>
              <a:rPr lang="en-US" dirty="0"/>
              <a:t>:</a:t>
            </a:r>
            <a:endParaRPr lang="en-US" b="1" dirty="0"/>
          </a:p>
          <a:p>
            <a:pPr marL="0" indent="0">
              <a:buNone/>
            </a:pPr>
            <a:r>
              <a:rPr lang="en-US" dirty="0"/>
              <a:t>Exact Symbols near coordinates:</a:t>
            </a:r>
          </a:p>
        </p:txBody>
      </p:sp>
      <p:sp>
        <p:nvSpPr>
          <p:cNvPr id="10" name="TextBox 9">
            <a:extLst>
              <a:ext uri="{FF2B5EF4-FFF2-40B4-BE49-F238E27FC236}">
                <a16:creationId xmlns:a16="http://schemas.microsoft.com/office/drawing/2014/main" id="{AAB3DECA-E823-CA00-036F-37D856E84C99}"/>
              </a:ext>
            </a:extLst>
          </p:cNvPr>
          <p:cNvSpPr txBox="1"/>
          <p:nvPr/>
        </p:nvSpPr>
        <p:spPr>
          <a:xfrm>
            <a:off x="610186" y="5789248"/>
            <a:ext cx="10971627" cy="584775"/>
          </a:xfrm>
          <a:prstGeom prst="rect">
            <a:avLst/>
          </a:prstGeom>
          <a:noFill/>
        </p:spPr>
        <p:txBody>
          <a:bodyPr wrap="square">
            <a:spAutoFit/>
          </a:bodyPr>
          <a:lstStyle/>
          <a:p>
            <a:r>
              <a:rPr lang="en-US" sz="3200" dirty="0">
                <a:hlinkClick r:id="rId2"/>
              </a:rPr>
              <a:t>https://www.sutton-signwriting.io/core/#swuqueryswu2query</a:t>
            </a:r>
            <a:endParaRPr lang="en-US" sz="3200" dirty="0"/>
          </a:p>
        </p:txBody>
      </p:sp>
      <p:pic>
        <p:nvPicPr>
          <p:cNvPr id="11" name="Picture 10">
            <a:extLst>
              <a:ext uri="{FF2B5EF4-FFF2-40B4-BE49-F238E27FC236}">
                <a16:creationId xmlns:a16="http://schemas.microsoft.com/office/drawing/2014/main" id="{3E15F7A5-BB0C-477E-878C-AB63BF375BEC}"/>
              </a:ext>
            </a:extLst>
          </p:cNvPr>
          <p:cNvPicPr>
            <a:picLocks noChangeAspect="1"/>
          </p:cNvPicPr>
          <p:nvPr/>
        </p:nvPicPr>
        <p:blipFill>
          <a:blip r:embed="rId3"/>
          <a:stretch>
            <a:fillRect/>
          </a:stretch>
        </p:blipFill>
        <p:spPr>
          <a:xfrm>
            <a:off x="9688976" y="187918"/>
            <a:ext cx="1085850" cy="1485900"/>
          </a:xfrm>
          <a:prstGeom prst="rect">
            <a:avLst/>
          </a:prstGeom>
        </p:spPr>
      </p:pic>
      <p:pic>
        <p:nvPicPr>
          <p:cNvPr id="6" name="Picture 5">
            <a:extLst>
              <a:ext uri="{FF2B5EF4-FFF2-40B4-BE49-F238E27FC236}">
                <a16:creationId xmlns:a16="http://schemas.microsoft.com/office/drawing/2014/main" id="{E6D8620F-62A9-E653-CD6A-1B30A125822E}"/>
              </a:ext>
            </a:extLst>
          </p:cNvPr>
          <p:cNvPicPr>
            <a:picLocks noChangeAspect="1"/>
          </p:cNvPicPr>
          <p:nvPr/>
        </p:nvPicPr>
        <p:blipFill>
          <a:blip r:embed="rId4"/>
          <a:stretch>
            <a:fillRect/>
          </a:stretch>
        </p:blipFill>
        <p:spPr>
          <a:xfrm>
            <a:off x="2898093" y="2206261"/>
            <a:ext cx="2276793" cy="485843"/>
          </a:xfrm>
          <a:prstGeom prst="rect">
            <a:avLst/>
          </a:prstGeom>
        </p:spPr>
      </p:pic>
      <p:pic>
        <p:nvPicPr>
          <p:cNvPr id="9" name="Picture 8">
            <a:extLst>
              <a:ext uri="{FF2B5EF4-FFF2-40B4-BE49-F238E27FC236}">
                <a16:creationId xmlns:a16="http://schemas.microsoft.com/office/drawing/2014/main" id="{A3065F99-04D0-E807-E7EC-3E8FB12A6217}"/>
              </a:ext>
            </a:extLst>
          </p:cNvPr>
          <p:cNvPicPr>
            <a:picLocks noChangeAspect="1"/>
          </p:cNvPicPr>
          <p:nvPr/>
        </p:nvPicPr>
        <p:blipFill>
          <a:blip r:embed="rId5"/>
          <a:stretch>
            <a:fillRect/>
          </a:stretch>
        </p:blipFill>
        <p:spPr>
          <a:xfrm>
            <a:off x="6745892" y="2692104"/>
            <a:ext cx="1333686" cy="495369"/>
          </a:xfrm>
          <a:prstGeom prst="rect">
            <a:avLst/>
          </a:prstGeom>
        </p:spPr>
      </p:pic>
      <p:pic>
        <p:nvPicPr>
          <p:cNvPr id="13" name="Picture 12">
            <a:extLst>
              <a:ext uri="{FF2B5EF4-FFF2-40B4-BE49-F238E27FC236}">
                <a16:creationId xmlns:a16="http://schemas.microsoft.com/office/drawing/2014/main" id="{A2DCFF48-E10E-A13A-596D-FD7431C95C93}"/>
              </a:ext>
            </a:extLst>
          </p:cNvPr>
          <p:cNvPicPr>
            <a:picLocks noChangeAspect="1"/>
          </p:cNvPicPr>
          <p:nvPr/>
        </p:nvPicPr>
        <p:blipFill>
          <a:blip r:embed="rId6"/>
          <a:stretch>
            <a:fillRect/>
          </a:stretch>
        </p:blipFill>
        <p:spPr>
          <a:xfrm>
            <a:off x="7070886" y="3212533"/>
            <a:ext cx="1752845" cy="485843"/>
          </a:xfrm>
          <a:prstGeom prst="rect">
            <a:avLst/>
          </a:prstGeom>
        </p:spPr>
      </p:pic>
      <p:pic>
        <p:nvPicPr>
          <p:cNvPr id="15" name="Picture 14">
            <a:extLst>
              <a:ext uri="{FF2B5EF4-FFF2-40B4-BE49-F238E27FC236}">
                <a16:creationId xmlns:a16="http://schemas.microsoft.com/office/drawing/2014/main" id="{59C9A1DA-D9D0-B097-58FF-19D90478C532}"/>
              </a:ext>
            </a:extLst>
          </p:cNvPr>
          <p:cNvPicPr>
            <a:picLocks noChangeAspect="1"/>
          </p:cNvPicPr>
          <p:nvPr/>
        </p:nvPicPr>
        <p:blipFill>
          <a:blip r:embed="rId7"/>
          <a:stretch>
            <a:fillRect/>
          </a:stretch>
        </p:blipFill>
        <p:spPr>
          <a:xfrm>
            <a:off x="6745892" y="3706976"/>
            <a:ext cx="790685" cy="533474"/>
          </a:xfrm>
          <a:prstGeom prst="rect">
            <a:avLst/>
          </a:prstGeom>
        </p:spPr>
      </p:pic>
      <p:pic>
        <p:nvPicPr>
          <p:cNvPr id="17" name="Picture 16">
            <a:extLst>
              <a:ext uri="{FF2B5EF4-FFF2-40B4-BE49-F238E27FC236}">
                <a16:creationId xmlns:a16="http://schemas.microsoft.com/office/drawing/2014/main" id="{742513C8-7BFC-403A-845B-17546B0D6198}"/>
              </a:ext>
            </a:extLst>
          </p:cNvPr>
          <p:cNvPicPr>
            <a:picLocks noChangeAspect="1"/>
          </p:cNvPicPr>
          <p:nvPr/>
        </p:nvPicPr>
        <p:blipFill>
          <a:blip r:embed="rId8"/>
          <a:stretch>
            <a:fillRect/>
          </a:stretch>
        </p:blipFill>
        <p:spPr>
          <a:xfrm>
            <a:off x="6745892" y="4249050"/>
            <a:ext cx="1276528" cy="523948"/>
          </a:xfrm>
          <a:prstGeom prst="rect">
            <a:avLst/>
          </a:prstGeom>
        </p:spPr>
      </p:pic>
    </p:spTree>
    <p:extLst>
      <p:ext uri="{BB962C8B-B14F-4D97-AF65-F5344CB8AC3E}">
        <p14:creationId xmlns:p14="http://schemas.microsoft.com/office/powerpoint/2010/main" val="150437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44D5-BC85-8C02-8BAC-9A8ACF0ABD3E}"/>
              </a:ext>
            </a:extLst>
          </p:cNvPr>
          <p:cNvSpPr>
            <a:spLocks noGrp="1"/>
          </p:cNvSpPr>
          <p:nvPr>
            <p:ph type="title"/>
          </p:nvPr>
        </p:nvSpPr>
        <p:spPr/>
        <p:txBody>
          <a:bodyPr/>
          <a:lstStyle/>
          <a:p>
            <a:r>
              <a:rPr lang="en-US" dirty="0"/>
              <a:t> Sutton SignWriting</a:t>
            </a:r>
          </a:p>
        </p:txBody>
      </p:sp>
      <p:sp>
        <p:nvSpPr>
          <p:cNvPr id="3" name="Content Placeholder 2">
            <a:extLst>
              <a:ext uri="{FF2B5EF4-FFF2-40B4-BE49-F238E27FC236}">
                <a16:creationId xmlns:a16="http://schemas.microsoft.com/office/drawing/2014/main" id="{531C8E3F-3B00-DD6D-7AFA-EAAF0C787AB2}"/>
              </a:ext>
            </a:extLst>
          </p:cNvPr>
          <p:cNvSpPr>
            <a:spLocks noGrp="1"/>
          </p:cNvSpPr>
          <p:nvPr>
            <p:ph idx="1"/>
          </p:nvPr>
        </p:nvSpPr>
        <p:spPr/>
        <p:txBody>
          <a:bodyPr/>
          <a:lstStyle/>
          <a:p>
            <a:r>
              <a:rPr lang="en-US" b="0" i="0" dirty="0">
                <a:solidFill>
                  <a:srgbClr val="222222"/>
                </a:solidFill>
                <a:effectLst/>
                <a:highlight>
                  <a:srgbClr val="FFFFFF"/>
                </a:highlight>
              </a:rPr>
              <a:t>Sutton SignWriting is the universal and complete solution for written sign language. It has been applied by a wide and deep international community of sign languages.</a:t>
            </a:r>
          </a:p>
          <a:p>
            <a:pPr algn="l"/>
            <a:endParaRPr lang="en-US" b="0" i="0" dirty="0">
              <a:solidFill>
                <a:srgbClr val="222222"/>
              </a:solidFill>
              <a:effectLst/>
              <a:highlight>
                <a:srgbClr val="FFFFFF"/>
              </a:highlight>
            </a:endParaRPr>
          </a:p>
          <a:p>
            <a:pPr algn="l"/>
            <a:r>
              <a:rPr lang="en-US" b="0" i="0" dirty="0">
                <a:solidFill>
                  <a:srgbClr val="222222"/>
                </a:solidFill>
                <a:effectLst/>
                <a:highlight>
                  <a:srgbClr val="FFFFFF"/>
                </a:highlight>
              </a:rPr>
              <a:t>Sutton SignWriting is an international standard for writing sign languages by hand or with computers. From education to research, from entertainment to religion, SignWriting has proven useful because people are using it to write signed languages.</a:t>
            </a:r>
          </a:p>
        </p:txBody>
      </p:sp>
    </p:spTree>
    <p:extLst>
      <p:ext uri="{BB962C8B-B14F-4D97-AF65-F5344CB8AC3E}">
        <p14:creationId xmlns:p14="http://schemas.microsoft.com/office/powerpoint/2010/main" val="2980216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Transformation: FSW Query String to Regex</a:t>
            </a:r>
          </a:p>
        </p:txBody>
      </p:sp>
      <p:sp>
        <p:nvSpPr>
          <p:cNvPr id="10" name="TextBox 9">
            <a:extLst>
              <a:ext uri="{FF2B5EF4-FFF2-40B4-BE49-F238E27FC236}">
                <a16:creationId xmlns:a16="http://schemas.microsoft.com/office/drawing/2014/main" id="{AAB3DECA-E823-CA00-036F-37D856E84C99}"/>
              </a:ext>
            </a:extLst>
          </p:cNvPr>
          <p:cNvSpPr txBox="1"/>
          <p:nvPr/>
        </p:nvSpPr>
        <p:spPr>
          <a:xfrm>
            <a:off x="610186" y="5789248"/>
            <a:ext cx="10971627" cy="584775"/>
          </a:xfrm>
          <a:prstGeom prst="rect">
            <a:avLst/>
          </a:prstGeom>
          <a:noFill/>
        </p:spPr>
        <p:txBody>
          <a:bodyPr wrap="square">
            <a:spAutoFit/>
          </a:bodyPr>
          <a:lstStyle/>
          <a:p>
            <a:r>
              <a:rPr lang="en-US" sz="3200" dirty="0">
                <a:hlinkClick r:id="rId2"/>
              </a:rPr>
              <a:t>https://www.sutton-signwriting.io/core/#fswqueryregex</a:t>
            </a:r>
            <a:endParaRPr lang="en-US" sz="3200" dirty="0"/>
          </a:p>
        </p:txBody>
      </p:sp>
      <p:pic>
        <p:nvPicPr>
          <p:cNvPr id="9" name="Picture 8">
            <a:extLst>
              <a:ext uri="{FF2B5EF4-FFF2-40B4-BE49-F238E27FC236}">
                <a16:creationId xmlns:a16="http://schemas.microsoft.com/office/drawing/2014/main" id="{597652C3-FA90-BE3F-7F8D-57F2F0B5F60C}"/>
              </a:ext>
            </a:extLst>
          </p:cNvPr>
          <p:cNvPicPr>
            <a:picLocks noChangeAspect="1"/>
          </p:cNvPicPr>
          <p:nvPr/>
        </p:nvPicPr>
        <p:blipFill>
          <a:blip r:embed="rId3"/>
          <a:stretch>
            <a:fillRect/>
          </a:stretch>
        </p:blipFill>
        <p:spPr>
          <a:xfrm>
            <a:off x="480229" y="2142945"/>
            <a:ext cx="11231542" cy="2572109"/>
          </a:xfrm>
          <a:prstGeom prst="rect">
            <a:avLst/>
          </a:prstGeom>
        </p:spPr>
      </p:pic>
    </p:spTree>
    <p:extLst>
      <p:ext uri="{BB962C8B-B14F-4D97-AF65-F5344CB8AC3E}">
        <p14:creationId xmlns:p14="http://schemas.microsoft.com/office/powerpoint/2010/main" val="75058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Transformation: SWU Query String to Regex</a:t>
            </a:r>
          </a:p>
        </p:txBody>
      </p:sp>
      <p:sp>
        <p:nvSpPr>
          <p:cNvPr id="10" name="TextBox 9">
            <a:extLst>
              <a:ext uri="{FF2B5EF4-FFF2-40B4-BE49-F238E27FC236}">
                <a16:creationId xmlns:a16="http://schemas.microsoft.com/office/drawing/2014/main" id="{AAB3DECA-E823-CA00-036F-37D856E84C99}"/>
              </a:ext>
            </a:extLst>
          </p:cNvPr>
          <p:cNvSpPr txBox="1"/>
          <p:nvPr/>
        </p:nvSpPr>
        <p:spPr>
          <a:xfrm>
            <a:off x="610186" y="5789248"/>
            <a:ext cx="10971627" cy="584775"/>
          </a:xfrm>
          <a:prstGeom prst="rect">
            <a:avLst/>
          </a:prstGeom>
          <a:noFill/>
        </p:spPr>
        <p:txBody>
          <a:bodyPr wrap="square">
            <a:spAutoFit/>
          </a:bodyPr>
          <a:lstStyle/>
          <a:p>
            <a:r>
              <a:rPr lang="en-US" sz="3200" dirty="0">
                <a:hlinkClick r:id="rId2"/>
              </a:rPr>
              <a:t>https://www.sutton-signwriting.io/core/#swuqueryregex</a:t>
            </a:r>
            <a:endParaRPr lang="en-US" sz="3200" dirty="0"/>
          </a:p>
        </p:txBody>
      </p:sp>
      <p:pic>
        <p:nvPicPr>
          <p:cNvPr id="6" name="Picture 5">
            <a:extLst>
              <a:ext uri="{FF2B5EF4-FFF2-40B4-BE49-F238E27FC236}">
                <a16:creationId xmlns:a16="http://schemas.microsoft.com/office/drawing/2014/main" id="{CC0F4ADB-2BBD-A380-9C17-EFFE0AC79628}"/>
              </a:ext>
            </a:extLst>
          </p:cNvPr>
          <p:cNvPicPr>
            <a:picLocks noChangeAspect="1"/>
          </p:cNvPicPr>
          <p:nvPr/>
        </p:nvPicPr>
        <p:blipFill>
          <a:blip r:embed="rId3"/>
          <a:stretch>
            <a:fillRect/>
          </a:stretch>
        </p:blipFill>
        <p:spPr>
          <a:xfrm>
            <a:off x="456413" y="2352525"/>
            <a:ext cx="11279174" cy="2152950"/>
          </a:xfrm>
          <a:prstGeom prst="rect">
            <a:avLst/>
          </a:prstGeom>
        </p:spPr>
      </p:pic>
    </p:spTree>
    <p:extLst>
      <p:ext uri="{BB962C8B-B14F-4D97-AF65-F5344CB8AC3E}">
        <p14:creationId xmlns:p14="http://schemas.microsoft.com/office/powerpoint/2010/main" val="2934811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Transformation: Regex to FSW or SWU</a:t>
            </a:r>
          </a:p>
        </p:txBody>
      </p:sp>
      <p:sp>
        <p:nvSpPr>
          <p:cNvPr id="3" name="Content Placeholder 3">
            <a:extLst>
              <a:ext uri="{FF2B5EF4-FFF2-40B4-BE49-F238E27FC236}">
                <a16:creationId xmlns:a16="http://schemas.microsoft.com/office/drawing/2014/main" id="{7C74AFA9-DD33-E3B3-3C14-FC7FD6C56750}"/>
              </a:ext>
            </a:extLst>
          </p:cNvPr>
          <p:cNvSpPr>
            <a:spLocks noGrp="1"/>
          </p:cNvSpPr>
          <p:nvPr>
            <p:ph idx="1"/>
          </p:nvPr>
        </p:nvSpPr>
        <p:spPr>
          <a:xfrm>
            <a:off x="838200" y="2646320"/>
            <a:ext cx="10515600" cy="1565359"/>
          </a:xfrm>
        </p:spPr>
        <p:txBody>
          <a:bodyPr>
            <a:normAutofit/>
          </a:bodyPr>
          <a:lstStyle/>
          <a:p>
            <a:pPr marL="0" indent="0">
              <a:buNone/>
            </a:pPr>
            <a:r>
              <a:rPr lang="en-US" sz="3200" b="0" i="0" dirty="0">
                <a:solidFill>
                  <a:srgbClr val="222222"/>
                </a:solidFill>
                <a:effectLst/>
                <a:highlight>
                  <a:srgbClr val="FFFFFF"/>
                </a:highlight>
              </a:rPr>
              <a:t>Wherever regular expressions are supported, the regex created can be used to search text for matching signs written in either FSW or SWU.</a:t>
            </a:r>
            <a:endParaRPr lang="en-US" sz="3200" dirty="0"/>
          </a:p>
        </p:txBody>
      </p:sp>
    </p:spTree>
    <p:extLst>
      <p:ext uri="{BB962C8B-B14F-4D97-AF65-F5344CB8AC3E}">
        <p14:creationId xmlns:p14="http://schemas.microsoft.com/office/powerpoint/2010/main" val="352747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87643"/>
            <a:ext cx="10515600" cy="1325563"/>
          </a:xfrm>
        </p:spPr>
        <p:txBody>
          <a:bodyPr/>
          <a:lstStyle/>
          <a:p>
            <a:r>
              <a:rPr lang="en-US" dirty="0"/>
              <a:t>Would you like to know more?</a:t>
            </a:r>
          </a:p>
        </p:txBody>
      </p:sp>
      <p:sp>
        <p:nvSpPr>
          <p:cNvPr id="3" name="Content Placeholder 3">
            <a:extLst>
              <a:ext uri="{FF2B5EF4-FFF2-40B4-BE49-F238E27FC236}">
                <a16:creationId xmlns:a16="http://schemas.microsoft.com/office/drawing/2014/main" id="{7C74AFA9-DD33-E3B3-3C14-FC7FD6C56750}"/>
              </a:ext>
            </a:extLst>
          </p:cNvPr>
          <p:cNvSpPr>
            <a:spLocks noGrp="1"/>
          </p:cNvSpPr>
          <p:nvPr>
            <p:ph idx="1"/>
          </p:nvPr>
        </p:nvSpPr>
        <p:spPr>
          <a:xfrm>
            <a:off x="478301" y="2440746"/>
            <a:ext cx="11563643" cy="2504049"/>
          </a:xfrm>
        </p:spPr>
        <p:txBody>
          <a:bodyPr>
            <a:normAutofit/>
          </a:bodyPr>
          <a:lstStyle/>
          <a:p>
            <a:pPr marL="0" indent="0">
              <a:buNone/>
            </a:pPr>
            <a:r>
              <a:rPr lang="en-US" sz="3600" b="0" i="0" dirty="0">
                <a:solidFill>
                  <a:srgbClr val="222222"/>
                </a:solidFill>
                <a:effectLst/>
                <a:highlight>
                  <a:srgbClr val="FFFFFF"/>
                </a:highlight>
              </a:rPr>
              <a:t>The </a:t>
            </a:r>
            <a:r>
              <a:rPr lang="en-US" sz="3600" b="0" i="0" dirty="0" err="1">
                <a:solidFill>
                  <a:srgbClr val="222222"/>
                </a:solidFill>
                <a:effectLst/>
                <a:highlight>
                  <a:srgbClr val="FFFFFF"/>
                </a:highlight>
              </a:rPr>
              <a:t>SignWriting</a:t>
            </a:r>
            <a:r>
              <a:rPr lang="en-US" sz="3600" b="0" i="0" dirty="0">
                <a:solidFill>
                  <a:srgbClr val="222222"/>
                </a:solidFill>
                <a:effectLst/>
                <a:highlight>
                  <a:srgbClr val="FFFFFF"/>
                </a:highlight>
              </a:rPr>
              <a:t> Stream:</a:t>
            </a:r>
          </a:p>
          <a:p>
            <a:pPr marL="0" indent="0">
              <a:buNone/>
            </a:pPr>
            <a:r>
              <a:rPr lang="en-US" b="0" i="0" dirty="0">
                <a:solidFill>
                  <a:srgbClr val="222222"/>
                </a:solidFill>
                <a:effectLst/>
                <a:highlight>
                  <a:srgbClr val="FFFFFF"/>
                </a:highlight>
                <a:hlinkClick r:id="rId2"/>
              </a:rPr>
              <a:t>https://www.youtube.com/channel/UCXu4AXlG0rXFtk_5SzumDow</a:t>
            </a:r>
            <a:endParaRPr lang="en-US" b="0" i="0" dirty="0">
              <a:solidFill>
                <a:srgbClr val="222222"/>
              </a:solidFill>
              <a:effectLst/>
              <a:highlight>
                <a:srgbClr val="FFFFFF"/>
              </a:highlight>
            </a:endParaRPr>
          </a:p>
          <a:p>
            <a:pPr marL="0" indent="0">
              <a:buNone/>
            </a:pPr>
            <a:endParaRPr lang="en-US" b="0" i="0" dirty="0">
              <a:solidFill>
                <a:srgbClr val="222222"/>
              </a:solidFill>
              <a:effectLst/>
              <a:highlight>
                <a:srgbClr val="FFFFFF"/>
              </a:highlight>
            </a:endParaRPr>
          </a:p>
        </p:txBody>
      </p:sp>
    </p:spTree>
    <p:extLst>
      <p:ext uri="{BB962C8B-B14F-4D97-AF65-F5344CB8AC3E}">
        <p14:creationId xmlns:p14="http://schemas.microsoft.com/office/powerpoint/2010/main" val="3601448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87643"/>
            <a:ext cx="10515600" cy="1325563"/>
          </a:xfrm>
        </p:spPr>
        <p:txBody>
          <a:bodyPr/>
          <a:lstStyle/>
          <a:p>
            <a:r>
              <a:rPr lang="en-US" dirty="0"/>
              <a:t>Would you like to know more?</a:t>
            </a:r>
          </a:p>
        </p:txBody>
      </p:sp>
      <p:sp>
        <p:nvSpPr>
          <p:cNvPr id="3" name="Content Placeholder 3">
            <a:extLst>
              <a:ext uri="{FF2B5EF4-FFF2-40B4-BE49-F238E27FC236}">
                <a16:creationId xmlns:a16="http://schemas.microsoft.com/office/drawing/2014/main" id="{7C74AFA9-DD33-E3B3-3C14-FC7FD6C56750}"/>
              </a:ext>
            </a:extLst>
          </p:cNvPr>
          <p:cNvSpPr>
            <a:spLocks noGrp="1"/>
          </p:cNvSpPr>
          <p:nvPr>
            <p:ph idx="1"/>
          </p:nvPr>
        </p:nvSpPr>
        <p:spPr>
          <a:xfrm>
            <a:off x="838200" y="2440746"/>
            <a:ext cx="11563643" cy="350988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222222"/>
                </a:solidFill>
                <a:effectLst/>
                <a:highlight>
                  <a:srgbClr val="FFFFFF"/>
                </a:highlight>
                <a:uLnTx/>
                <a:uFillTx/>
                <a:ea typeface="+mn-ea"/>
                <a:cs typeface="+mn-cs"/>
              </a:rPr>
              <a:t>About </a:t>
            </a:r>
            <a:r>
              <a:rPr kumimoji="0" lang="en-US" sz="3600" b="0" i="0" u="none" strike="noStrike" kern="1200" cap="none" spc="0" normalizeH="0" baseline="0" noProof="0" dirty="0" err="1">
                <a:ln>
                  <a:noFill/>
                </a:ln>
                <a:solidFill>
                  <a:srgbClr val="222222"/>
                </a:solidFill>
                <a:effectLst/>
                <a:highlight>
                  <a:srgbClr val="FFFFFF"/>
                </a:highlight>
                <a:uLnTx/>
                <a:uFillTx/>
                <a:ea typeface="+mn-ea"/>
                <a:cs typeface="+mn-cs"/>
              </a:rPr>
              <a:t>SignWriting</a:t>
            </a:r>
            <a:r>
              <a:rPr kumimoji="0" lang="en-US" sz="3600" b="0" i="0" u="none" strike="noStrike" kern="1200" cap="none" spc="0" normalizeH="0" baseline="0" noProof="0" dirty="0">
                <a:ln>
                  <a:noFill/>
                </a:ln>
                <a:solidFill>
                  <a:srgbClr val="222222"/>
                </a:solidFill>
                <a:effectLst/>
                <a:highlight>
                  <a:srgbClr val="FFFFFF"/>
                </a:highlight>
                <a:uLnTx/>
                <a:uFillTx/>
                <a:ea typeface="+mn-ea"/>
                <a:cs typeface="+mn-cs"/>
              </a:rPr>
              <a:t> Software: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hlinkClick r:id="rId2"/>
              </a:rPr>
              <a:t>https://www.sutton-signwriting.io/</a:t>
            </a:r>
            <a:endParaRPr kumimoji="0" lang="en-US" sz="32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Technical Specification: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22222"/>
                </a:solidFill>
                <a:effectLst/>
                <a:highlight>
                  <a:srgbClr val="FFFFFF"/>
                </a:highlight>
                <a:uLnTx/>
                <a:uFillTx/>
                <a:ea typeface="+mn-ea"/>
                <a:cs typeface="+mn-cs"/>
                <a:hlinkClick r:id="rId3"/>
              </a:rPr>
              <a:t>https://www.ietf.org/archive/id/draft-slevinski-formal-signwriting-09.html</a:t>
            </a:r>
            <a:endParaRPr kumimoji="0" lang="en-US" sz="24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 b="0" i="0" u="none" strike="noStrike" kern="1200" cap="none" spc="0" normalizeH="0" baseline="0" noProof="0" dirty="0">
              <a:ln>
                <a:noFill/>
              </a:ln>
              <a:solidFill>
                <a:srgbClr val="222222"/>
              </a:solidFill>
              <a:effectLst/>
              <a:highlight>
                <a:srgbClr val="FFFFFF"/>
              </a:highlight>
              <a:uLnTx/>
              <a:uFillTx/>
              <a:ea typeface="+mn-ea"/>
              <a:cs typeface="+mn-cs"/>
            </a:endParaRPr>
          </a:p>
        </p:txBody>
      </p:sp>
    </p:spTree>
    <p:extLst>
      <p:ext uri="{BB962C8B-B14F-4D97-AF65-F5344CB8AC3E}">
        <p14:creationId xmlns:p14="http://schemas.microsoft.com/office/powerpoint/2010/main" val="339221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87643"/>
            <a:ext cx="10515600" cy="1325563"/>
          </a:xfrm>
        </p:spPr>
        <p:txBody>
          <a:bodyPr/>
          <a:lstStyle/>
          <a:p>
            <a:r>
              <a:rPr lang="en-US" dirty="0"/>
              <a:t>Would you like to know more?</a:t>
            </a:r>
          </a:p>
        </p:txBody>
      </p:sp>
      <p:sp>
        <p:nvSpPr>
          <p:cNvPr id="3" name="Content Placeholder 3">
            <a:extLst>
              <a:ext uri="{FF2B5EF4-FFF2-40B4-BE49-F238E27FC236}">
                <a16:creationId xmlns:a16="http://schemas.microsoft.com/office/drawing/2014/main" id="{7C74AFA9-DD33-E3B3-3C14-FC7FD6C56750}"/>
              </a:ext>
            </a:extLst>
          </p:cNvPr>
          <p:cNvSpPr>
            <a:spLocks noGrp="1"/>
          </p:cNvSpPr>
          <p:nvPr>
            <p:ph idx="1"/>
          </p:nvPr>
        </p:nvSpPr>
        <p:spPr>
          <a:xfrm>
            <a:off x="838200" y="1923440"/>
            <a:ext cx="11563643" cy="434691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222222"/>
                </a:solidFill>
                <a:effectLst/>
                <a:highlight>
                  <a:srgbClr val="FFFFFF"/>
                </a:highlight>
                <a:uLnTx/>
                <a:uFillTx/>
                <a:ea typeface="+mn-ea"/>
                <a:cs typeface="+mn-cs"/>
              </a:rPr>
              <a:t>About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hlinkClick r:id="rId2"/>
              </a:rPr>
              <a:t>https://SteveSlevinski.me/</a:t>
            </a:r>
            <a:endParaRPr kumimoji="0" lang="en-US" sz="32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Email: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222222"/>
                </a:solidFill>
                <a:highlight>
                  <a:srgbClr val="FFFFFF"/>
                </a:highlight>
                <a:hlinkClick r:id="rId3"/>
              </a:rPr>
              <a:t>slevinski@signwriting.org</a:t>
            </a:r>
            <a:endParaRPr kumimoji="0" lang="en-US" sz="32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Online Chat: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22222"/>
                </a:solidFill>
                <a:effectLst/>
                <a:highlight>
                  <a:srgbClr val="FFFFFF"/>
                </a:highlight>
                <a:uLnTx/>
                <a:uFillTx/>
                <a:ea typeface="+mn-ea"/>
                <a:cs typeface="+mn-cs"/>
                <a:hlinkClick r:id="rId4"/>
              </a:rPr>
              <a:t>https://gitter.im/sutton-signwriting/community</a:t>
            </a:r>
            <a:endParaRPr kumimoji="0" lang="en-US" sz="28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222222"/>
              </a:solidFill>
              <a:effectLst/>
              <a:highlight>
                <a:srgbClr val="FFFFFF"/>
              </a:highlight>
              <a:uLnTx/>
              <a:uFillTx/>
              <a:ea typeface="+mn-ea"/>
              <a:cs typeface="+mn-cs"/>
            </a:endParaRPr>
          </a:p>
        </p:txBody>
      </p:sp>
    </p:spTree>
    <p:extLst>
      <p:ext uri="{BB962C8B-B14F-4D97-AF65-F5344CB8AC3E}">
        <p14:creationId xmlns:p14="http://schemas.microsoft.com/office/powerpoint/2010/main" val="374512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a:xfrm>
            <a:off x="838200" y="587643"/>
            <a:ext cx="10515600" cy="1325563"/>
          </a:xfrm>
        </p:spPr>
        <p:txBody>
          <a:bodyPr/>
          <a:lstStyle/>
          <a:p>
            <a:r>
              <a:rPr lang="en-US" dirty="0"/>
              <a:t>Would you like to support our work?</a:t>
            </a:r>
          </a:p>
        </p:txBody>
      </p:sp>
      <p:sp>
        <p:nvSpPr>
          <p:cNvPr id="3" name="Content Placeholder 3">
            <a:extLst>
              <a:ext uri="{FF2B5EF4-FFF2-40B4-BE49-F238E27FC236}">
                <a16:creationId xmlns:a16="http://schemas.microsoft.com/office/drawing/2014/main" id="{7C74AFA9-DD33-E3B3-3C14-FC7FD6C56750}"/>
              </a:ext>
            </a:extLst>
          </p:cNvPr>
          <p:cNvSpPr>
            <a:spLocks noGrp="1"/>
          </p:cNvSpPr>
          <p:nvPr>
            <p:ph idx="1"/>
          </p:nvPr>
        </p:nvSpPr>
        <p:spPr>
          <a:xfrm>
            <a:off x="838200" y="2289201"/>
            <a:ext cx="8964168" cy="350809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Use </a:t>
            </a:r>
            <a:r>
              <a:rPr kumimoji="0" lang="en-US" sz="3200" b="0" i="0" u="none" strike="noStrike" kern="1200" cap="none" spc="0" normalizeH="0" baseline="0" noProof="0" dirty="0" err="1">
                <a:ln>
                  <a:noFill/>
                </a:ln>
                <a:solidFill>
                  <a:srgbClr val="222222"/>
                </a:solidFill>
                <a:effectLst/>
                <a:highlight>
                  <a:srgbClr val="FFFFFF"/>
                </a:highlight>
                <a:uLnTx/>
                <a:uFillTx/>
                <a:ea typeface="+mn-ea"/>
                <a:cs typeface="+mn-cs"/>
              </a:rPr>
              <a:t>SignWriting</a:t>
            </a: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 and enjoy!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22222"/>
              </a:solidFill>
              <a:effectLst/>
              <a:highlight>
                <a:srgbClr val="FFFFFF"/>
              </a:highligh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222222"/>
                </a:solidFill>
                <a:highlight>
                  <a:srgbClr val="FFFFFF"/>
                </a:highlight>
              </a:rPr>
              <a:t>Discuss and build on our 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srgbClr val="222222"/>
              </a:solidFill>
              <a:highlight>
                <a:srgbClr val="FFFFFF"/>
              </a:high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222222"/>
                </a:solidFill>
                <a:effectLst/>
                <a:highlight>
                  <a:srgbClr val="FFFFFF"/>
                </a:highlight>
                <a:uLnTx/>
                <a:uFillTx/>
                <a:ea typeface="+mn-ea"/>
                <a:cs typeface="+mn-cs"/>
              </a:rPr>
              <a:t>Consider financially supporting our 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22222"/>
                </a:solidFill>
                <a:effectLst/>
                <a:highlight>
                  <a:srgbClr val="FFFFFF"/>
                </a:highlight>
                <a:uLnTx/>
                <a:uFillTx/>
                <a:ea typeface="+mn-ea"/>
                <a:cs typeface="+mn-cs"/>
                <a:hlinkClick r:id="rId2"/>
              </a:rPr>
              <a:t>https://www.patreon.com/signwriting</a:t>
            </a:r>
            <a:endParaRPr lang="en-US" dirty="0">
              <a:solidFill>
                <a:srgbClr val="222222"/>
              </a:solidFill>
              <a:highlight>
                <a:srgbClr val="FFFFFF"/>
              </a:highlight>
            </a:endParaRPr>
          </a:p>
        </p:txBody>
      </p:sp>
    </p:spTree>
    <p:extLst>
      <p:ext uri="{BB962C8B-B14F-4D97-AF65-F5344CB8AC3E}">
        <p14:creationId xmlns:p14="http://schemas.microsoft.com/office/powerpoint/2010/main" val="119689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6C2D-D744-85BA-B11B-3D82C5197E13}"/>
              </a:ext>
            </a:extLst>
          </p:cNvPr>
          <p:cNvSpPr>
            <a:spLocks noGrp="1"/>
          </p:cNvSpPr>
          <p:nvPr>
            <p:ph type="title"/>
          </p:nvPr>
        </p:nvSpPr>
        <p:spPr/>
        <p:txBody>
          <a:bodyPr/>
          <a:lstStyle/>
          <a:p>
            <a:r>
              <a:rPr lang="en-US" dirty="0"/>
              <a:t>Formal SignWriting</a:t>
            </a:r>
          </a:p>
        </p:txBody>
      </p:sp>
      <p:sp>
        <p:nvSpPr>
          <p:cNvPr id="3" name="Content Placeholder 2">
            <a:extLst>
              <a:ext uri="{FF2B5EF4-FFF2-40B4-BE49-F238E27FC236}">
                <a16:creationId xmlns:a16="http://schemas.microsoft.com/office/drawing/2014/main" id="{70C17C22-C876-1639-0265-50EE88F78610}"/>
              </a:ext>
            </a:extLst>
          </p:cNvPr>
          <p:cNvSpPr>
            <a:spLocks noGrp="1"/>
          </p:cNvSpPr>
          <p:nvPr>
            <p:ph idx="1"/>
          </p:nvPr>
        </p:nvSpPr>
        <p:spPr/>
        <p:txBody>
          <a:bodyPr>
            <a:normAutofit lnSpcReduction="10000"/>
          </a:bodyPr>
          <a:lstStyle/>
          <a:p>
            <a:pPr algn="l"/>
            <a:r>
              <a:rPr lang="en-US" b="0" i="0" dirty="0">
                <a:solidFill>
                  <a:srgbClr val="222222"/>
                </a:solidFill>
                <a:effectLst/>
                <a:highlight>
                  <a:srgbClr val="FFFFFF"/>
                </a:highlight>
              </a:rPr>
              <a:t>Formal SignWriting is one particular computerized encoding for Sutton SignWriting. The design is based on character processing with regular expressions. With Formal SignWriting, each sign is written as a two-part word of time and space.</a:t>
            </a:r>
          </a:p>
          <a:p>
            <a:endParaRPr lang="en-US" dirty="0"/>
          </a:p>
          <a:p>
            <a:pPr algn="l"/>
            <a:r>
              <a:rPr lang="en-US" b="0" i="0" dirty="0">
                <a:solidFill>
                  <a:srgbClr val="222222"/>
                </a:solidFill>
                <a:effectLst/>
                <a:highlight>
                  <a:srgbClr val="FFFFFF"/>
                </a:highlight>
              </a:rPr>
              <a:t>Where as American Sign Language is a natural language, Formal SignWriting is a formal language. A formal language uses words and punctuation to form text. Each word is expressed as a string of characters. Well-formed words are governed by the structural rules of the grammar. A formal language is useful in mathematics, computer science, and linguistics.</a:t>
            </a:r>
          </a:p>
          <a:p>
            <a:pPr marL="0" indent="0">
              <a:buNone/>
            </a:pPr>
            <a:endParaRPr lang="en-US" dirty="0"/>
          </a:p>
        </p:txBody>
      </p:sp>
    </p:spTree>
    <p:extLst>
      <p:ext uri="{BB962C8B-B14F-4D97-AF65-F5344CB8AC3E}">
        <p14:creationId xmlns:p14="http://schemas.microsoft.com/office/powerpoint/2010/main" val="123824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D2CD-E339-C77C-E5C8-1D07784C7EA8}"/>
              </a:ext>
            </a:extLst>
          </p:cNvPr>
          <p:cNvSpPr>
            <a:spLocks noGrp="1"/>
          </p:cNvSpPr>
          <p:nvPr>
            <p:ph type="title"/>
          </p:nvPr>
        </p:nvSpPr>
        <p:spPr/>
        <p:txBody>
          <a:bodyPr/>
          <a:lstStyle/>
          <a:p>
            <a:r>
              <a:rPr lang="en-US" dirty="0"/>
              <a:t>Formal SignWriting Design Principles</a:t>
            </a:r>
          </a:p>
        </p:txBody>
      </p:sp>
      <p:sp>
        <p:nvSpPr>
          <p:cNvPr id="3" name="Content Placeholder 2">
            <a:extLst>
              <a:ext uri="{FF2B5EF4-FFF2-40B4-BE49-F238E27FC236}">
                <a16:creationId xmlns:a16="http://schemas.microsoft.com/office/drawing/2014/main" id="{C49B4208-62A3-4D52-4761-157010D05869}"/>
              </a:ext>
            </a:extLst>
          </p:cNvPr>
          <p:cNvSpPr>
            <a:spLocks noGrp="1"/>
          </p:cNvSpPr>
          <p:nvPr>
            <p:ph idx="1"/>
          </p:nvPr>
        </p:nvSpPr>
        <p:spPr/>
        <p:txBody>
          <a:bodyPr>
            <a:normAutofit fontScale="92500" lnSpcReduction="10000"/>
          </a:bodyPr>
          <a:lstStyle/>
          <a:p>
            <a:r>
              <a:rPr lang="en-US" dirty="0"/>
              <a:t>Complete: </a:t>
            </a:r>
            <a:r>
              <a:rPr lang="en-US" sz="2000" b="0" i="0" dirty="0">
                <a:solidFill>
                  <a:srgbClr val="222222"/>
                </a:solidFill>
                <a:effectLst/>
                <a:highlight>
                  <a:srgbClr val="FFFFFF"/>
                </a:highlight>
              </a:rPr>
              <a:t>Sutton SignWriting is a complex script with unique requirements and processing. Formal SignWriting supports all of the structures inherent to the script.</a:t>
            </a:r>
          </a:p>
          <a:p>
            <a:pPr marL="0" indent="0">
              <a:buNone/>
            </a:pPr>
            <a:endParaRPr lang="en-US" sz="1100" b="0" i="0" dirty="0">
              <a:solidFill>
                <a:srgbClr val="222222"/>
              </a:solidFill>
              <a:effectLst/>
              <a:highlight>
                <a:srgbClr val="FFFFFF"/>
              </a:highlight>
            </a:endParaRPr>
          </a:p>
          <a:p>
            <a:r>
              <a:rPr lang="en-US" dirty="0"/>
              <a:t>Universal: </a:t>
            </a:r>
            <a:r>
              <a:rPr lang="en-US" sz="2000" b="0" i="0" dirty="0">
                <a:solidFill>
                  <a:srgbClr val="222222"/>
                </a:solidFill>
                <a:effectLst/>
                <a:highlight>
                  <a:srgbClr val="FFFFFF"/>
                </a:highlight>
              </a:rPr>
              <a:t>Sutton SignWriting can be used to write any sign language, natural or constructed. Formal SignWriting supports all sign languages without requiring the addition of new characters or updated fonts. </a:t>
            </a:r>
          </a:p>
          <a:p>
            <a:pPr marL="0" indent="0">
              <a:buNone/>
            </a:pPr>
            <a:endParaRPr lang="en-US" sz="1100" b="0" i="0" dirty="0">
              <a:solidFill>
                <a:srgbClr val="222222"/>
              </a:solidFill>
              <a:effectLst/>
              <a:highlight>
                <a:srgbClr val="FFFFFF"/>
              </a:highlight>
            </a:endParaRPr>
          </a:p>
          <a:p>
            <a:pPr algn="l"/>
            <a:r>
              <a:rPr lang="en-US" dirty="0">
                <a:solidFill>
                  <a:srgbClr val="222222"/>
                </a:solidFill>
                <a:highlight>
                  <a:srgbClr val="FFFFFF"/>
                </a:highlight>
              </a:rPr>
              <a:t>Empowering: </a:t>
            </a:r>
            <a:r>
              <a:rPr lang="en-US" sz="2000" b="0" i="0" dirty="0">
                <a:solidFill>
                  <a:srgbClr val="222222"/>
                </a:solidFill>
                <a:effectLst/>
                <a:highlight>
                  <a:srgbClr val="FFFFFF"/>
                </a:highlight>
              </a:rPr>
              <a:t>Sutton SignWriting is flexible enough to let each writer decide how they want to write their signs. Formal SignWriting enable the writers to decide for themselves the spelling of their respective signs.</a:t>
            </a:r>
          </a:p>
          <a:p>
            <a:pPr marL="0" indent="0" algn="l">
              <a:buNone/>
            </a:pPr>
            <a:endParaRPr lang="en-US" sz="1100" dirty="0">
              <a:solidFill>
                <a:srgbClr val="222222"/>
              </a:solidFill>
              <a:highlight>
                <a:srgbClr val="FFFFFF"/>
              </a:highlight>
            </a:endParaRPr>
          </a:p>
          <a:p>
            <a:pPr algn="l"/>
            <a:r>
              <a:rPr lang="en-US" dirty="0">
                <a:solidFill>
                  <a:srgbClr val="222222"/>
                </a:solidFill>
                <a:highlight>
                  <a:srgbClr val="FFFFFF"/>
                </a:highlight>
              </a:rPr>
              <a:t>Possible: </a:t>
            </a:r>
            <a:r>
              <a:rPr lang="en-US" sz="2200" b="0" i="0" dirty="0">
                <a:solidFill>
                  <a:srgbClr val="222222"/>
                </a:solidFill>
                <a:effectLst/>
                <a:highlight>
                  <a:srgbClr val="FFFFFF"/>
                </a:highlight>
              </a:rPr>
              <a:t>Sutton SignWriting is a practical script that makes it possible to write sign language. Formal SignWriting is a practical encoding because it works with existing font technologies across operating systems.</a:t>
            </a:r>
            <a:endParaRPr lang="en-US" dirty="0"/>
          </a:p>
        </p:txBody>
      </p:sp>
    </p:spTree>
    <p:extLst>
      <p:ext uri="{BB962C8B-B14F-4D97-AF65-F5344CB8AC3E}">
        <p14:creationId xmlns:p14="http://schemas.microsoft.com/office/powerpoint/2010/main" val="391828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1BEC-33D0-CBF8-2FCD-0D45DA8982FB}"/>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61683A5E-A544-7A0A-9C2B-305F1706882D}"/>
              </a:ext>
            </a:extLst>
          </p:cNvPr>
          <p:cNvSpPr>
            <a:spLocks noGrp="1"/>
          </p:cNvSpPr>
          <p:nvPr>
            <p:ph idx="1"/>
          </p:nvPr>
        </p:nvSpPr>
        <p:spPr/>
        <p:txBody>
          <a:bodyPr/>
          <a:lstStyle/>
          <a:p>
            <a:r>
              <a:rPr lang="en-US" dirty="0"/>
              <a:t>Basics: </a:t>
            </a:r>
            <a:r>
              <a:rPr lang="en-US" sz="2400" dirty="0"/>
              <a:t>characters sets, two-part word, sorting, and punctuation</a:t>
            </a:r>
          </a:p>
          <a:p>
            <a:pPr marL="0" indent="0">
              <a:buNone/>
            </a:pPr>
            <a:endParaRPr lang="en-US" dirty="0"/>
          </a:p>
          <a:p>
            <a:r>
              <a:rPr lang="en-US" dirty="0"/>
              <a:t>Software: </a:t>
            </a:r>
            <a:r>
              <a:rPr lang="en-US" sz="2400" dirty="0"/>
              <a:t>core, font-</a:t>
            </a:r>
            <a:r>
              <a:rPr lang="en-US" sz="2400" dirty="0" err="1"/>
              <a:t>db</a:t>
            </a:r>
            <a:r>
              <a:rPr lang="en-US" sz="2400" dirty="0"/>
              <a:t>, font-</a:t>
            </a:r>
            <a:r>
              <a:rPr lang="en-US" sz="2400" dirty="0" err="1"/>
              <a:t>ttf</a:t>
            </a:r>
            <a:r>
              <a:rPr lang="en-US" sz="2400" dirty="0"/>
              <a:t>, </a:t>
            </a:r>
            <a:r>
              <a:rPr lang="en-US" sz="2400" dirty="0" err="1"/>
              <a:t>sgnw</a:t>
            </a:r>
            <a:r>
              <a:rPr lang="en-US" sz="2400" dirty="0"/>
              <a:t>-components, and </a:t>
            </a:r>
            <a:r>
              <a:rPr lang="en-US" sz="2400" dirty="0" err="1"/>
              <a:t>signmaker</a:t>
            </a:r>
            <a:endParaRPr lang="en-US" sz="2400" dirty="0"/>
          </a:p>
          <a:p>
            <a:pPr marL="0" indent="0">
              <a:buNone/>
            </a:pPr>
            <a:endParaRPr lang="en-US" dirty="0"/>
          </a:p>
          <a:p>
            <a:r>
              <a:rPr lang="en-US" dirty="0"/>
              <a:t>Visuals: </a:t>
            </a:r>
            <a:r>
              <a:rPr lang="en-US" sz="2400" dirty="0"/>
              <a:t>SVG with fonts, self-contained SVG, and the styling string</a:t>
            </a:r>
          </a:p>
          <a:p>
            <a:pPr marL="0" indent="0">
              <a:buNone/>
            </a:pPr>
            <a:endParaRPr lang="en-US" dirty="0"/>
          </a:p>
          <a:p>
            <a:r>
              <a:rPr lang="en-US" dirty="0"/>
              <a:t>Searching: </a:t>
            </a:r>
            <a:r>
              <a:rPr lang="en-US" sz="2400" dirty="0"/>
              <a:t>query language, regular expressions, and transformations</a:t>
            </a:r>
            <a:endParaRPr lang="en-US" dirty="0"/>
          </a:p>
        </p:txBody>
      </p:sp>
    </p:spTree>
    <p:extLst>
      <p:ext uri="{BB962C8B-B14F-4D97-AF65-F5344CB8AC3E}">
        <p14:creationId xmlns:p14="http://schemas.microsoft.com/office/powerpoint/2010/main" val="194797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Basics: Character Sets</a:t>
            </a:r>
          </a:p>
        </p:txBody>
      </p:sp>
      <p:sp>
        <p:nvSpPr>
          <p:cNvPr id="3" name="Content Placeholder 2">
            <a:extLst>
              <a:ext uri="{FF2B5EF4-FFF2-40B4-BE49-F238E27FC236}">
                <a16:creationId xmlns:a16="http://schemas.microsoft.com/office/drawing/2014/main" id="{A892BB80-93DD-EC62-312F-02E8FB71B114}"/>
              </a:ext>
            </a:extLst>
          </p:cNvPr>
          <p:cNvSpPr>
            <a:spLocks noGrp="1"/>
          </p:cNvSpPr>
          <p:nvPr>
            <p:ph idx="1"/>
          </p:nvPr>
        </p:nvSpPr>
        <p:spPr/>
        <p:txBody>
          <a:bodyPr>
            <a:normAutofit/>
          </a:bodyPr>
          <a:lstStyle/>
          <a:p>
            <a:r>
              <a:rPr lang="en-US" dirty="0"/>
              <a:t>Formal SignWriting in ASCII (FSW)</a:t>
            </a:r>
          </a:p>
          <a:p>
            <a:pPr lvl="1"/>
            <a:r>
              <a:rPr lang="en-US" sz="2000" b="0" i="0" dirty="0">
                <a:solidFill>
                  <a:srgbClr val="222222"/>
                </a:solidFill>
                <a:effectLst/>
                <a:highlight>
                  <a:srgbClr val="FFFFFF"/>
                </a:highlight>
              </a:rPr>
              <a:t>Formal SignWriting in ASCII (FSW) was released in January 2012 and has been stable since. FSW only uses characters from the ASCII subset of "ABLMRS0123456789xabcdef“</a:t>
            </a:r>
          </a:p>
          <a:p>
            <a:pPr marL="457200" lvl="1" indent="0">
              <a:buNone/>
            </a:pPr>
            <a:endParaRPr lang="en-US" sz="1000" dirty="0"/>
          </a:p>
          <a:p>
            <a:r>
              <a:rPr lang="en-US" dirty="0"/>
              <a:t>SignWriting in Unicode (SWU)</a:t>
            </a:r>
          </a:p>
          <a:p>
            <a:pPr lvl="1"/>
            <a:r>
              <a:rPr lang="en-US" sz="2000" b="0" i="0" dirty="0">
                <a:solidFill>
                  <a:srgbClr val="222222"/>
                </a:solidFill>
                <a:effectLst/>
                <a:highlight>
                  <a:srgbClr val="FFFFFF"/>
                </a:highlight>
              </a:rPr>
              <a:t>SignWriting in Unicode (SWU) was first published in October 2016 and officially submitted to the Unicode Technical Committee in July 2017. SWU is not part of the Unicode standard.</a:t>
            </a:r>
          </a:p>
          <a:p>
            <a:pPr marL="457200" lvl="1" indent="0">
              <a:buNone/>
            </a:pPr>
            <a:endParaRPr lang="en-US" sz="400" b="0" i="0" dirty="0">
              <a:solidFill>
                <a:srgbClr val="222222"/>
              </a:solidFill>
              <a:effectLst/>
              <a:highlight>
                <a:srgbClr val="FFFFFF"/>
              </a:highlight>
            </a:endParaRPr>
          </a:p>
          <a:p>
            <a:pPr lvl="1"/>
            <a:r>
              <a:rPr lang="en-US" sz="2000" b="0" i="0" dirty="0">
                <a:solidFill>
                  <a:srgbClr val="222222"/>
                </a:solidFill>
                <a:effectLst/>
                <a:highlight>
                  <a:srgbClr val="FFFFFF"/>
                </a:highlight>
              </a:rPr>
              <a:t>SignWriting in Unicode (SWU) is an experimental Unicode design that is supported by the Sutton SignWriting community. This alternate encoding overwrites the Sutton SignWriting block in Unicode and uses plane 4 for the SignWriting symbols.</a:t>
            </a:r>
            <a:endParaRPr lang="en-US" sz="2000" dirty="0"/>
          </a:p>
        </p:txBody>
      </p:sp>
    </p:spTree>
    <p:extLst>
      <p:ext uri="{BB962C8B-B14F-4D97-AF65-F5344CB8AC3E}">
        <p14:creationId xmlns:p14="http://schemas.microsoft.com/office/powerpoint/2010/main" val="71723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Basics: Character Sets</a:t>
            </a:r>
          </a:p>
        </p:txBody>
      </p:sp>
      <p:sp>
        <p:nvSpPr>
          <p:cNvPr id="3" name="Content Placeholder 2">
            <a:extLst>
              <a:ext uri="{FF2B5EF4-FFF2-40B4-BE49-F238E27FC236}">
                <a16:creationId xmlns:a16="http://schemas.microsoft.com/office/drawing/2014/main" id="{A892BB80-93DD-EC62-312F-02E8FB71B114}"/>
              </a:ext>
            </a:extLst>
          </p:cNvPr>
          <p:cNvSpPr>
            <a:spLocks noGrp="1"/>
          </p:cNvSpPr>
          <p:nvPr>
            <p:ph idx="1"/>
          </p:nvPr>
        </p:nvSpPr>
        <p:spPr>
          <a:xfrm>
            <a:off x="838200" y="1958670"/>
            <a:ext cx="10774680" cy="2124583"/>
          </a:xfrm>
        </p:spPr>
        <p:txBody>
          <a:bodyPr>
            <a:normAutofit/>
          </a:bodyPr>
          <a:lstStyle/>
          <a:p>
            <a:r>
              <a:rPr lang="en-US" dirty="0"/>
              <a:t>Formal SignWriting in ASCII (FSW)</a:t>
            </a:r>
          </a:p>
          <a:p>
            <a:pPr lvl="1"/>
            <a:r>
              <a:rPr lang="en-US" sz="1600" b="0" i="0" dirty="0">
                <a:solidFill>
                  <a:srgbClr val="222222"/>
                </a:solidFill>
                <a:effectLst/>
                <a:highlight>
                  <a:srgbClr val="FFFFFF"/>
                </a:highlight>
              </a:rPr>
              <a:t>AS10011S10019S2e704S2e748M525x535S2e748483x510S10011501x466S2e704510x500S10019476x475</a:t>
            </a:r>
          </a:p>
          <a:p>
            <a:pPr marL="457200" lvl="1" indent="0">
              <a:buNone/>
            </a:pPr>
            <a:endParaRPr lang="en-US" sz="1000" dirty="0"/>
          </a:p>
          <a:p>
            <a:r>
              <a:rPr lang="en-US" dirty="0"/>
              <a:t>SignWriting in Unicode (SWU)</a:t>
            </a:r>
          </a:p>
          <a:p>
            <a:pPr lvl="1"/>
            <a:r>
              <a:rPr lang="pl-PL" sz="1800" dirty="0"/>
              <a:t>U+1D800 U+40012 U+4001A U+4B6A5 U+4B6E9 U+1D803 U+1D91F U+1D929 U+4B6E9 U+1D8F5 U+1D910 U+40012 U+1D907 U+1D8E4 U+4B6A5 U+1D910 U+1D906 U+4001A U+1D8EE U+1D8ED</a:t>
            </a:r>
            <a:endParaRPr lang="en-US" sz="1800" dirty="0"/>
          </a:p>
          <a:p>
            <a:pPr lvl="1"/>
            <a:endParaRPr lang="en-US" dirty="0"/>
          </a:p>
        </p:txBody>
      </p:sp>
      <p:pic>
        <p:nvPicPr>
          <p:cNvPr id="4" name="Picture 3">
            <a:extLst>
              <a:ext uri="{FF2B5EF4-FFF2-40B4-BE49-F238E27FC236}">
                <a16:creationId xmlns:a16="http://schemas.microsoft.com/office/drawing/2014/main" id="{7CE0D675-F698-E6C1-9BA8-42777A921F74}"/>
              </a:ext>
            </a:extLst>
          </p:cNvPr>
          <p:cNvPicPr>
            <a:picLocks noChangeAspect="1"/>
          </p:cNvPicPr>
          <p:nvPr/>
        </p:nvPicPr>
        <p:blipFill>
          <a:blip r:embed="rId2"/>
          <a:stretch>
            <a:fillRect/>
          </a:stretch>
        </p:blipFill>
        <p:spPr>
          <a:xfrm>
            <a:off x="8450357" y="365125"/>
            <a:ext cx="1314450" cy="1695450"/>
          </a:xfrm>
          <a:prstGeom prst="rect">
            <a:avLst/>
          </a:prstGeom>
        </p:spPr>
      </p:pic>
      <p:pic>
        <p:nvPicPr>
          <p:cNvPr id="6" name="Picture 5">
            <a:extLst>
              <a:ext uri="{FF2B5EF4-FFF2-40B4-BE49-F238E27FC236}">
                <a16:creationId xmlns:a16="http://schemas.microsoft.com/office/drawing/2014/main" id="{C0F11710-C583-3CD7-B20E-4B9CC7857473}"/>
              </a:ext>
            </a:extLst>
          </p:cNvPr>
          <p:cNvPicPr>
            <a:picLocks noChangeAspect="1"/>
          </p:cNvPicPr>
          <p:nvPr/>
        </p:nvPicPr>
        <p:blipFill>
          <a:blip r:embed="rId3"/>
          <a:stretch>
            <a:fillRect/>
          </a:stretch>
        </p:blipFill>
        <p:spPr>
          <a:xfrm>
            <a:off x="1418385" y="4154645"/>
            <a:ext cx="6106377" cy="781159"/>
          </a:xfrm>
          <a:prstGeom prst="rect">
            <a:avLst/>
          </a:prstGeom>
        </p:spPr>
      </p:pic>
    </p:spTree>
    <p:extLst>
      <p:ext uri="{BB962C8B-B14F-4D97-AF65-F5344CB8AC3E}">
        <p14:creationId xmlns:p14="http://schemas.microsoft.com/office/powerpoint/2010/main" val="177028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15EE-C217-3B55-454A-E1D84C44314A}"/>
              </a:ext>
            </a:extLst>
          </p:cNvPr>
          <p:cNvSpPr>
            <a:spLocks noGrp="1"/>
          </p:cNvSpPr>
          <p:nvPr>
            <p:ph type="title"/>
          </p:nvPr>
        </p:nvSpPr>
        <p:spPr/>
        <p:txBody>
          <a:bodyPr/>
          <a:lstStyle/>
          <a:p>
            <a:r>
              <a:rPr lang="en-US" dirty="0"/>
              <a:t>Basics: Character Sets</a:t>
            </a:r>
          </a:p>
        </p:txBody>
      </p:sp>
      <p:graphicFrame>
        <p:nvGraphicFramePr>
          <p:cNvPr id="7" name="Table 6">
            <a:extLst>
              <a:ext uri="{FF2B5EF4-FFF2-40B4-BE49-F238E27FC236}">
                <a16:creationId xmlns:a16="http://schemas.microsoft.com/office/drawing/2014/main" id="{8F594C06-716A-601A-3255-02F19025D77F}"/>
              </a:ext>
            </a:extLst>
          </p:cNvPr>
          <p:cNvGraphicFramePr>
            <a:graphicFrameLocks noGrp="1"/>
          </p:cNvGraphicFramePr>
          <p:nvPr>
            <p:extLst>
              <p:ext uri="{D42A27DB-BD31-4B8C-83A1-F6EECF244321}">
                <p14:modId xmlns:p14="http://schemas.microsoft.com/office/powerpoint/2010/main" val="1496286166"/>
              </p:ext>
            </p:extLst>
          </p:nvPr>
        </p:nvGraphicFramePr>
        <p:xfrm>
          <a:off x="1455928" y="2568512"/>
          <a:ext cx="9059673" cy="1955800"/>
        </p:xfrm>
        <a:graphic>
          <a:graphicData uri="http://schemas.openxmlformats.org/drawingml/2006/table">
            <a:tbl>
              <a:tblPr firstRow="1" bandRow="1">
                <a:tableStyleId>{5C22544A-7EE6-4342-B048-85BDC9FD1C3A}</a:tableStyleId>
              </a:tblPr>
              <a:tblGrid>
                <a:gridCol w="3019891">
                  <a:extLst>
                    <a:ext uri="{9D8B030D-6E8A-4147-A177-3AD203B41FA5}">
                      <a16:colId xmlns:a16="http://schemas.microsoft.com/office/drawing/2014/main" val="4035270694"/>
                    </a:ext>
                  </a:extLst>
                </a:gridCol>
                <a:gridCol w="3019891">
                  <a:extLst>
                    <a:ext uri="{9D8B030D-6E8A-4147-A177-3AD203B41FA5}">
                      <a16:colId xmlns:a16="http://schemas.microsoft.com/office/drawing/2014/main" val="1509358529"/>
                    </a:ext>
                  </a:extLst>
                </a:gridCol>
                <a:gridCol w="3019891">
                  <a:extLst>
                    <a:ext uri="{9D8B030D-6E8A-4147-A177-3AD203B41FA5}">
                      <a16:colId xmlns:a16="http://schemas.microsoft.com/office/drawing/2014/main" val="209128651"/>
                    </a:ext>
                  </a:extLst>
                </a:gridCol>
              </a:tblGrid>
              <a:tr h="370840">
                <a:tc>
                  <a:txBody>
                    <a:bodyPr/>
                    <a:lstStyle/>
                    <a:p>
                      <a:r>
                        <a:rPr lang="en-US" dirty="0"/>
                        <a:t>Description</a:t>
                      </a:r>
                    </a:p>
                  </a:txBody>
                  <a:tcPr/>
                </a:tc>
                <a:tc>
                  <a:txBody>
                    <a:bodyPr/>
                    <a:lstStyle/>
                    <a:p>
                      <a:r>
                        <a:rPr lang="en-US" dirty="0"/>
                        <a:t>FSW Characters</a:t>
                      </a:r>
                    </a:p>
                  </a:txBody>
                  <a:tcPr/>
                </a:tc>
                <a:tc>
                  <a:txBody>
                    <a:bodyPr/>
                    <a:lstStyle/>
                    <a:p>
                      <a:r>
                        <a:rPr lang="en-US" dirty="0"/>
                        <a:t>SWU Characters</a:t>
                      </a:r>
                    </a:p>
                  </a:txBody>
                  <a:tcPr/>
                </a:tc>
                <a:extLst>
                  <a:ext uri="{0D108BD9-81ED-4DB2-BD59-A6C34878D82A}">
                    <a16:rowId xmlns:a16="http://schemas.microsoft.com/office/drawing/2014/main" val="2185194244"/>
                  </a:ext>
                </a:extLst>
              </a:tr>
              <a:tr h="370840">
                <a:tc>
                  <a:txBody>
                    <a:bodyPr/>
                    <a:lstStyle/>
                    <a:p>
                      <a:r>
                        <a:rPr lang="en-US" sz="2000" dirty="0"/>
                        <a:t>Sequence Marker</a:t>
                      </a:r>
                    </a:p>
                  </a:txBody>
                  <a:tcPr anchor="ctr"/>
                </a:tc>
                <a:tc>
                  <a:txBody>
                    <a:bodyPr/>
                    <a:lstStyle/>
                    <a:p>
                      <a:r>
                        <a:rPr lang="en-US" sz="2000" dirty="0"/>
                        <a:t>A</a:t>
                      </a:r>
                    </a:p>
                  </a:txBody>
                  <a:tcPr anchor="ctr"/>
                </a:tc>
                <a:tc>
                  <a:txBody>
                    <a:bodyPr/>
                    <a:lstStyle/>
                    <a:p>
                      <a:r>
                        <a:rPr lang="en-US" sz="2000" dirty="0">
                          <a:latin typeface="+mn-lt"/>
                          <a:ea typeface="SuttonSignWritingOneD" panose="02000603000000000000" pitchFamily="2" charset="0"/>
                        </a:rPr>
                        <a:t>U+1D800</a:t>
                      </a:r>
                    </a:p>
                  </a:txBody>
                  <a:tcPr anchor="ctr"/>
                </a:tc>
                <a:extLst>
                  <a:ext uri="{0D108BD9-81ED-4DB2-BD59-A6C34878D82A}">
                    <a16:rowId xmlns:a16="http://schemas.microsoft.com/office/drawing/2014/main" val="3393574731"/>
                  </a:ext>
                </a:extLst>
              </a:tr>
              <a:tr h="370840">
                <a:tc>
                  <a:txBody>
                    <a:bodyPr/>
                    <a:lstStyle/>
                    <a:p>
                      <a:r>
                        <a:rPr lang="en-US" sz="2000" dirty="0" err="1"/>
                        <a:t>Signbox</a:t>
                      </a:r>
                      <a:r>
                        <a:rPr lang="en-US" sz="2000" dirty="0"/>
                        <a:t> Markers</a:t>
                      </a:r>
                    </a:p>
                  </a:txBody>
                  <a:tcPr anchor="ctr"/>
                </a:tc>
                <a:tc>
                  <a:txBody>
                    <a:bodyPr/>
                    <a:lstStyle/>
                    <a:p>
                      <a:r>
                        <a:rPr lang="en-US" sz="2000" dirty="0"/>
                        <a:t>B, L, M, R</a:t>
                      </a:r>
                    </a:p>
                  </a:txBody>
                  <a:tcPr anchor="ctr"/>
                </a:tc>
                <a:tc>
                  <a:txBody>
                    <a:bodyPr/>
                    <a:lstStyle/>
                    <a:p>
                      <a:r>
                        <a:rPr lang="pl-PL" sz="2000" dirty="0">
                          <a:latin typeface="+mn-lt"/>
                          <a:ea typeface="SuttonSignWritingOneD" panose="02000603000000000000" pitchFamily="2" charset="0"/>
                        </a:rPr>
                        <a:t>U+1D801 to U+1D804</a:t>
                      </a:r>
                      <a:endParaRPr lang="en-US" sz="2000" dirty="0">
                        <a:latin typeface="+mn-lt"/>
                        <a:ea typeface="SuttonSignWritingOneD" panose="02000603000000000000" pitchFamily="2" charset="0"/>
                      </a:endParaRPr>
                    </a:p>
                  </a:txBody>
                  <a:tcPr anchor="ctr"/>
                </a:tc>
                <a:extLst>
                  <a:ext uri="{0D108BD9-81ED-4DB2-BD59-A6C34878D82A}">
                    <a16:rowId xmlns:a16="http://schemas.microsoft.com/office/drawing/2014/main" val="1631959850"/>
                  </a:ext>
                </a:extLst>
              </a:tr>
              <a:tr h="370840">
                <a:tc>
                  <a:txBody>
                    <a:bodyPr/>
                    <a:lstStyle/>
                    <a:p>
                      <a:r>
                        <a:rPr lang="en-US" sz="2000" dirty="0"/>
                        <a:t>Numbers</a:t>
                      </a:r>
                    </a:p>
                  </a:txBody>
                  <a:tcPr anchor="ctr"/>
                </a:tc>
                <a:tc>
                  <a:txBody>
                    <a:bodyPr/>
                    <a:lstStyle/>
                    <a:p>
                      <a:r>
                        <a:rPr lang="en-US" sz="2000" dirty="0"/>
                        <a:t>250 to 749</a:t>
                      </a:r>
                    </a:p>
                  </a:txBody>
                  <a:tcPr anchor="ctr"/>
                </a:tc>
                <a:tc>
                  <a:txBody>
                    <a:bodyPr/>
                    <a:lstStyle/>
                    <a:p>
                      <a:r>
                        <a:rPr lang="pl-PL" sz="2000" dirty="0">
                          <a:latin typeface="+mn-lt"/>
                          <a:ea typeface="SuttonSignWritingOneD" panose="02000603000000000000" pitchFamily="2" charset="0"/>
                        </a:rPr>
                        <a:t>U+1D80C to U+1D9FF</a:t>
                      </a:r>
                      <a:endParaRPr lang="en-US" sz="2000" dirty="0">
                        <a:latin typeface="+mn-lt"/>
                        <a:ea typeface="SuttonSignWritingOneD" panose="02000603000000000000" pitchFamily="2" charset="0"/>
                      </a:endParaRPr>
                    </a:p>
                  </a:txBody>
                  <a:tcPr anchor="ctr"/>
                </a:tc>
                <a:extLst>
                  <a:ext uri="{0D108BD9-81ED-4DB2-BD59-A6C34878D82A}">
                    <a16:rowId xmlns:a16="http://schemas.microsoft.com/office/drawing/2014/main" val="3027715161"/>
                  </a:ext>
                </a:extLst>
              </a:tr>
              <a:tr h="370840">
                <a:tc>
                  <a:txBody>
                    <a:bodyPr/>
                    <a:lstStyle/>
                    <a:p>
                      <a:r>
                        <a:rPr lang="en-US" sz="2000" dirty="0"/>
                        <a:t>Symbols</a:t>
                      </a:r>
                    </a:p>
                  </a:txBody>
                  <a:tcPr anchor="ctr"/>
                </a:tc>
                <a:tc>
                  <a:txBody>
                    <a:bodyPr/>
                    <a:lstStyle/>
                    <a:p>
                      <a:r>
                        <a:rPr lang="en-US" sz="2000" dirty="0"/>
                        <a:t>S10000 to S38b07</a:t>
                      </a:r>
                    </a:p>
                  </a:txBody>
                  <a:tcPr anchor="ctr"/>
                </a:tc>
                <a:tc>
                  <a:txBody>
                    <a:bodyPr/>
                    <a:lstStyle/>
                    <a:p>
                      <a:r>
                        <a:rPr lang="pl-PL" sz="2000" dirty="0">
                          <a:latin typeface="+mn-lt"/>
                          <a:ea typeface="SuttonSignWritingOneD" panose="02000603000000000000" pitchFamily="2" charset="0"/>
                        </a:rPr>
                        <a:t>U+40001 to U+4F428</a:t>
                      </a:r>
                      <a:endParaRPr lang="en-US" sz="2000" dirty="0">
                        <a:latin typeface="+mn-lt"/>
                        <a:ea typeface="SuttonSignWritingOneD" panose="02000603000000000000" pitchFamily="2" charset="0"/>
                      </a:endParaRPr>
                    </a:p>
                  </a:txBody>
                  <a:tcPr anchor="ctr"/>
                </a:tc>
                <a:extLst>
                  <a:ext uri="{0D108BD9-81ED-4DB2-BD59-A6C34878D82A}">
                    <a16:rowId xmlns:a16="http://schemas.microsoft.com/office/drawing/2014/main" val="1934214405"/>
                  </a:ext>
                </a:extLst>
              </a:tr>
            </a:tbl>
          </a:graphicData>
        </a:graphic>
      </p:graphicFrame>
    </p:spTree>
    <p:extLst>
      <p:ext uri="{BB962C8B-B14F-4D97-AF65-F5344CB8AC3E}">
        <p14:creationId xmlns:p14="http://schemas.microsoft.com/office/powerpoint/2010/main" val="694257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4678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3137</TotalTime>
  <Words>2322</Words>
  <Application>Microsoft Office PowerPoint</Application>
  <PresentationFormat>Widescreen</PresentationFormat>
  <Paragraphs>331</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Aptos Display</vt:lpstr>
      <vt:lpstr>Arial</vt:lpstr>
      <vt:lpstr>Calibri</vt:lpstr>
      <vt:lpstr>Noto Sans</vt:lpstr>
      <vt:lpstr>Source Code Pro</vt:lpstr>
      <vt:lpstr>SuttonSignWritingOneD</vt:lpstr>
      <vt:lpstr>Times New Roman</vt:lpstr>
      <vt:lpstr>Office Theme</vt:lpstr>
      <vt:lpstr>Formal SignWriting</vt:lpstr>
      <vt:lpstr>PowerPoint Presentation</vt:lpstr>
      <vt:lpstr> Sutton SignWriting</vt:lpstr>
      <vt:lpstr>Formal SignWriting</vt:lpstr>
      <vt:lpstr>Formal SignWriting Design Principles</vt:lpstr>
      <vt:lpstr>Table of Contents</vt:lpstr>
      <vt:lpstr>Basics: Character Sets</vt:lpstr>
      <vt:lpstr>Basics: Character Sets</vt:lpstr>
      <vt:lpstr>Basics: Character Sets</vt:lpstr>
      <vt:lpstr>Basics: Character Sets</vt:lpstr>
      <vt:lpstr>Two-Part Word of Time and Space</vt:lpstr>
      <vt:lpstr>FSW: Two-Part Word</vt:lpstr>
      <vt:lpstr>SWU: Two-Part Word</vt:lpstr>
      <vt:lpstr>FSW: Punctuation</vt:lpstr>
      <vt:lpstr>SWU: Punctuation</vt:lpstr>
      <vt:lpstr>Software: Development Packages</vt:lpstr>
      <vt:lpstr>SignMaker: iframe Editor         using postMessage and addEventListener</vt:lpstr>
      <vt:lpstr>Visuals: Common SVG Wrapper</vt:lpstr>
      <vt:lpstr>Visuals: Self-Contained SVG</vt:lpstr>
      <vt:lpstr>Visuals: SVG with Fonts</vt:lpstr>
      <vt:lpstr>Visuals: CSS for SVG with Fonts</vt:lpstr>
      <vt:lpstr>Visuals: Styling String</vt:lpstr>
      <vt:lpstr>Visuals: Styling String parse and compose</vt:lpstr>
      <vt:lpstr>Searching: Query Language</vt:lpstr>
      <vt:lpstr>Searching: Query Language Possibilities</vt:lpstr>
      <vt:lpstr>Searching: Regular Expression Basics</vt:lpstr>
      <vt:lpstr>Searching: Regex Number Searching</vt:lpstr>
      <vt:lpstr>Transformation: FSW to Query String</vt:lpstr>
      <vt:lpstr>Transformation: SWU to Query String</vt:lpstr>
      <vt:lpstr>Transformation: FSW Query String to Regex</vt:lpstr>
      <vt:lpstr>Transformation: SWU Query String to Regex</vt:lpstr>
      <vt:lpstr>Transformation: Regex to FSW or SWU</vt:lpstr>
      <vt:lpstr>Would you like to know more?</vt:lpstr>
      <vt:lpstr>Would you like to know more?</vt:lpstr>
      <vt:lpstr>Would you like to know more?</vt:lpstr>
      <vt:lpstr>Would you like to support our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Slevinski, Steve</dc:creator>
  <cp:lastModifiedBy>Slevinski, Steve</cp:lastModifiedBy>
  <cp:revision>9</cp:revision>
  <dcterms:created xsi:type="dcterms:W3CDTF">2024-07-14T12:51:56Z</dcterms:created>
  <dcterms:modified xsi:type="dcterms:W3CDTF">2024-07-18T19:01:09Z</dcterms:modified>
</cp:coreProperties>
</file>