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76" y="-7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5755690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draft-slevinski-signwriting-text-05#section-2.1/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ignbank.org/SignWriting_Character_Viewer.html#?set=key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draft-slevinski-signwriting-text-05#section-2.2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tools.ietf.org/html/draft-slevinski-signwriting-text-05#section-2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draft-slevinski-signwriting-text-05#section-2.3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draft-slevinski-signwriting-text-05#section-3" TargetMode="Externa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SCI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xkcd.com/208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egex101.com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egex101.com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egex101.com/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4344969" y="1211373"/>
            <a:ext cx="7863881" cy="264234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SignWriting in</a:t>
            </a:r>
          </a:p>
          <a:p>
            <a:pPr lvl="0">
              <a:defRPr sz="1800"/>
            </a:pPr>
            <a:r>
              <a:rPr sz="8000"/>
              <a:t>an ASCII World!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5346704" y="8574404"/>
            <a:ext cx="5860412" cy="6243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by Stephen E Slevinski Jr</a:t>
            </a:r>
          </a:p>
        </p:txBody>
      </p:sp>
      <p:sp>
        <p:nvSpPr>
          <p:cNvPr id="34" name="Shape 34"/>
          <p:cNvSpPr/>
          <p:nvPr/>
        </p:nvSpPr>
        <p:spPr>
          <a:xfrm>
            <a:off x="6439495" y="4095373"/>
            <a:ext cx="3674829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         ,,,,,,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     o#'9MMHb':'-,o,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  .</a:t>
            </a:r>
            <a:r>
              <a:rPr sz="1500" dirty="0" err="1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oH</a:t>
            </a: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":HH$' "' ' -*</a:t>
            </a:r>
            <a:r>
              <a:rPr sz="1500" dirty="0" err="1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R&amp;o</a:t>
            </a: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,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 </a:t>
            </a:r>
            <a:r>
              <a:rPr sz="1500" dirty="0" err="1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dMMM</a:t>
            </a: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*""'`'      .</a:t>
            </a:r>
            <a:r>
              <a:rPr sz="1500" dirty="0" err="1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oM"HM</a:t>
            </a: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?.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,MMM'          "</a:t>
            </a:r>
            <a:r>
              <a:rPr sz="1500" dirty="0" err="1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HLbd</a:t>
            </a: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&lt; ?&amp;H\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.:MH ."\          ` MM  </a:t>
            </a:r>
            <a:r>
              <a:rPr sz="1500" dirty="0" err="1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MM&amp;b</a:t>
            </a:r>
            <a:endParaRPr sz="1500" dirty="0">
              <a:latin typeface="Consolas" panose="020B0609020204030204" pitchFamily="49" charset="0"/>
              <a:ea typeface="Andale Mono"/>
              <a:cs typeface="Consolas" panose="020B0609020204030204" pitchFamily="49" charset="0"/>
              <a:sym typeface="Andale Mono"/>
            </a:endParaRP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. "*H    -        &amp;MMMMMMMMMH: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.    </a:t>
            </a:r>
            <a:r>
              <a:rPr sz="1500" dirty="0" err="1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dboo</a:t>
            </a: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     MMMMMMMMMMMM.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.   </a:t>
            </a:r>
            <a:r>
              <a:rPr sz="1500" dirty="0" err="1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dMMMMMMb</a:t>
            </a: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   *MMMMMMMMMP.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.    MMMMMMMP        *MMMMMP .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  `#MMMMM           MM6P ,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'    `MMMP"           HM*`,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'    :MM             .- ,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'.   `#?..  .       ..'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   -.   .         .-</a:t>
            </a:r>
          </a:p>
          <a:p>
            <a:pPr lvl="0" algn="l">
              <a:defRPr sz="1800"/>
            </a:pP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        ''-.</a:t>
            </a:r>
            <a:r>
              <a:rPr sz="1500" dirty="0" err="1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oo,oo</a:t>
            </a:r>
            <a:r>
              <a:rPr sz="1500" dirty="0">
                <a:latin typeface="Consolas" panose="020B0609020204030204" pitchFamily="49" charset="0"/>
                <a:ea typeface="Andale Mono"/>
                <a:cs typeface="Consolas" panose="020B0609020204030204" pitchFamily="49" charset="0"/>
                <a:sym typeface="Andale Mono"/>
              </a:rPr>
              <a:t>.-''</a:t>
            </a:r>
          </a:p>
        </p:txBody>
      </p:sp>
      <p:sp>
        <p:nvSpPr>
          <p:cNvPr id="35" name="Shape 35"/>
          <p:cNvSpPr/>
          <p:nvPr/>
        </p:nvSpPr>
        <p:spPr>
          <a:xfrm>
            <a:off x="971804" y="222250"/>
            <a:ext cx="2700288" cy="930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XX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XXX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XXX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XXX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XXX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XXX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XXX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XXX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XXX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XX           XXX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XXX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XXX  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XXX              XXXXX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XXX              XXXXXXX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XXX              XXXXXXXXX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XXX              XXXXXXXXXXX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XXX              XXXXXXXXXXXXX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XXX  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XXX  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XXXXXXXXXX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XXX  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XXXXXXXXXX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XXX  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XXXXXXXXX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XXXXX              XXX        XXXXXXX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XXXXXXX              XXX        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XXXXXXXXX              XXX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XXXXXXXXXXX              XXX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XXXXXXXXXXXXX              XXX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XXXXXXXXXX  XXX  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XXXXXXXXXX    XXX              XXXXXX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XXXXXXXXXX      XXX              XXXX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XXXXXXXXX        XXX              XX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XXXXXXX        XXX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XXXXX        XXX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XXX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XXX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XXX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XXX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XXXXXX                   XXXXX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XXXX                   XXXXXXX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                X  XXXXX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XX   XXXXX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X     XXXX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XX     XXXX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XX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XX  XXXXXXXXXXX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XXXX               XX   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XXXXXX              XX    XXXXXXX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XXXX  XX 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XXXXX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XXX    XX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XXX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XXXX    XX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                XX  XXXXXXXXXXX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   X            XX   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    XXXXXXX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 XX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XXXXX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XX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XXX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XX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XXXXXXXXXXX        X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   X             XX    XXXX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X    XXXX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 XX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XXXX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XX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XXXXXX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XX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XXXX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XXXXXXXXXXX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     XX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XXXX    XX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XXX    XX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XXXX  XX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XXXXXX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XXXX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XXXXXXXXXXXXXXXXXXXXXX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XXXXXXXXXXXXXXXXXXXXXXX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                   XXX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                    XXX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                     XXX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                      XXX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                      XXX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                     XXX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                    XXX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                   XXX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XXXXXXXXXXXXXXXXXXXXXXX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XXXXXXXXXXXXXXXXXXXXXX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XXXXX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XXXXXXX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XXX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XXX     XX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XX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XX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XXX     XXXXXXXXXXXXXXXX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XXX   XXXXXXXXXXXXXXXXX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XXXXXXXXXXXXXXXXXXXXXX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XXXXX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XXXXXXXXXXXXXXX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XXX            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 XXXXXXXXXXXXXX 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  XXXXXXXXXXXXXX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                  XXX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XXX              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XXX                  XX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XXXXXXXXXXXXXX      XX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XXXXXXXXXXXXXX     XX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XXX    XX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    </a:t>
            </a:r>
            <a:r>
              <a:rPr sz="400" spc="200" dirty="0" err="1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XX</a:t>
            </a: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XXXXXXXXXXXXXXXX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XXXXXXXXXXXXXX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XXXXXXXXXXXX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XXXXXXXXXX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XXXXXXXX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XXXXXX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XXXX              </a:t>
            </a:r>
          </a:p>
          <a:p>
            <a:pPr lvl="0" algn="l">
              <a:defRPr sz="1800"/>
            </a:pPr>
            <a:r>
              <a:rPr sz="400" spc="200" dirty="0">
                <a:latin typeface="Courier New" panose="02070309020205020404" pitchFamily="49" charset="0"/>
                <a:ea typeface="Andale Mono"/>
                <a:cs typeface="Courier New" panose="02070309020205020404" pitchFamily="49" charset="0"/>
                <a:sym typeface="Andale Mono"/>
              </a:rPr>
              <a:t>                            XX  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Starting Point</a:t>
            </a:r>
          </a:p>
        </p:txBody>
      </p:sp>
      <p:sp>
        <p:nvSpPr>
          <p:cNvPr id="185" name="Shape 185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Hexadecimal</a:t>
            </a:r>
          </a:p>
        </p:txBody>
      </p:sp>
      <p:sp>
        <p:nvSpPr>
          <p:cNvPr id="186" name="Shape 186"/>
          <p:cNvSpPr/>
          <p:nvPr/>
        </p:nvSpPr>
        <p:spPr>
          <a:xfrm>
            <a:off x="109137" y="1234016"/>
            <a:ext cx="21470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Character</a:t>
            </a:r>
          </a:p>
        </p:txBody>
      </p:sp>
      <p:sp>
        <p:nvSpPr>
          <p:cNvPr id="187" name="Shape 187"/>
          <p:cNvSpPr/>
          <p:nvPr/>
        </p:nvSpPr>
        <p:spPr>
          <a:xfrm>
            <a:off x="2774712" y="1234016"/>
            <a:ext cx="123261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Value</a:t>
            </a:r>
          </a:p>
        </p:txBody>
      </p:sp>
      <p:sp>
        <p:nvSpPr>
          <p:cNvPr id="188" name="Shape 188"/>
          <p:cNvSpPr/>
          <p:nvPr/>
        </p:nvSpPr>
        <p:spPr>
          <a:xfrm>
            <a:off x="956138" y="2078566"/>
            <a:ext cx="685801" cy="741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x0</a:t>
            </a:r>
          </a:p>
          <a:p>
            <a:pPr lvl="0" algn="l">
              <a:defRPr sz="1800"/>
            </a:pPr>
            <a:r>
              <a:rPr sz="3000"/>
              <a:t>x1</a:t>
            </a:r>
          </a:p>
          <a:p>
            <a:pPr lvl="0" algn="l">
              <a:defRPr sz="1800"/>
            </a:pPr>
            <a:r>
              <a:rPr sz="3000"/>
              <a:t>x2</a:t>
            </a:r>
          </a:p>
          <a:p>
            <a:pPr lvl="0" algn="l">
              <a:defRPr sz="1800"/>
            </a:pPr>
            <a:r>
              <a:rPr sz="3000"/>
              <a:t>x3</a:t>
            </a:r>
          </a:p>
          <a:p>
            <a:pPr lvl="0" algn="l">
              <a:defRPr sz="1800"/>
            </a:pPr>
            <a:r>
              <a:rPr sz="3000"/>
              <a:t>x4</a:t>
            </a:r>
          </a:p>
          <a:p>
            <a:pPr lvl="0" algn="l">
              <a:defRPr sz="1800"/>
            </a:pPr>
            <a:r>
              <a:rPr sz="3000"/>
              <a:t>x5</a:t>
            </a:r>
          </a:p>
          <a:p>
            <a:pPr lvl="0" algn="l">
              <a:defRPr sz="1800"/>
            </a:pPr>
            <a:r>
              <a:rPr sz="3000"/>
              <a:t>x6</a:t>
            </a:r>
          </a:p>
          <a:p>
            <a:pPr lvl="0" algn="l">
              <a:defRPr sz="1800"/>
            </a:pPr>
            <a:r>
              <a:rPr sz="3000"/>
              <a:t>x7</a:t>
            </a:r>
          </a:p>
          <a:p>
            <a:pPr lvl="0" algn="l">
              <a:defRPr sz="1800"/>
            </a:pPr>
            <a:r>
              <a:rPr sz="3000"/>
              <a:t>x8</a:t>
            </a:r>
          </a:p>
          <a:p>
            <a:pPr lvl="0" algn="l">
              <a:defRPr sz="1800"/>
            </a:pPr>
            <a:r>
              <a:rPr sz="3000"/>
              <a:t>x9</a:t>
            </a:r>
          </a:p>
          <a:p>
            <a:pPr lvl="0" algn="l">
              <a:defRPr sz="1800"/>
            </a:pPr>
            <a:r>
              <a:rPr sz="3000"/>
              <a:t>xA</a:t>
            </a:r>
          </a:p>
          <a:p>
            <a:pPr lvl="0" algn="l">
              <a:defRPr sz="1800"/>
            </a:pPr>
            <a:r>
              <a:rPr sz="3000"/>
              <a:t>xB</a:t>
            </a:r>
          </a:p>
          <a:p>
            <a:pPr lvl="0" algn="l">
              <a:defRPr sz="1800"/>
            </a:pPr>
            <a:r>
              <a:rPr sz="3000"/>
              <a:t>xC</a:t>
            </a:r>
          </a:p>
          <a:p>
            <a:pPr lvl="0" algn="l">
              <a:defRPr sz="1800"/>
            </a:pPr>
            <a:r>
              <a:rPr sz="3000"/>
              <a:t>xD</a:t>
            </a:r>
          </a:p>
          <a:p>
            <a:pPr lvl="0" algn="l">
              <a:defRPr sz="1800"/>
            </a:pPr>
            <a:r>
              <a:rPr sz="3000"/>
              <a:t>xE</a:t>
            </a:r>
          </a:p>
          <a:p>
            <a:pPr lvl="0" algn="l">
              <a:defRPr sz="1800"/>
            </a:pPr>
            <a:r>
              <a:rPr sz="3000"/>
              <a:t>xF</a:t>
            </a:r>
          </a:p>
        </p:txBody>
      </p:sp>
      <p:sp>
        <p:nvSpPr>
          <p:cNvPr id="189" name="Shape 189"/>
          <p:cNvSpPr/>
          <p:nvPr/>
        </p:nvSpPr>
        <p:spPr>
          <a:xfrm>
            <a:off x="3164514" y="2078566"/>
            <a:ext cx="643891" cy="741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0</a:t>
            </a:r>
          </a:p>
          <a:p>
            <a:pPr lvl="0" algn="l">
              <a:defRPr sz="1800"/>
            </a:pPr>
            <a:r>
              <a:rPr sz="3000"/>
              <a:t>1</a:t>
            </a:r>
          </a:p>
          <a:p>
            <a:pPr lvl="0" algn="l">
              <a:defRPr sz="1800"/>
            </a:pPr>
            <a:r>
              <a:rPr sz="3000"/>
              <a:t>2</a:t>
            </a:r>
          </a:p>
          <a:p>
            <a:pPr lvl="0" algn="l">
              <a:defRPr sz="1800"/>
            </a:pPr>
            <a:r>
              <a:rPr sz="3000"/>
              <a:t>3</a:t>
            </a:r>
          </a:p>
          <a:p>
            <a:pPr lvl="0" algn="l">
              <a:defRPr sz="1800"/>
            </a:pPr>
            <a:r>
              <a:rPr sz="3000"/>
              <a:t>4</a:t>
            </a:r>
          </a:p>
          <a:p>
            <a:pPr lvl="0" algn="l">
              <a:defRPr sz="1800"/>
            </a:pPr>
            <a:r>
              <a:rPr sz="3000"/>
              <a:t>5</a:t>
            </a:r>
          </a:p>
          <a:p>
            <a:pPr lvl="0" algn="l">
              <a:defRPr sz="1800"/>
            </a:pPr>
            <a:r>
              <a:rPr sz="3000"/>
              <a:t>6</a:t>
            </a:r>
          </a:p>
          <a:p>
            <a:pPr lvl="0" algn="l">
              <a:defRPr sz="1800"/>
            </a:pPr>
            <a:r>
              <a:rPr sz="3000"/>
              <a:t>7</a:t>
            </a:r>
          </a:p>
          <a:p>
            <a:pPr lvl="0" algn="l">
              <a:defRPr sz="1800"/>
            </a:pPr>
            <a:r>
              <a:rPr sz="3000"/>
              <a:t>8</a:t>
            </a:r>
          </a:p>
          <a:p>
            <a:pPr lvl="0" algn="l">
              <a:defRPr sz="1800"/>
            </a:pPr>
            <a:r>
              <a:rPr sz="3000"/>
              <a:t>9</a:t>
            </a:r>
          </a:p>
          <a:p>
            <a:pPr lvl="0" algn="l">
              <a:defRPr sz="1800"/>
            </a:pPr>
            <a:r>
              <a:rPr sz="3000"/>
              <a:t>10</a:t>
            </a:r>
          </a:p>
          <a:p>
            <a:pPr lvl="0" algn="l">
              <a:defRPr sz="1800"/>
            </a:pPr>
            <a:r>
              <a:rPr sz="3000"/>
              <a:t>11</a:t>
            </a:r>
          </a:p>
          <a:p>
            <a:pPr lvl="0" algn="l">
              <a:defRPr sz="1800"/>
            </a:pPr>
            <a:r>
              <a:rPr sz="3000"/>
              <a:t>12</a:t>
            </a:r>
          </a:p>
          <a:p>
            <a:pPr lvl="0" algn="l">
              <a:defRPr sz="1800"/>
            </a:pPr>
            <a:r>
              <a:rPr sz="3000"/>
              <a:t>13</a:t>
            </a:r>
          </a:p>
          <a:p>
            <a:pPr lvl="0" algn="l">
              <a:defRPr sz="1800"/>
            </a:pPr>
            <a:r>
              <a:rPr sz="3000"/>
              <a:t>14</a:t>
            </a:r>
          </a:p>
          <a:p>
            <a:pPr lvl="0" algn="l">
              <a:defRPr sz="1800"/>
            </a:pPr>
            <a:r>
              <a:rPr sz="3000"/>
              <a:t>15</a:t>
            </a:r>
          </a:p>
        </p:txBody>
      </p:sp>
      <p:sp>
        <p:nvSpPr>
          <p:cNvPr id="190" name="Shape 190"/>
          <p:cNvSpPr/>
          <p:nvPr/>
        </p:nvSpPr>
        <p:spPr>
          <a:xfrm>
            <a:off x="8915761" y="1262898"/>
            <a:ext cx="13080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String</a:t>
            </a:r>
          </a:p>
        </p:txBody>
      </p:sp>
      <p:sp>
        <p:nvSpPr>
          <p:cNvPr id="191" name="Shape 191"/>
          <p:cNvSpPr/>
          <p:nvPr/>
        </p:nvSpPr>
        <p:spPr>
          <a:xfrm>
            <a:off x="11161856" y="1262898"/>
            <a:ext cx="12326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Value</a:t>
            </a:r>
          </a:p>
        </p:txBody>
      </p:sp>
      <p:sp>
        <p:nvSpPr>
          <p:cNvPr id="192" name="Shape 192"/>
          <p:cNvSpPr/>
          <p:nvPr/>
        </p:nvSpPr>
        <p:spPr>
          <a:xfrm>
            <a:off x="9343281" y="2107448"/>
            <a:ext cx="897637" cy="741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x00</a:t>
            </a:r>
          </a:p>
          <a:p>
            <a:pPr lvl="0" algn="l">
              <a:defRPr sz="1800"/>
            </a:pPr>
            <a:r>
              <a:rPr sz="3000"/>
              <a:t>x10</a:t>
            </a:r>
          </a:p>
          <a:p>
            <a:pPr lvl="0" algn="l">
              <a:defRPr sz="1800"/>
            </a:pPr>
            <a:r>
              <a:rPr sz="3000"/>
              <a:t>x20</a:t>
            </a:r>
          </a:p>
          <a:p>
            <a:pPr lvl="0" algn="l">
              <a:defRPr sz="1800"/>
            </a:pPr>
            <a:r>
              <a:rPr sz="3000"/>
              <a:t>x30</a:t>
            </a:r>
          </a:p>
          <a:p>
            <a:pPr lvl="0" algn="l">
              <a:defRPr sz="1800"/>
            </a:pPr>
            <a:r>
              <a:rPr sz="3000"/>
              <a:t>x40</a:t>
            </a:r>
          </a:p>
          <a:p>
            <a:pPr lvl="0" algn="l">
              <a:defRPr sz="1800"/>
            </a:pPr>
            <a:r>
              <a:rPr sz="3000"/>
              <a:t>x50</a:t>
            </a:r>
          </a:p>
          <a:p>
            <a:pPr lvl="0" algn="l">
              <a:defRPr sz="1800"/>
            </a:pPr>
            <a:r>
              <a:rPr sz="3000"/>
              <a:t>x60</a:t>
            </a:r>
          </a:p>
          <a:p>
            <a:pPr lvl="0" algn="l">
              <a:defRPr sz="1800"/>
            </a:pPr>
            <a:r>
              <a:rPr sz="3000"/>
              <a:t>x70</a:t>
            </a:r>
          </a:p>
          <a:p>
            <a:pPr lvl="0" algn="l">
              <a:defRPr sz="1800"/>
            </a:pPr>
            <a:r>
              <a:rPr sz="3000"/>
              <a:t>x80</a:t>
            </a:r>
          </a:p>
          <a:p>
            <a:pPr lvl="0" algn="l">
              <a:defRPr sz="1800"/>
            </a:pPr>
            <a:r>
              <a:rPr sz="3000"/>
              <a:t>x90</a:t>
            </a:r>
          </a:p>
          <a:p>
            <a:pPr lvl="0" algn="l">
              <a:defRPr sz="1800"/>
            </a:pPr>
            <a:r>
              <a:rPr sz="3000"/>
              <a:t>xA0</a:t>
            </a:r>
          </a:p>
          <a:p>
            <a:pPr lvl="0" algn="l">
              <a:defRPr sz="1800"/>
            </a:pPr>
            <a:r>
              <a:rPr sz="3000"/>
              <a:t>xB0</a:t>
            </a:r>
          </a:p>
          <a:p>
            <a:pPr lvl="0" algn="l">
              <a:defRPr sz="1800"/>
            </a:pPr>
            <a:r>
              <a:rPr sz="3000"/>
              <a:t>xC0</a:t>
            </a:r>
          </a:p>
          <a:p>
            <a:pPr lvl="0" algn="l">
              <a:defRPr sz="1800"/>
            </a:pPr>
            <a:r>
              <a:rPr sz="3000"/>
              <a:t>xD0</a:t>
            </a:r>
          </a:p>
          <a:p>
            <a:pPr lvl="0" algn="l">
              <a:defRPr sz="1800"/>
            </a:pPr>
            <a:r>
              <a:rPr sz="3000"/>
              <a:t>xE0</a:t>
            </a:r>
          </a:p>
          <a:p>
            <a:pPr lvl="0" algn="l">
              <a:defRPr sz="1800"/>
            </a:pPr>
            <a:r>
              <a:rPr sz="3000"/>
              <a:t>xFF</a:t>
            </a:r>
          </a:p>
        </p:txBody>
      </p:sp>
      <p:sp>
        <p:nvSpPr>
          <p:cNvPr id="193" name="Shape 193"/>
          <p:cNvSpPr/>
          <p:nvPr/>
        </p:nvSpPr>
        <p:spPr>
          <a:xfrm>
            <a:off x="11551657" y="2107448"/>
            <a:ext cx="855727" cy="741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0</a:t>
            </a:r>
          </a:p>
          <a:p>
            <a:pPr lvl="0" algn="l">
              <a:defRPr sz="1800"/>
            </a:pPr>
            <a:r>
              <a:rPr sz="3000"/>
              <a:t>16</a:t>
            </a:r>
          </a:p>
          <a:p>
            <a:pPr lvl="0" algn="l">
              <a:defRPr sz="1800"/>
            </a:pPr>
            <a:r>
              <a:rPr sz="3000"/>
              <a:t>32</a:t>
            </a:r>
          </a:p>
          <a:p>
            <a:pPr lvl="0" algn="l">
              <a:defRPr sz="1800"/>
            </a:pPr>
            <a:r>
              <a:rPr sz="3000"/>
              <a:t>48</a:t>
            </a:r>
          </a:p>
          <a:p>
            <a:pPr lvl="0" algn="l">
              <a:defRPr sz="1800"/>
            </a:pPr>
            <a:r>
              <a:rPr sz="3000"/>
              <a:t>64</a:t>
            </a:r>
          </a:p>
          <a:p>
            <a:pPr lvl="0" algn="l">
              <a:defRPr sz="1800"/>
            </a:pPr>
            <a:r>
              <a:rPr sz="3000"/>
              <a:t>80</a:t>
            </a:r>
          </a:p>
          <a:p>
            <a:pPr lvl="0" algn="l">
              <a:defRPr sz="1800"/>
            </a:pPr>
            <a:r>
              <a:rPr sz="3000"/>
              <a:t>96</a:t>
            </a:r>
          </a:p>
          <a:p>
            <a:pPr lvl="0" algn="l">
              <a:defRPr sz="1800"/>
            </a:pPr>
            <a:r>
              <a:rPr sz="3000"/>
              <a:t>112</a:t>
            </a:r>
          </a:p>
          <a:p>
            <a:pPr lvl="0" algn="l">
              <a:defRPr sz="1800"/>
            </a:pPr>
            <a:r>
              <a:rPr sz="3000"/>
              <a:t>128</a:t>
            </a:r>
          </a:p>
          <a:p>
            <a:pPr lvl="0" algn="l">
              <a:defRPr sz="1800"/>
            </a:pPr>
            <a:r>
              <a:rPr sz="3000"/>
              <a:t>144</a:t>
            </a:r>
          </a:p>
          <a:p>
            <a:pPr lvl="0" algn="l">
              <a:defRPr sz="1800"/>
            </a:pPr>
            <a:r>
              <a:rPr sz="3000"/>
              <a:t>160</a:t>
            </a:r>
          </a:p>
          <a:p>
            <a:pPr lvl="0" algn="l">
              <a:defRPr sz="1800"/>
            </a:pPr>
            <a:r>
              <a:rPr sz="3000"/>
              <a:t>176</a:t>
            </a:r>
          </a:p>
          <a:p>
            <a:pPr lvl="0" algn="l">
              <a:defRPr sz="1800"/>
            </a:pPr>
            <a:r>
              <a:rPr sz="3000"/>
              <a:t>192</a:t>
            </a:r>
          </a:p>
          <a:p>
            <a:pPr lvl="0" algn="l">
              <a:defRPr sz="1800"/>
            </a:pPr>
            <a:r>
              <a:rPr sz="3000"/>
              <a:t>208</a:t>
            </a:r>
          </a:p>
          <a:p>
            <a:pPr lvl="0" algn="l">
              <a:defRPr sz="1800"/>
            </a:pPr>
            <a:r>
              <a:rPr sz="3000"/>
              <a:t>244</a:t>
            </a:r>
          </a:p>
          <a:p>
            <a:pPr lvl="0" algn="l">
              <a:defRPr sz="1800"/>
            </a:pPr>
            <a:r>
              <a:rPr sz="3000"/>
              <a:t>255</a:t>
            </a:r>
          </a:p>
        </p:txBody>
      </p:sp>
      <p:sp>
        <p:nvSpPr>
          <p:cNvPr id="194" name="Shape 194"/>
          <p:cNvSpPr/>
          <p:nvPr/>
        </p:nvSpPr>
        <p:spPr>
          <a:xfrm>
            <a:off x="4790139" y="2835609"/>
            <a:ext cx="3938397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/>
            </a:lvl1pPr>
          </a:lstStyle>
          <a:p>
            <a:pPr lvl="0">
              <a:defRPr sz="1800"/>
            </a:pPr>
            <a:r>
              <a:rPr sz="2500"/>
              <a:t>Standard numbers that we use are base 10, using only the 0 thru 9.</a:t>
            </a:r>
          </a:p>
        </p:txBody>
      </p:sp>
      <p:sp>
        <p:nvSpPr>
          <p:cNvPr id="195" name="Shape 195"/>
          <p:cNvSpPr/>
          <p:nvPr/>
        </p:nvSpPr>
        <p:spPr>
          <a:xfrm>
            <a:off x="4767245" y="2117390"/>
            <a:ext cx="2891192" cy="781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Decimal Value</a:t>
            </a:r>
          </a:p>
        </p:txBody>
      </p:sp>
      <p:sp>
        <p:nvSpPr>
          <p:cNvPr id="196" name="Shape 196"/>
          <p:cNvSpPr/>
          <p:nvPr/>
        </p:nvSpPr>
        <p:spPr>
          <a:xfrm>
            <a:off x="4790139" y="6010609"/>
            <a:ext cx="3938397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500"/>
              <a:t>Prefixed with an ‘x’,</a:t>
            </a:r>
          </a:p>
          <a:p>
            <a:pPr lvl="0" algn="l">
              <a:defRPr sz="1800"/>
            </a:pPr>
            <a:r>
              <a:rPr sz="2500"/>
              <a:t>hexadecimal characters and strings are base 16, using 0 thru 9 and A thru F.</a:t>
            </a:r>
          </a:p>
        </p:txBody>
      </p:sp>
      <p:sp>
        <p:nvSpPr>
          <p:cNvPr id="197" name="Shape 197"/>
          <p:cNvSpPr/>
          <p:nvPr/>
        </p:nvSpPr>
        <p:spPr>
          <a:xfrm>
            <a:off x="4790139" y="5292390"/>
            <a:ext cx="2891192" cy="781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Hexadecimal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200" name="Shape 200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Symbol Key</a:t>
            </a:r>
          </a:p>
        </p:txBody>
      </p:sp>
      <p:sp>
        <p:nvSpPr>
          <p:cNvPr id="201" name="Shape 201"/>
          <p:cNvSpPr/>
          <p:nvPr/>
        </p:nvSpPr>
        <p:spPr>
          <a:xfrm>
            <a:off x="7680393" y="2642279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</a:t>
            </a:r>
          </a:p>
        </p:txBody>
      </p:sp>
      <p:sp>
        <p:nvSpPr>
          <p:cNvPr id="202" name="Shape 202"/>
          <p:cNvSpPr/>
          <p:nvPr/>
        </p:nvSpPr>
        <p:spPr>
          <a:xfrm>
            <a:off x="7643915" y="4741401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s</a:t>
            </a:r>
          </a:p>
        </p:txBody>
      </p:sp>
      <p:sp>
        <p:nvSpPr>
          <p:cNvPr id="203" name="Shape 203"/>
          <p:cNvSpPr/>
          <p:nvPr/>
        </p:nvSpPr>
        <p:spPr>
          <a:xfrm>
            <a:off x="7643915" y="6845145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</a:t>
            </a:r>
          </a:p>
        </p:txBody>
      </p:sp>
      <p:sp>
        <p:nvSpPr>
          <p:cNvPr id="204" name="Shape 204"/>
          <p:cNvSpPr/>
          <p:nvPr/>
        </p:nvSpPr>
        <p:spPr>
          <a:xfrm>
            <a:off x="8815000" y="2642279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</a:t>
            </a:r>
          </a:p>
        </p:txBody>
      </p:sp>
      <p:sp>
        <p:nvSpPr>
          <p:cNvPr id="205" name="Shape 205"/>
          <p:cNvSpPr/>
          <p:nvPr/>
        </p:nvSpPr>
        <p:spPr>
          <a:xfrm>
            <a:off x="9935567" y="2642279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o</a:t>
            </a:r>
          </a:p>
        </p:txBody>
      </p:sp>
      <p:sp>
        <p:nvSpPr>
          <p:cNvPr id="206" name="Shape 206"/>
          <p:cNvSpPr/>
          <p:nvPr/>
        </p:nvSpPr>
        <p:spPr>
          <a:xfrm>
            <a:off x="113908" y="8967222"/>
            <a:ext cx="1277698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 dirty="0">
                <a:hlinkClick r:id="rId2"/>
              </a:rPr>
              <a:t>https://</a:t>
            </a:r>
            <a:r>
              <a:rPr sz="3000" dirty="0" smtClean="0">
                <a:hlinkClick r:id="rId2"/>
              </a:rPr>
              <a:t>tools.ietf.org/html/draft-slevinski-signwriting-text-05#section-2.1</a:t>
            </a:r>
            <a:endParaRPr sz="3000" dirty="0"/>
          </a:p>
        </p:txBody>
      </p:sp>
      <p:sp>
        <p:nvSpPr>
          <p:cNvPr id="207" name="Shape 207"/>
          <p:cNvSpPr/>
          <p:nvPr/>
        </p:nvSpPr>
        <p:spPr>
          <a:xfrm>
            <a:off x="665225" y="1918829"/>
            <a:ext cx="5899962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Symbol keys are used to identify each of the 37,811 symbols of the ISWA 2010.</a:t>
            </a:r>
          </a:p>
        </p:txBody>
      </p:sp>
      <p:sp>
        <p:nvSpPr>
          <p:cNvPr id="208" name="Shape 208"/>
          <p:cNvSpPr/>
          <p:nvPr/>
        </p:nvSpPr>
        <p:spPr>
          <a:xfrm>
            <a:off x="459514" y="4636015"/>
            <a:ext cx="5260976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4000"/>
            </a:lvl1pPr>
          </a:lstStyle>
          <a:p>
            <a:pPr lvl="0">
              <a:defRPr sz="1800"/>
            </a:pPr>
            <a:r>
              <a:rPr sz="4000"/>
              <a:t>Symbols keys are built using three tokens.</a:t>
            </a:r>
          </a:p>
        </p:txBody>
      </p:sp>
      <p:sp>
        <p:nvSpPr>
          <p:cNvPr id="209" name="Shape 209"/>
          <p:cNvSpPr/>
          <p:nvPr/>
        </p:nvSpPr>
        <p:spPr>
          <a:xfrm>
            <a:off x="545887" y="6041117"/>
            <a:ext cx="6352394" cy="154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Symbol Base of “w”, “s”, or “P”</a:t>
            </a:r>
          </a:p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Fill Modifier of “i”</a:t>
            </a:r>
          </a:p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Rotation Modifier of “o”</a:t>
            </a:r>
          </a:p>
        </p:txBody>
      </p:sp>
      <p:sp>
        <p:nvSpPr>
          <p:cNvPr id="210" name="Shape 210"/>
          <p:cNvSpPr/>
          <p:nvPr/>
        </p:nvSpPr>
        <p:spPr>
          <a:xfrm>
            <a:off x="8789586" y="4741641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</a:t>
            </a:r>
          </a:p>
        </p:txBody>
      </p:sp>
      <p:sp>
        <p:nvSpPr>
          <p:cNvPr id="211" name="Shape 211"/>
          <p:cNvSpPr/>
          <p:nvPr/>
        </p:nvSpPr>
        <p:spPr>
          <a:xfrm>
            <a:off x="9910152" y="4741641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o</a:t>
            </a:r>
          </a:p>
        </p:txBody>
      </p:sp>
      <p:sp>
        <p:nvSpPr>
          <p:cNvPr id="212" name="Shape 212"/>
          <p:cNvSpPr/>
          <p:nvPr/>
        </p:nvSpPr>
        <p:spPr>
          <a:xfrm>
            <a:off x="8789586" y="6845145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</a:t>
            </a:r>
          </a:p>
        </p:txBody>
      </p:sp>
      <p:sp>
        <p:nvSpPr>
          <p:cNvPr id="213" name="Shape 213"/>
          <p:cNvSpPr/>
          <p:nvPr/>
        </p:nvSpPr>
        <p:spPr>
          <a:xfrm>
            <a:off x="9910152" y="6845145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o</a:t>
            </a:r>
          </a:p>
        </p:txBody>
      </p:sp>
      <p:sp>
        <p:nvSpPr>
          <p:cNvPr id="214" name="Shape 214"/>
          <p:cNvSpPr/>
          <p:nvPr/>
        </p:nvSpPr>
        <p:spPr>
          <a:xfrm>
            <a:off x="7668223" y="2023464"/>
            <a:ext cx="418272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Writing symbol</a:t>
            </a:r>
          </a:p>
        </p:txBody>
      </p:sp>
      <p:sp>
        <p:nvSpPr>
          <p:cNvPr id="215" name="Shape 215"/>
          <p:cNvSpPr/>
          <p:nvPr/>
        </p:nvSpPr>
        <p:spPr>
          <a:xfrm>
            <a:off x="7594645" y="4111485"/>
            <a:ext cx="418272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Sequence symbol</a:t>
            </a:r>
          </a:p>
        </p:txBody>
      </p:sp>
      <p:sp>
        <p:nvSpPr>
          <p:cNvPr id="216" name="Shape 216"/>
          <p:cNvSpPr/>
          <p:nvPr/>
        </p:nvSpPr>
        <p:spPr>
          <a:xfrm>
            <a:off x="7645472" y="6199506"/>
            <a:ext cx="473369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Punctuation symbol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219" name="Shape 219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Symbol Key</a:t>
            </a:r>
          </a:p>
        </p:txBody>
      </p:sp>
      <p:sp>
        <p:nvSpPr>
          <p:cNvPr id="220" name="Shape 220"/>
          <p:cNvSpPr/>
          <p:nvPr/>
        </p:nvSpPr>
        <p:spPr>
          <a:xfrm>
            <a:off x="6200393" y="2978971"/>
            <a:ext cx="3265888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S1005f</a:t>
            </a:r>
          </a:p>
        </p:txBody>
      </p:sp>
      <p:sp>
        <p:nvSpPr>
          <p:cNvPr id="221" name="Shape 221"/>
          <p:cNvSpPr/>
          <p:nvPr/>
        </p:nvSpPr>
        <p:spPr>
          <a:xfrm flipH="1">
            <a:off x="5799582" y="3919630"/>
            <a:ext cx="659916" cy="933880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22" name="Shape 222"/>
          <p:cNvSpPr/>
          <p:nvPr/>
        </p:nvSpPr>
        <p:spPr>
          <a:xfrm>
            <a:off x="4682959" y="5729192"/>
            <a:ext cx="1784097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Symbol Starter</a:t>
            </a:r>
          </a:p>
        </p:txBody>
      </p:sp>
      <p:sp>
        <p:nvSpPr>
          <p:cNvPr id="223" name="Shape 223"/>
          <p:cNvSpPr/>
          <p:nvPr/>
        </p:nvSpPr>
        <p:spPr>
          <a:xfrm>
            <a:off x="4914396" y="4848727"/>
            <a:ext cx="1214979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S</a:t>
            </a:r>
          </a:p>
        </p:txBody>
      </p:sp>
      <p:sp>
        <p:nvSpPr>
          <p:cNvPr id="224" name="Shape 224"/>
          <p:cNvSpPr/>
          <p:nvPr/>
        </p:nvSpPr>
        <p:spPr>
          <a:xfrm>
            <a:off x="5964893" y="4852135"/>
            <a:ext cx="3265889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100</a:t>
            </a:r>
          </a:p>
        </p:txBody>
      </p:sp>
      <p:sp>
        <p:nvSpPr>
          <p:cNvPr id="225" name="Shape 225"/>
          <p:cNvSpPr/>
          <p:nvPr/>
        </p:nvSpPr>
        <p:spPr>
          <a:xfrm flipH="1">
            <a:off x="7304650" y="3915460"/>
            <a:ext cx="55865" cy="920966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26" name="Shape 226"/>
          <p:cNvSpPr/>
          <p:nvPr/>
        </p:nvSpPr>
        <p:spPr>
          <a:xfrm>
            <a:off x="7251254" y="5729192"/>
            <a:ext cx="693167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Base</a:t>
            </a:r>
          </a:p>
        </p:txBody>
      </p:sp>
      <p:sp>
        <p:nvSpPr>
          <p:cNvPr id="227" name="Shape 227"/>
          <p:cNvSpPr/>
          <p:nvPr/>
        </p:nvSpPr>
        <p:spPr>
          <a:xfrm>
            <a:off x="8612677" y="3916617"/>
            <a:ext cx="583742" cy="1005452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28" name="Shape 228"/>
          <p:cNvSpPr/>
          <p:nvPr/>
        </p:nvSpPr>
        <p:spPr>
          <a:xfrm>
            <a:off x="8919639" y="5724745"/>
            <a:ext cx="141249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Fill Modifier</a:t>
            </a:r>
          </a:p>
        </p:txBody>
      </p:sp>
      <p:sp>
        <p:nvSpPr>
          <p:cNvPr id="229" name="Shape 229"/>
          <p:cNvSpPr/>
          <p:nvPr/>
        </p:nvSpPr>
        <p:spPr>
          <a:xfrm>
            <a:off x="9323979" y="3811951"/>
            <a:ext cx="2020887" cy="1156312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30" name="Shape 230"/>
          <p:cNvSpPr/>
          <p:nvPr/>
        </p:nvSpPr>
        <p:spPr>
          <a:xfrm>
            <a:off x="10593971" y="5729192"/>
            <a:ext cx="20340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Rotation Modifier</a:t>
            </a:r>
          </a:p>
        </p:txBody>
      </p:sp>
      <p:sp>
        <p:nvSpPr>
          <p:cNvPr id="231" name="Shape 231"/>
          <p:cNvSpPr/>
          <p:nvPr/>
        </p:nvSpPr>
        <p:spPr>
          <a:xfrm>
            <a:off x="8887204" y="4844280"/>
            <a:ext cx="1214979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5</a:t>
            </a:r>
          </a:p>
        </p:txBody>
      </p:sp>
      <p:sp>
        <p:nvSpPr>
          <p:cNvPr id="232" name="Shape 232"/>
          <p:cNvSpPr/>
          <p:nvPr/>
        </p:nvSpPr>
        <p:spPr>
          <a:xfrm>
            <a:off x="11003498" y="4852135"/>
            <a:ext cx="1214979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f</a:t>
            </a:r>
          </a:p>
        </p:txBody>
      </p:sp>
      <p:sp>
        <p:nvSpPr>
          <p:cNvPr id="233" name="Shape 233"/>
          <p:cNvSpPr/>
          <p:nvPr/>
        </p:nvSpPr>
        <p:spPr>
          <a:xfrm>
            <a:off x="2000957" y="7736240"/>
            <a:ext cx="59820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S[123][0-9a-f]{2}[0-5][0-9a-f]</a:t>
            </a:r>
          </a:p>
        </p:txBody>
      </p:sp>
      <p:sp>
        <p:nvSpPr>
          <p:cNvPr id="234" name="Shape 234"/>
          <p:cNvSpPr/>
          <p:nvPr/>
        </p:nvSpPr>
        <p:spPr>
          <a:xfrm>
            <a:off x="1993937" y="7109640"/>
            <a:ext cx="148657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Regex</a:t>
            </a:r>
          </a:p>
        </p:txBody>
      </p:sp>
      <p:sp>
        <p:nvSpPr>
          <p:cNvPr id="235" name="Shape 235"/>
          <p:cNvSpPr/>
          <p:nvPr/>
        </p:nvSpPr>
        <p:spPr>
          <a:xfrm>
            <a:off x="132961" y="8969669"/>
            <a:ext cx="1273887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 dirty="0">
                <a:hlinkClick r:id="rId2"/>
              </a:rPr>
              <a:t>http://signbank.org/SignWriting_Character_Viewer.html#?</a:t>
            </a:r>
            <a:r>
              <a:rPr sz="3000" dirty="0" smtClean="0">
                <a:hlinkClick r:id="rId2"/>
              </a:rPr>
              <a:t>set=key</a:t>
            </a:r>
            <a:r>
              <a:rPr lang="en-US" sz="3000" dirty="0" smtClean="0"/>
              <a:t> </a:t>
            </a:r>
            <a:endParaRPr sz="3000" dirty="0"/>
          </a:p>
        </p:txBody>
      </p:sp>
      <p:sp>
        <p:nvSpPr>
          <p:cNvPr id="236" name="Shape 236"/>
          <p:cNvSpPr/>
          <p:nvPr/>
        </p:nvSpPr>
        <p:spPr>
          <a:xfrm>
            <a:off x="352579" y="2161810"/>
            <a:ext cx="4182725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Symbol keys are 6 characters long.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239" name="Shape 239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Numbers</a:t>
            </a:r>
          </a:p>
        </p:txBody>
      </p:sp>
      <p:sp>
        <p:nvSpPr>
          <p:cNvPr id="240" name="Shape 240"/>
          <p:cNvSpPr/>
          <p:nvPr/>
        </p:nvSpPr>
        <p:spPr>
          <a:xfrm>
            <a:off x="680246" y="5187845"/>
            <a:ext cx="6352395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4000"/>
              <a:t>Cartesian Coordinates</a:t>
            </a:r>
          </a:p>
          <a:p>
            <a:pPr lvl="0" algn="l">
              <a:defRPr sz="1800"/>
            </a:pPr>
            <a:r>
              <a:rPr sz="4000"/>
              <a:t>are built using two tokens.</a:t>
            </a:r>
          </a:p>
        </p:txBody>
      </p:sp>
      <p:sp>
        <p:nvSpPr>
          <p:cNvPr id="241" name="Shape 241"/>
          <p:cNvSpPr/>
          <p:nvPr/>
        </p:nvSpPr>
        <p:spPr>
          <a:xfrm>
            <a:off x="766619" y="6592947"/>
            <a:ext cx="6352395" cy="106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Number of “n”</a:t>
            </a:r>
          </a:p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Number of “n”</a:t>
            </a:r>
          </a:p>
        </p:txBody>
      </p:sp>
      <p:sp>
        <p:nvSpPr>
          <p:cNvPr id="242" name="Shape 242"/>
          <p:cNvSpPr/>
          <p:nvPr/>
        </p:nvSpPr>
        <p:spPr>
          <a:xfrm>
            <a:off x="7157488" y="1491598"/>
            <a:ext cx="50717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Cartesian Coordinate</a:t>
            </a:r>
          </a:p>
        </p:txBody>
      </p:sp>
      <p:sp>
        <p:nvSpPr>
          <p:cNvPr id="243" name="Shape 243"/>
          <p:cNvSpPr/>
          <p:nvPr/>
        </p:nvSpPr>
        <p:spPr>
          <a:xfrm>
            <a:off x="8428410" y="2163671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n</a:t>
            </a:r>
          </a:p>
        </p:txBody>
      </p:sp>
      <p:sp>
        <p:nvSpPr>
          <p:cNvPr id="244" name="Shape 244"/>
          <p:cNvSpPr/>
          <p:nvPr/>
        </p:nvSpPr>
        <p:spPr>
          <a:xfrm>
            <a:off x="9569131" y="2163671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n</a:t>
            </a:r>
          </a:p>
        </p:txBody>
      </p:sp>
      <p:sp>
        <p:nvSpPr>
          <p:cNvPr id="245" name="Shape 245"/>
          <p:cNvSpPr/>
          <p:nvPr/>
        </p:nvSpPr>
        <p:spPr>
          <a:xfrm>
            <a:off x="753343" y="1483049"/>
            <a:ext cx="5564494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The number characters encode the ruler principle for 2-dimensions.</a:t>
            </a:r>
          </a:p>
        </p:txBody>
      </p:sp>
      <p:sp>
        <p:nvSpPr>
          <p:cNvPr id="246" name="Shape 246"/>
          <p:cNvSpPr/>
          <p:nvPr/>
        </p:nvSpPr>
        <p:spPr>
          <a:xfrm>
            <a:off x="102822" y="8888714"/>
            <a:ext cx="1279915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 dirty="0">
                <a:hlinkClick r:id="rId2"/>
              </a:rPr>
              <a:t>https://</a:t>
            </a:r>
            <a:r>
              <a:rPr sz="3000" dirty="0" smtClean="0">
                <a:hlinkClick r:id="rId2"/>
              </a:rPr>
              <a:t>tools.ietf.org/html/draft-slevinski-signwriting-text-05#section-2.2</a:t>
            </a:r>
            <a:r>
              <a:rPr lang="en-US" sz="3000" dirty="0" smtClean="0"/>
              <a:t> </a:t>
            </a:r>
            <a:endParaRPr sz="3000" dirty="0"/>
          </a:p>
        </p:txBody>
      </p:sp>
      <p:sp>
        <p:nvSpPr>
          <p:cNvPr id="247" name="Shape 247"/>
          <p:cNvSpPr/>
          <p:nvPr/>
        </p:nvSpPr>
        <p:spPr>
          <a:xfrm>
            <a:off x="532090" y="3608497"/>
            <a:ext cx="6821453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Numbers range from 250 to 749, with 500 being the center.</a:t>
            </a:r>
          </a:p>
        </p:txBody>
      </p:sp>
      <p:sp>
        <p:nvSpPr>
          <p:cNvPr id="248" name="Shape 248"/>
          <p:cNvSpPr/>
          <p:nvPr/>
        </p:nvSpPr>
        <p:spPr>
          <a:xfrm>
            <a:off x="7929461" y="3986069"/>
            <a:ext cx="3265888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250x749</a:t>
            </a:r>
          </a:p>
        </p:txBody>
      </p:sp>
      <p:sp>
        <p:nvSpPr>
          <p:cNvPr id="249" name="Shape 249"/>
          <p:cNvSpPr/>
          <p:nvPr/>
        </p:nvSpPr>
        <p:spPr>
          <a:xfrm>
            <a:off x="8188565" y="4926728"/>
            <a:ext cx="1" cy="558801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8075291" y="6197924"/>
            <a:ext cx="159181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X Coordinate</a:t>
            </a:r>
          </a:p>
        </p:txBody>
      </p:sp>
      <p:sp>
        <p:nvSpPr>
          <p:cNvPr id="251" name="Shape 251"/>
          <p:cNvSpPr/>
          <p:nvPr/>
        </p:nvSpPr>
        <p:spPr>
          <a:xfrm>
            <a:off x="7618364" y="5335853"/>
            <a:ext cx="217457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250</a:t>
            </a:r>
          </a:p>
        </p:txBody>
      </p:sp>
      <p:sp>
        <p:nvSpPr>
          <p:cNvPr id="252" name="Shape 252"/>
          <p:cNvSpPr/>
          <p:nvPr/>
        </p:nvSpPr>
        <p:spPr>
          <a:xfrm>
            <a:off x="8829786" y="5335853"/>
            <a:ext cx="3265888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749</a:t>
            </a:r>
          </a:p>
        </p:txBody>
      </p:sp>
      <p:sp>
        <p:nvSpPr>
          <p:cNvPr id="253" name="Shape 253"/>
          <p:cNvSpPr/>
          <p:nvPr/>
        </p:nvSpPr>
        <p:spPr>
          <a:xfrm>
            <a:off x="10009299" y="4924793"/>
            <a:ext cx="1" cy="562671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54" name="Shape 254"/>
          <p:cNvSpPr/>
          <p:nvPr/>
        </p:nvSpPr>
        <p:spPr>
          <a:xfrm>
            <a:off x="9876177" y="6197924"/>
            <a:ext cx="159181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Y Coordinate</a:t>
            </a:r>
          </a:p>
        </p:txBody>
      </p:sp>
      <p:sp>
        <p:nvSpPr>
          <p:cNvPr id="255" name="Shape 255"/>
          <p:cNvSpPr/>
          <p:nvPr/>
        </p:nvSpPr>
        <p:spPr>
          <a:xfrm>
            <a:off x="7574792" y="6848841"/>
            <a:ext cx="397522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(250,749)</a:t>
            </a:r>
          </a:p>
        </p:txBody>
      </p:sp>
      <p:sp>
        <p:nvSpPr>
          <p:cNvPr id="256" name="Shape 256"/>
          <p:cNvSpPr/>
          <p:nvPr/>
        </p:nvSpPr>
        <p:spPr>
          <a:xfrm>
            <a:off x="7799517" y="7919556"/>
            <a:ext cx="352577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Top-Left Coordinate of symbol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259" name="Shape 259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Numbers</a:t>
            </a:r>
          </a:p>
        </p:txBody>
      </p:sp>
      <p:sp>
        <p:nvSpPr>
          <p:cNvPr id="260" name="Shape 260"/>
          <p:cNvSpPr/>
          <p:nvPr/>
        </p:nvSpPr>
        <p:spPr>
          <a:xfrm>
            <a:off x="4735450" y="3485529"/>
            <a:ext cx="3265889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500</a:t>
            </a:r>
          </a:p>
        </p:txBody>
      </p:sp>
      <p:sp>
        <p:nvSpPr>
          <p:cNvPr id="261" name="Shape 261"/>
          <p:cNvSpPr/>
          <p:nvPr/>
        </p:nvSpPr>
        <p:spPr>
          <a:xfrm>
            <a:off x="5275027" y="6521956"/>
            <a:ext cx="159181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X Coordinate</a:t>
            </a:r>
          </a:p>
        </p:txBody>
      </p:sp>
      <p:sp>
        <p:nvSpPr>
          <p:cNvPr id="262" name="Shape 262"/>
          <p:cNvSpPr/>
          <p:nvPr/>
        </p:nvSpPr>
        <p:spPr>
          <a:xfrm>
            <a:off x="5129197" y="5569327"/>
            <a:ext cx="3265888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6000" b="1"/>
              <a:t>500x500</a:t>
            </a:r>
          </a:p>
        </p:txBody>
      </p:sp>
      <p:sp>
        <p:nvSpPr>
          <p:cNvPr id="263" name="Shape 263"/>
          <p:cNvSpPr/>
          <p:nvPr/>
        </p:nvSpPr>
        <p:spPr>
          <a:xfrm>
            <a:off x="2762504" y="8660476"/>
            <a:ext cx="747979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(2[5-9][0-9]|[3-6][0-9]{2}|7[0-4][0-9])</a:t>
            </a:r>
          </a:p>
        </p:txBody>
      </p:sp>
      <p:sp>
        <p:nvSpPr>
          <p:cNvPr id="264" name="Shape 264"/>
          <p:cNvSpPr/>
          <p:nvPr/>
        </p:nvSpPr>
        <p:spPr>
          <a:xfrm>
            <a:off x="1299963" y="8130427"/>
            <a:ext cx="1040487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Regex for explicit number between 250 and 749</a:t>
            </a:r>
          </a:p>
        </p:txBody>
      </p:sp>
      <p:sp>
        <p:nvSpPr>
          <p:cNvPr id="265" name="Shape 265"/>
          <p:cNvSpPr/>
          <p:nvPr/>
        </p:nvSpPr>
        <p:spPr>
          <a:xfrm>
            <a:off x="218186" y="3429998"/>
            <a:ext cx="418272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Numbers are 3 characters long.</a:t>
            </a:r>
          </a:p>
        </p:txBody>
      </p:sp>
      <p:sp>
        <p:nvSpPr>
          <p:cNvPr id="266" name="Shape 266"/>
          <p:cNvSpPr/>
          <p:nvPr/>
        </p:nvSpPr>
        <p:spPr>
          <a:xfrm>
            <a:off x="218186" y="5651942"/>
            <a:ext cx="418272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Coordinates are 7 characters long.</a:t>
            </a:r>
          </a:p>
        </p:txBody>
      </p:sp>
      <p:sp>
        <p:nvSpPr>
          <p:cNvPr id="267" name="Shape 267"/>
          <p:cNvSpPr/>
          <p:nvPr/>
        </p:nvSpPr>
        <p:spPr>
          <a:xfrm>
            <a:off x="7075913" y="6521956"/>
            <a:ext cx="159181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Y Coordinate</a:t>
            </a:r>
          </a:p>
        </p:txBody>
      </p:sp>
      <p:sp>
        <p:nvSpPr>
          <p:cNvPr id="268" name="Shape 268"/>
          <p:cNvSpPr/>
          <p:nvPr/>
        </p:nvSpPr>
        <p:spPr>
          <a:xfrm>
            <a:off x="10106693" y="3537499"/>
            <a:ext cx="163814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[0-9]{3}</a:t>
            </a:r>
          </a:p>
        </p:txBody>
      </p:sp>
      <p:sp>
        <p:nvSpPr>
          <p:cNvPr id="269" name="Shape 269"/>
          <p:cNvSpPr/>
          <p:nvPr/>
        </p:nvSpPr>
        <p:spPr>
          <a:xfrm>
            <a:off x="9396018" y="5717557"/>
            <a:ext cx="339059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[0-9]{3}x[0-9]{3}</a:t>
            </a:r>
          </a:p>
        </p:txBody>
      </p:sp>
      <p:sp>
        <p:nvSpPr>
          <p:cNvPr id="270" name="Shape 270"/>
          <p:cNvSpPr/>
          <p:nvPr/>
        </p:nvSpPr>
        <p:spPr>
          <a:xfrm>
            <a:off x="1071000" y="1925860"/>
            <a:ext cx="247709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Description</a:t>
            </a:r>
          </a:p>
        </p:txBody>
      </p:sp>
      <p:sp>
        <p:nvSpPr>
          <p:cNvPr id="271" name="Shape 271"/>
          <p:cNvSpPr/>
          <p:nvPr/>
        </p:nvSpPr>
        <p:spPr>
          <a:xfrm>
            <a:off x="5513206" y="1881410"/>
            <a:ext cx="199489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Example</a:t>
            </a:r>
          </a:p>
        </p:txBody>
      </p:sp>
      <p:sp>
        <p:nvSpPr>
          <p:cNvPr id="272" name="Shape 272"/>
          <p:cNvSpPr/>
          <p:nvPr/>
        </p:nvSpPr>
        <p:spPr>
          <a:xfrm>
            <a:off x="10182482" y="1881410"/>
            <a:ext cx="148657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Regex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/>
          <p:nvPr/>
        </p:nvSpPr>
        <p:spPr>
          <a:xfrm>
            <a:off x="104743" y="8779933"/>
            <a:ext cx="1265466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 u="sng">
                <a:hlinkClick r:id="rId2"/>
              </a:defRPr>
            </a:lvl1pPr>
          </a:lstStyle>
          <a:p>
            <a:pPr lvl="0">
              <a:defRPr sz="1800" u="none"/>
            </a:pPr>
            <a:r>
              <a:rPr sz="3000" u="sng">
                <a:hlinkClick r:id="rId2"/>
              </a:rPr>
              <a:t>https://tools.ietf.org/html/draft-slevinski-signwriting-text-05#section-2</a:t>
            </a:r>
          </a:p>
        </p:txBody>
      </p:sp>
      <p:sp>
        <p:nvSpPr>
          <p:cNvPr id="275" name="Shape 275"/>
          <p:cNvSpPr/>
          <p:nvPr/>
        </p:nvSpPr>
        <p:spPr>
          <a:xfrm>
            <a:off x="683815" y="2393097"/>
            <a:ext cx="11637170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4000"/>
            </a:lvl1pPr>
          </a:lstStyle>
          <a:p>
            <a:pPr lvl="0">
              <a:defRPr sz="1800"/>
            </a:pPr>
            <a:r>
              <a:rPr sz="4000"/>
              <a:t>According to Wikipedia, "In mathematics, computer science, and linguistics, a formal language is a set of strings of symbols that may be constrained by rules that are specific to it."</a:t>
            </a:r>
          </a:p>
        </p:txBody>
      </p:sp>
      <p:pic>
        <p:nvPicPr>
          <p:cNvPr id="276" name="Screen Shot 2015-07-14 at 11.35.26 A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04289" y="5354997"/>
            <a:ext cx="5905501" cy="1866901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Shape 277"/>
          <p:cNvSpPr/>
          <p:nvPr/>
        </p:nvSpPr>
        <p:spPr>
          <a:xfrm>
            <a:off x="605366" y="5462269"/>
            <a:ext cx="6050295" cy="1279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Sign as Word</a:t>
            </a:r>
          </a:p>
        </p:txBody>
      </p:sp>
      <p:sp>
        <p:nvSpPr>
          <p:cNvPr id="278" name="Shape 278"/>
          <p:cNvSpPr/>
          <p:nvPr/>
        </p:nvSpPr>
        <p:spPr>
          <a:xfrm>
            <a:off x="805972" y="6775492"/>
            <a:ext cx="6301215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44500" lvl="0" indent="-444500" algn="l">
              <a:lnSpc>
                <a:spcPct val="120000"/>
              </a:lnSpc>
              <a:buSzPct val="75000"/>
              <a:buChar char="•"/>
              <a:defRPr sz="1800"/>
            </a:pPr>
            <a:r>
              <a:rPr sz="3600"/>
              <a:t>Mathematical ASCII name</a:t>
            </a:r>
          </a:p>
          <a:p>
            <a:pPr marL="444500" lvl="0" indent="-444500" algn="l">
              <a:lnSpc>
                <a:spcPct val="120000"/>
              </a:lnSpc>
              <a:buSzPct val="75000"/>
              <a:buChar char="•"/>
              <a:defRPr sz="1800"/>
            </a:pPr>
            <a:r>
              <a:rPr sz="3600"/>
              <a:t>Optional time for sorting</a:t>
            </a:r>
          </a:p>
          <a:p>
            <a:pPr marL="444500" lvl="0" indent="-444500" algn="l">
              <a:lnSpc>
                <a:spcPct val="120000"/>
              </a:lnSpc>
              <a:buSzPct val="75000"/>
              <a:buChar char="•"/>
              <a:defRPr sz="1800"/>
            </a:pPr>
            <a:r>
              <a:rPr sz="3600"/>
              <a:t>Mandatory space for visual</a:t>
            </a:r>
          </a:p>
        </p:txBody>
      </p:sp>
      <p:sp>
        <p:nvSpPr>
          <p:cNvPr id="279" name="Shape 279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280" name="Shape 280"/>
          <p:cNvSpPr/>
          <p:nvPr/>
        </p:nvSpPr>
        <p:spPr>
          <a:xfrm>
            <a:off x="4429833" y="98500"/>
            <a:ext cx="8461908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Formal SignWriting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/>
          <p:nvPr/>
        </p:nvSpPr>
        <p:spPr>
          <a:xfrm>
            <a:off x="6991172" y="3208835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</a:t>
            </a:r>
          </a:p>
        </p:txBody>
      </p:sp>
      <p:sp>
        <p:nvSpPr>
          <p:cNvPr id="283" name="Shape 283"/>
          <p:cNvSpPr/>
          <p:nvPr/>
        </p:nvSpPr>
        <p:spPr>
          <a:xfrm>
            <a:off x="8125779" y="3208835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</a:t>
            </a:r>
          </a:p>
        </p:txBody>
      </p:sp>
      <p:sp>
        <p:nvSpPr>
          <p:cNvPr id="284" name="Shape 284"/>
          <p:cNvSpPr/>
          <p:nvPr/>
        </p:nvSpPr>
        <p:spPr>
          <a:xfrm>
            <a:off x="9246346" y="3208835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o</a:t>
            </a:r>
          </a:p>
        </p:txBody>
      </p:sp>
      <p:sp>
        <p:nvSpPr>
          <p:cNvPr id="285" name="Shape 285"/>
          <p:cNvSpPr/>
          <p:nvPr/>
        </p:nvSpPr>
        <p:spPr>
          <a:xfrm>
            <a:off x="425495" y="4486329"/>
            <a:ext cx="5899733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4000"/>
            </a:lvl1pPr>
          </a:lstStyle>
          <a:p>
            <a:pPr lvl="0">
              <a:defRPr sz="1800"/>
            </a:pPr>
            <a:r>
              <a:rPr sz="4000"/>
              <a:t>Spatial symbols are built using five tokens.</a:t>
            </a:r>
          </a:p>
        </p:txBody>
      </p:sp>
      <p:sp>
        <p:nvSpPr>
          <p:cNvPr id="286" name="Shape 286"/>
          <p:cNvSpPr/>
          <p:nvPr/>
        </p:nvSpPr>
        <p:spPr>
          <a:xfrm>
            <a:off x="6942644" y="4517076"/>
            <a:ext cx="6352395" cy="251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Symbol Base of “w”</a:t>
            </a:r>
          </a:p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Fill Modifier of “i”</a:t>
            </a:r>
          </a:p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Rotation Modifier of “o”</a:t>
            </a:r>
          </a:p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Number of “n”</a:t>
            </a:r>
          </a:p>
          <a:p>
            <a:pPr marL="635000" lvl="0" indent="-635000" algn="l">
              <a:buSzPct val="100000"/>
              <a:buAutoNum type="arabicPeriod"/>
              <a:defRPr sz="1800"/>
            </a:pPr>
            <a:r>
              <a:rPr sz="3200"/>
              <a:t>Number of “n”</a:t>
            </a:r>
          </a:p>
        </p:txBody>
      </p:sp>
      <p:sp>
        <p:nvSpPr>
          <p:cNvPr id="287" name="Shape 287"/>
          <p:cNvSpPr/>
          <p:nvPr/>
        </p:nvSpPr>
        <p:spPr>
          <a:xfrm>
            <a:off x="1497488" y="1755935"/>
            <a:ext cx="418272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Spatial symbol</a:t>
            </a:r>
          </a:p>
        </p:txBody>
      </p:sp>
      <p:sp>
        <p:nvSpPr>
          <p:cNvPr id="288" name="Shape 288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289" name="Shape 289"/>
          <p:cNvSpPr/>
          <p:nvPr/>
        </p:nvSpPr>
        <p:spPr>
          <a:xfrm>
            <a:off x="4429833" y="98500"/>
            <a:ext cx="8461908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Formal SignWriting</a:t>
            </a:r>
          </a:p>
        </p:txBody>
      </p:sp>
      <p:sp>
        <p:nvSpPr>
          <p:cNvPr id="290" name="Shape 290"/>
          <p:cNvSpPr/>
          <p:nvPr/>
        </p:nvSpPr>
        <p:spPr>
          <a:xfrm>
            <a:off x="10385035" y="3208835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n</a:t>
            </a:r>
          </a:p>
        </p:txBody>
      </p:sp>
      <p:sp>
        <p:nvSpPr>
          <p:cNvPr id="291" name="Shape 291"/>
          <p:cNvSpPr/>
          <p:nvPr/>
        </p:nvSpPr>
        <p:spPr>
          <a:xfrm>
            <a:off x="11501521" y="3208835"/>
            <a:ext cx="112726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n</a:t>
            </a:r>
          </a:p>
        </p:txBody>
      </p:sp>
      <p:sp>
        <p:nvSpPr>
          <p:cNvPr id="292" name="Shape 292"/>
          <p:cNvSpPr/>
          <p:nvPr/>
        </p:nvSpPr>
        <p:spPr>
          <a:xfrm>
            <a:off x="314157" y="2653291"/>
            <a:ext cx="6122409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Identifies a specific symbol with coordinate information.</a:t>
            </a:r>
          </a:p>
        </p:txBody>
      </p:sp>
      <p:sp>
        <p:nvSpPr>
          <p:cNvPr id="293" name="Shape 293"/>
          <p:cNvSpPr/>
          <p:nvPr/>
        </p:nvSpPr>
        <p:spPr>
          <a:xfrm>
            <a:off x="495935" y="8915134"/>
            <a:ext cx="1201293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 dirty="0">
                <a:hlinkClick r:id="rId2"/>
              </a:rPr>
              <a:t>https://</a:t>
            </a:r>
            <a:r>
              <a:rPr sz="3000" dirty="0" smtClean="0">
                <a:hlinkClick r:id="rId2"/>
              </a:rPr>
              <a:t>tools.ietf.org/html/draft-slevinski-signwriting-text-05#section-2.3</a:t>
            </a:r>
            <a:r>
              <a:rPr lang="en-US" sz="3000" dirty="0" smtClean="0"/>
              <a:t> </a:t>
            </a:r>
            <a:endParaRPr sz="3000" dirty="0"/>
          </a:p>
        </p:txBody>
      </p:sp>
      <p:sp>
        <p:nvSpPr>
          <p:cNvPr id="294" name="Shape 294"/>
          <p:cNvSpPr/>
          <p:nvPr/>
        </p:nvSpPr>
        <p:spPr>
          <a:xfrm>
            <a:off x="8152402" y="1937265"/>
            <a:ext cx="3315158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Used in the </a:t>
            </a:r>
          </a:p>
          <a:p>
            <a:pPr lvl="0">
              <a:defRPr sz="1800"/>
            </a:pPr>
            <a:r>
              <a:rPr sz="3600"/>
              <a:t>Spatial Signbox</a:t>
            </a:r>
          </a:p>
        </p:txBody>
      </p:sp>
      <p:sp>
        <p:nvSpPr>
          <p:cNvPr id="295" name="Shape 295"/>
          <p:cNvSpPr/>
          <p:nvPr/>
        </p:nvSpPr>
        <p:spPr>
          <a:xfrm>
            <a:off x="814696" y="7177760"/>
            <a:ext cx="418272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Regex</a:t>
            </a:r>
          </a:p>
        </p:txBody>
      </p:sp>
      <p:sp>
        <p:nvSpPr>
          <p:cNvPr id="296" name="Shape 296"/>
          <p:cNvSpPr/>
          <p:nvPr/>
        </p:nvSpPr>
        <p:spPr>
          <a:xfrm>
            <a:off x="677689" y="7770354"/>
            <a:ext cx="8019840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S[123][0-9a-f]{2}[0-5][0-9a-f][0-9]{3}x[0-9]{3}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/>
          <p:nvPr/>
        </p:nvSpPr>
        <p:spPr>
          <a:xfrm>
            <a:off x="1053822" y="1847906"/>
            <a:ext cx="418272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Spatial SignBox</a:t>
            </a:r>
          </a:p>
        </p:txBody>
      </p:sp>
      <p:sp>
        <p:nvSpPr>
          <p:cNvPr id="299" name="Shape 299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300" name="Shape 300"/>
          <p:cNvSpPr/>
          <p:nvPr/>
        </p:nvSpPr>
        <p:spPr>
          <a:xfrm>
            <a:off x="4429833" y="98500"/>
            <a:ext cx="8461908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Formal SignWriting</a:t>
            </a:r>
          </a:p>
        </p:txBody>
      </p:sp>
      <p:sp>
        <p:nvSpPr>
          <p:cNvPr id="301" name="Shape 301"/>
          <p:cNvSpPr/>
          <p:nvPr/>
        </p:nvSpPr>
        <p:spPr>
          <a:xfrm>
            <a:off x="796291" y="2625388"/>
            <a:ext cx="4781011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A cluster of symbols used in 2-dimensions</a:t>
            </a:r>
          </a:p>
        </p:txBody>
      </p:sp>
      <p:sp>
        <p:nvSpPr>
          <p:cNvPr id="302" name="Shape 302"/>
          <p:cNvSpPr/>
          <p:nvPr/>
        </p:nvSpPr>
        <p:spPr>
          <a:xfrm>
            <a:off x="299416" y="6243492"/>
            <a:ext cx="38487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[BLMR]nn(wionn)*</a:t>
            </a:r>
          </a:p>
        </p:txBody>
      </p:sp>
      <p:sp>
        <p:nvSpPr>
          <p:cNvPr id="303" name="Shape 303"/>
          <p:cNvSpPr/>
          <p:nvPr/>
        </p:nvSpPr>
        <p:spPr>
          <a:xfrm>
            <a:off x="313922" y="5593924"/>
            <a:ext cx="63048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Regex for Token Description</a:t>
            </a:r>
          </a:p>
        </p:txBody>
      </p:sp>
      <p:sp>
        <p:nvSpPr>
          <p:cNvPr id="304" name="Shape 304"/>
          <p:cNvSpPr/>
          <p:nvPr/>
        </p:nvSpPr>
        <p:spPr>
          <a:xfrm>
            <a:off x="198751" y="8076338"/>
            <a:ext cx="1260729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[BLMR]([0-9]{3}x[0-9]{3})(S[123][0-9a-f]{2}[0-5][0-9a-f][0-9]{3}x[0-9]{3})*</a:t>
            </a:r>
          </a:p>
        </p:txBody>
      </p:sp>
      <p:sp>
        <p:nvSpPr>
          <p:cNvPr id="305" name="Shape 305"/>
          <p:cNvSpPr/>
          <p:nvPr/>
        </p:nvSpPr>
        <p:spPr>
          <a:xfrm>
            <a:off x="306669" y="7392486"/>
            <a:ext cx="655818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Regex for Formal SignWriting</a:t>
            </a:r>
          </a:p>
        </p:txBody>
      </p:sp>
      <p:sp>
        <p:nvSpPr>
          <p:cNvPr id="306" name="Shape 306"/>
          <p:cNvSpPr/>
          <p:nvPr/>
        </p:nvSpPr>
        <p:spPr>
          <a:xfrm>
            <a:off x="9236340" y="1949404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L</a:t>
            </a:r>
          </a:p>
        </p:txBody>
      </p:sp>
      <p:sp>
        <p:nvSpPr>
          <p:cNvPr id="307" name="Shape 307"/>
          <p:cNvSpPr/>
          <p:nvPr/>
        </p:nvSpPr>
        <p:spPr>
          <a:xfrm>
            <a:off x="10455848" y="1949404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M</a:t>
            </a:r>
          </a:p>
        </p:txBody>
      </p:sp>
      <p:sp>
        <p:nvSpPr>
          <p:cNvPr id="308" name="Shape 308"/>
          <p:cNvSpPr/>
          <p:nvPr/>
        </p:nvSpPr>
        <p:spPr>
          <a:xfrm>
            <a:off x="11675356" y="1949404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R</a:t>
            </a:r>
          </a:p>
        </p:txBody>
      </p:sp>
      <p:sp>
        <p:nvSpPr>
          <p:cNvPr id="309" name="Shape 309"/>
          <p:cNvSpPr/>
          <p:nvPr/>
        </p:nvSpPr>
        <p:spPr>
          <a:xfrm>
            <a:off x="7686940" y="3403422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w</a:t>
            </a:r>
          </a:p>
        </p:txBody>
      </p:sp>
      <p:sp>
        <p:nvSpPr>
          <p:cNvPr id="310" name="Shape 310"/>
          <p:cNvSpPr/>
          <p:nvPr/>
        </p:nvSpPr>
        <p:spPr>
          <a:xfrm>
            <a:off x="8461640" y="4857440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i</a:t>
            </a:r>
          </a:p>
        </p:txBody>
      </p:sp>
      <p:sp>
        <p:nvSpPr>
          <p:cNvPr id="311" name="Shape 311"/>
          <p:cNvSpPr/>
          <p:nvPr/>
        </p:nvSpPr>
        <p:spPr>
          <a:xfrm>
            <a:off x="10011040" y="4857440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o</a:t>
            </a:r>
          </a:p>
        </p:txBody>
      </p:sp>
      <p:sp>
        <p:nvSpPr>
          <p:cNvPr id="312" name="Shape 312"/>
          <p:cNvSpPr/>
          <p:nvPr/>
        </p:nvSpPr>
        <p:spPr>
          <a:xfrm>
            <a:off x="9236340" y="6311457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n</a:t>
            </a:r>
          </a:p>
        </p:txBody>
      </p:sp>
      <p:sp>
        <p:nvSpPr>
          <p:cNvPr id="313" name="Shape 313"/>
          <p:cNvSpPr/>
          <p:nvPr/>
        </p:nvSpPr>
        <p:spPr>
          <a:xfrm>
            <a:off x="8016832" y="1949404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/>
        </p:nvSpPr>
        <p:spPr>
          <a:xfrm>
            <a:off x="1053822" y="1847906"/>
            <a:ext cx="418272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Temporal Prefix</a:t>
            </a:r>
          </a:p>
        </p:txBody>
      </p:sp>
      <p:sp>
        <p:nvSpPr>
          <p:cNvPr id="316" name="Shape 316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317" name="Shape 317"/>
          <p:cNvSpPr/>
          <p:nvPr/>
        </p:nvSpPr>
        <p:spPr>
          <a:xfrm>
            <a:off x="4429833" y="98500"/>
            <a:ext cx="8461908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Formal SignWriting</a:t>
            </a:r>
          </a:p>
        </p:txBody>
      </p:sp>
      <p:sp>
        <p:nvSpPr>
          <p:cNvPr id="318" name="Shape 318"/>
          <p:cNvSpPr/>
          <p:nvPr/>
        </p:nvSpPr>
        <p:spPr>
          <a:xfrm>
            <a:off x="770828" y="2625388"/>
            <a:ext cx="5629869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An optional ordered list of symbols used for sorting.</a:t>
            </a:r>
          </a:p>
        </p:txBody>
      </p:sp>
      <p:sp>
        <p:nvSpPr>
          <p:cNvPr id="319" name="Shape 319"/>
          <p:cNvSpPr/>
          <p:nvPr/>
        </p:nvSpPr>
        <p:spPr>
          <a:xfrm>
            <a:off x="415288" y="6243492"/>
            <a:ext cx="277749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(A([ws]io)+)?</a:t>
            </a:r>
          </a:p>
        </p:txBody>
      </p:sp>
      <p:sp>
        <p:nvSpPr>
          <p:cNvPr id="320" name="Shape 320"/>
          <p:cNvSpPr/>
          <p:nvPr/>
        </p:nvSpPr>
        <p:spPr>
          <a:xfrm>
            <a:off x="313922" y="5593924"/>
            <a:ext cx="63048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Regex for Token Description</a:t>
            </a:r>
          </a:p>
        </p:txBody>
      </p:sp>
      <p:sp>
        <p:nvSpPr>
          <p:cNvPr id="321" name="Shape 321"/>
          <p:cNvSpPr/>
          <p:nvPr/>
        </p:nvSpPr>
        <p:spPr>
          <a:xfrm>
            <a:off x="364301" y="8016359"/>
            <a:ext cx="885614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(A(S[123][0-9a-f]{2}[0-5][0-9a-f])+)?</a:t>
            </a:r>
          </a:p>
        </p:txBody>
      </p:sp>
      <p:sp>
        <p:nvSpPr>
          <p:cNvPr id="322" name="Shape 322"/>
          <p:cNvSpPr/>
          <p:nvPr/>
        </p:nvSpPr>
        <p:spPr>
          <a:xfrm>
            <a:off x="306669" y="7392486"/>
            <a:ext cx="655818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Regex for Formal SignWriting</a:t>
            </a:r>
          </a:p>
        </p:txBody>
      </p:sp>
      <p:sp>
        <p:nvSpPr>
          <p:cNvPr id="323" name="Shape 323"/>
          <p:cNvSpPr/>
          <p:nvPr/>
        </p:nvSpPr>
        <p:spPr>
          <a:xfrm>
            <a:off x="8533080" y="3716125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w</a:t>
            </a:r>
          </a:p>
        </p:txBody>
      </p:sp>
      <p:sp>
        <p:nvSpPr>
          <p:cNvPr id="324" name="Shape 324"/>
          <p:cNvSpPr/>
          <p:nvPr/>
        </p:nvSpPr>
        <p:spPr>
          <a:xfrm>
            <a:off x="9307779" y="5170143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i</a:t>
            </a:r>
          </a:p>
        </p:txBody>
      </p:sp>
      <p:sp>
        <p:nvSpPr>
          <p:cNvPr id="325" name="Shape 325"/>
          <p:cNvSpPr/>
          <p:nvPr/>
        </p:nvSpPr>
        <p:spPr>
          <a:xfrm>
            <a:off x="10857179" y="5170143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o</a:t>
            </a:r>
          </a:p>
        </p:txBody>
      </p:sp>
      <p:sp>
        <p:nvSpPr>
          <p:cNvPr id="326" name="Shape 326"/>
          <p:cNvSpPr/>
          <p:nvPr/>
        </p:nvSpPr>
        <p:spPr>
          <a:xfrm>
            <a:off x="7643464" y="2262108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A</a:t>
            </a:r>
          </a:p>
        </p:txBody>
      </p:sp>
      <p:sp>
        <p:nvSpPr>
          <p:cNvPr id="327" name="Shape 327"/>
          <p:cNvSpPr/>
          <p:nvPr/>
        </p:nvSpPr>
        <p:spPr>
          <a:xfrm>
            <a:off x="10082479" y="3716126"/>
            <a:ext cx="1127269" cy="11938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/>
          <p:nvPr/>
        </p:nvSpPr>
        <p:spPr>
          <a:xfrm>
            <a:off x="210828" y="3466960"/>
            <a:ext cx="471079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AS18711S20500</a:t>
            </a:r>
          </a:p>
        </p:txBody>
      </p:sp>
      <p:sp>
        <p:nvSpPr>
          <p:cNvPr id="330" name="Shape 330"/>
          <p:cNvSpPr/>
          <p:nvPr/>
        </p:nvSpPr>
        <p:spPr>
          <a:xfrm>
            <a:off x="5636962" y="3466960"/>
            <a:ext cx="691381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M514x517S18711490x483S20500486x506</a:t>
            </a:r>
          </a:p>
        </p:txBody>
      </p:sp>
      <p:sp>
        <p:nvSpPr>
          <p:cNvPr id="331" name="Shape 331"/>
          <p:cNvSpPr/>
          <p:nvPr/>
        </p:nvSpPr>
        <p:spPr>
          <a:xfrm>
            <a:off x="1126286" y="2304769"/>
            <a:ext cx="11099801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AS18711S20500M514x517S18711490x483S20500486x506</a:t>
            </a:r>
          </a:p>
        </p:txBody>
      </p:sp>
      <p:sp>
        <p:nvSpPr>
          <p:cNvPr id="332" name="Shape 332"/>
          <p:cNvSpPr/>
          <p:nvPr/>
        </p:nvSpPr>
        <p:spPr>
          <a:xfrm>
            <a:off x="203010" y="4627071"/>
            <a:ext cx="711651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A</a:t>
            </a:r>
          </a:p>
        </p:txBody>
      </p:sp>
      <p:sp>
        <p:nvSpPr>
          <p:cNvPr id="333" name="Shape 333"/>
          <p:cNvSpPr/>
          <p:nvPr/>
        </p:nvSpPr>
        <p:spPr>
          <a:xfrm>
            <a:off x="695553" y="4629150"/>
            <a:ext cx="183549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S18711</a:t>
            </a:r>
          </a:p>
        </p:txBody>
      </p:sp>
      <p:sp>
        <p:nvSpPr>
          <p:cNvPr id="334" name="Shape 334"/>
          <p:cNvSpPr/>
          <p:nvPr/>
        </p:nvSpPr>
        <p:spPr>
          <a:xfrm>
            <a:off x="2070246" y="4629150"/>
            <a:ext cx="196902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S20500</a:t>
            </a:r>
          </a:p>
        </p:txBody>
      </p:sp>
      <p:sp>
        <p:nvSpPr>
          <p:cNvPr id="335" name="Shape 335"/>
          <p:cNvSpPr/>
          <p:nvPr/>
        </p:nvSpPr>
        <p:spPr>
          <a:xfrm>
            <a:off x="4239851" y="4629150"/>
            <a:ext cx="2371205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M514x517</a:t>
            </a:r>
          </a:p>
        </p:txBody>
      </p:sp>
      <p:sp>
        <p:nvSpPr>
          <p:cNvPr id="336" name="Shape 336"/>
          <p:cNvSpPr/>
          <p:nvPr/>
        </p:nvSpPr>
        <p:spPr>
          <a:xfrm>
            <a:off x="6595044" y="4629150"/>
            <a:ext cx="29990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S18711490x483</a:t>
            </a:r>
          </a:p>
        </p:txBody>
      </p:sp>
      <p:sp>
        <p:nvSpPr>
          <p:cNvPr id="337" name="Shape 337"/>
          <p:cNvSpPr/>
          <p:nvPr/>
        </p:nvSpPr>
        <p:spPr>
          <a:xfrm>
            <a:off x="9716136" y="4630128"/>
            <a:ext cx="2999087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S20500486x506</a:t>
            </a:r>
          </a:p>
        </p:txBody>
      </p:sp>
      <p:sp>
        <p:nvSpPr>
          <p:cNvPr id="338" name="Shape 338"/>
          <p:cNvSpPr/>
          <p:nvPr/>
        </p:nvSpPr>
        <p:spPr>
          <a:xfrm>
            <a:off x="4105314" y="5788231"/>
            <a:ext cx="71165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M</a:t>
            </a:r>
          </a:p>
        </p:txBody>
      </p:sp>
      <p:sp>
        <p:nvSpPr>
          <p:cNvPr id="339" name="Shape 339"/>
          <p:cNvSpPr/>
          <p:nvPr/>
        </p:nvSpPr>
        <p:spPr>
          <a:xfrm>
            <a:off x="4690867" y="5791829"/>
            <a:ext cx="183549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514x517</a:t>
            </a:r>
          </a:p>
        </p:txBody>
      </p:sp>
      <p:sp>
        <p:nvSpPr>
          <p:cNvPr id="340" name="Shape 340"/>
          <p:cNvSpPr/>
          <p:nvPr/>
        </p:nvSpPr>
        <p:spPr>
          <a:xfrm>
            <a:off x="6457241" y="5791829"/>
            <a:ext cx="183549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S18711</a:t>
            </a:r>
          </a:p>
        </p:txBody>
      </p:sp>
      <p:sp>
        <p:nvSpPr>
          <p:cNvPr id="341" name="Shape 341"/>
          <p:cNvSpPr/>
          <p:nvPr/>
        </p:nvSpPr>
        <p:spPr>
          <a:xfrm>
            <a:off x="7983539" y="5792911"/>
            <a:ext cx="1542314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490x483</a:t>
            </a:r>
          </a:p>
        </p:txBody>
      </p:sp>
      <p:sp>
        <p:nvSpPr>
          <p:cNvPr id="342" name="Shape 342"/>
          <p:cNvSpPr/>
          <p:nvPr/>
        </p:nvSpPr>
        <p:spPr>
          <a:xfrm>
            <a:off x="9713016" y="5792807"/>
            <a:ext cx="183549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S20500</a:t>
            </a:r>
          </a:p>
        </p:txBody>
      </p:sp>
      <p:sp>
        <p:nvSpPr>
          <p:cNvPr id="343" name="Shape 343"/>
          <p:cNvSpPr/>
          <p:nvPr/>
        </p:nvSpPr>
        <p:spPr>
          <a:xfrm>
            <a:off x="10983027" y="5792318"/>
            <a:ext cx="196902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486x506</a:t>
            </a:r>
          </a:p>
        </p:txBody>
      </p:sp>
      <p:sp>
        <p:nvSpPr>
          <p:cNvPr id="344" name="Shape 344"/>
          <p:cNvSpPr/>
          <p:nvPr/>
        </p:nvSpPr>
        <p:spPr>
          <a:xfrm>
            <a:off x="4659009" y="6953529"/>
            <a:ext cx="183549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(514,517)</a:t>
            </a:r>
          </a:p>
        </p:txBody>
      </p:sp>
      <p:sp>
        <p:nvSpPr>
          <p:cNvPr id="345" name="Shape 345"/>
          <p:cNvSpPr/>
          <p:nvPr/>
        </p:nvSpPr>
        <p:spPr>
          <a:xfrm>
            <a:off x="7676273" y="6953529"/>
            <a:ext cx="196902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(490,483)</a:t>
            </a:r>
          </a:p>
        </p:txBody>
      </p:sp>
      <p:sp>
        <p:nvSpPr>
          <p:cNvPr id="346" name="Shape 346"/>
          <p:cNvSpPr/>
          <p:nvPr/>
        </p:nvSpPr>
        <p:spPr>
          <a:xfrm>
            <a:off x="10854387" y="6954508"/>
            <a:ext cx="196902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600" b="1"/>
              <a:t>(486,506)</a:t>
            </a:r>
          </a:p>
        </p:txBody>
      </p:sp>
      <p:sp>
        <p:nvSpPr>
          <p:cNvPr id="347" name="Shape 347"/>
          <p:cNvSpPr/>
          <p:nvPr/>
        </p:nvSpPr>
        <p:spPr>
          <a:xfrm flipH="1">
            <a:off x="1564817" y="2744873"/>
            <a:ext cx="562915" cy="712793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48" name="Shape 348"/>
          <p:cNvSpPr/>
          <p:nvPr/>
        </p:nvSpPr>
        <p:spPr>
          <a:xfrm flipH="1">
            <a:off x="696530" y="3901476"/>
            <a:ext cx="564830" cy="759844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49" name="Shape 349"/>
          <p:cNvSpPr/>
          <p:nvPr/>
        </p:nvSpPr>
        <p:spPr>
          <a:xfrm flipH="1">
            <a:off x="1160754" y="3948253"/>
            <a:ext cx="443017" cy="701016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50" name="Shape 350"/>
          <p:cNvSpPr/>
          <p:nvPr/>
        </p:nvSpPr>
        <p:spPr>
          <a:xfrm flipH="1">
            <a:off x="2582603" y="4000506"/>
            <a:ext cx="128543" cy="662015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51" name="Shape 351"/>
          <p:cNvSpPr/>
          <p:nvPr/>
        </p:nvSpPr>
        <p:spPr>
          <a:xfrm flipH="1">
            <a:off x="4795788" y="3866160"/>
            <a:ext cx="968668" cy="763969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52" name="Shape 352"/>
          <p:cNvSpPr/>
          <p:nvPr/>
        </p:nvSpPr>
        <p:spPr>
          <a:xfrm flipH="1">
            <a:off x="7061826" y="3879591"/>
            <a:ext cx="385718" cy="750362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9952466" y="3911299"/>
            <a:ext cx="88985" cy="702115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54" name="Shape 354"/>
          <p:cNvSpPr/>
          <p:nvPr/>
        </p:nvSpPr>
        <p:spPr>
          <a:xfrm>
            <a:off x="4950691" y="2757963"/>
            <a:ext cx="885355" cy="764906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pic>
        <p:nvPicPr>
          <p:cNvPr id="355" name="Screen Shot 2015-07-18 at 8.02.03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0009" y="5162679"/>
            <a:ext cx="1231901" cy="116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6" name="Screen Shot 2015-07-18 at 8.02.03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10982" y="6617958"/>
            <a:ext cx="1231901" cy="116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Screen Shot 2015-07-18 at 8.02.31 A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11930" y="6543501"/>
            <a:ext cx="1308101" cy="1295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8" name="Screen Shot 2015-07-18 at 8.02.31 A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9252" y="5099179"/>
            <a:ext cx="1308101" cy="1295401"/>
          </a:xfrm>
          <a:prstGeom prst="rect">
            <a:avLst/>
          </a:prstGeom>
          <a:ln w="12700">
            <a:miter lim="400000"/>
          </a:ln>
        </p:spPr>
      </p:pic>
      <p:sp>
        <p:nvSpPr>
          <p:cNvPr id="359" name="Shape 359"/>
          <p:cNvSpPr/>
          <p:nvPr/>
        </p:nvSpPr>
        <p:spPr>
          <a:xfrm flipV="1">
            <a:off x="6502400" y="4635591"/>
            <a:ext cx="1" cy="3245006"/>
          </a:xfrm>
          <a:prstGeom prst="line">
            <a:avLst/>
          </a:prstGeom>
          <a:ln w="165100">
            <a:solidFill>
              <a:srgbClr val="AC4E9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60" name="Shape 360"/>
          <p:cNvSpPr/>
          <p:nvPr/>
        </p:nvSpPr>
        <p:spPr>
          <a:xfrm flipV="1">
            <a:off x="9637883" y="4629952"/>
            <a:ext cx="1" cy="3262046"/>
          </a:xfrm>
          <a:prstGeom prst="line">
            <a:avLst/>
          </a:prstGeom>
          <a:ln w="165100">
            <a:solidFill>
              <a:srgbClr val="AC4E9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61" name="Shape 361"/>
          <p:cNvSpPr/>
          <p:nvPr/>
        </p:nvSpPr>
        <p:spPr>
          <a:xfrm>
            <a:off x="2086913" y="3089106"/>
            <a:ext cx="66471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Time</a:t>
            </a:r>
          </a:p>
        </p:txBody>
      </p:sp>
      <p:sp>
        <p:nvSpPr>
          <p:cNvPr id="362" name="Shape 362"/>
          <p:cNvSpPr/>
          <p:nvPr/>
        </p:nvSpPr>
        <p:spPr>
          <a:xfrm>
            <a:off x="5974354" y="3089106"/>
            <a:ext cx="84836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Space</a:t>
            </a:r>
          </a:p>
        </p:txBody>
      </p:sp>
      <p:sp>
        <p:nvSpPr>
          <p:cNvPr id="363" name="Shape 363"/>
          <p:cNvSpPr/>
          <p:nvPr/>
        </p:nvSpPr>
        <p:spPr>
          <a:xfrm flipV="1">
            <a:off x="4070553" y="3238622"/>
            <a:ext cx="1" cy="4751981"/>
          </a:xfrm>
          <a:prstGeom prst="line">
            <a:avLst/>
          </a:prstGeom>
          <a:ln w="165100">
            <a:solidFill>
              <a:srgbClr val="AC4E9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64" name="Shape 364"/>
          <p:cNvSpPr/>
          <p:nvPr/>
        </p:nvSpPr>
        <p:spPr>
          <a:xfrm>
            <a:off x="217739" y="7076875"/>
            <a:ext cx="134264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000"/>
              <a:t>Sequence</a:t>
            </a:r>
          </a:p>
          <a:p>
            <a:pPr lvl="0">
              <a:defRPr sz="1800"/>
            </a:pPr>
            <a:r>
              <a:rPr sz="2000"/>
              <a:t>Marker</a:t>
            </a:r>
          </a:p>
        </p:txBody>
      </p:sp>
      <p:sp>
        <p:nvSpPr>
          <p:cNvPr id="365" name="Shape 365"/>
          <p:cNvSpPr/>
          <p:nvPr/>
        </p:nvSpPr>
        <p:spPr>
          <a:xfrm flipH="1">
            <a:off x="2777132" y="6061661"/>
            <a:ext cx="297325" cy="999257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2047983" y="7229275"/>
            <a:ext cx="96088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Symbol</a:t>
            </a:r>
          </a:p>
        </p:txBody>
      </p:sp>
      <p:sp>
        <p:nvSpPr>
          <p:cNvPr id="367" name="Shape 367"/>
          <p:cNvSpPr/>
          <p:nvPr/>
        </p:nvSpPr>
        <p:spPr>
          <a:xfrm>
            <a:off x="1850923" y="6317992"/>
            <a:ext cx="281238" cy="701614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68" name="Shape 368"/>
          <p:cNvSpPr/>
          <p:nvPr/>
        </p:nvSpPr>
        <p:spPr>
          <a:xfrm>
            <a:off x="529910" y="5160905"/>
            <a:ext cx="264768" cy="1751709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69" name="Shape 369"/>
          <p:cNvSpPr/>
          <p:nvPr/>
        </p:nvSpPr>
        <p:spPr>
          <a:xfrm>
            <a:off x="3919863" y="8503255"/>
            <a:ext cx="1596391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000"/>
              <a:t>Middle Lane</a:t>
            </a:r>
          </a:p>
          <a:p>
            <a:pPr lvl="0">
              <a:defRPr sz="1800"/>
            </a:pPr>
            <a:r>
              <a:rPr sz="2000"/>
              <a:t>SignBox</a:t>
            </a:r>
          </a:p>
        </p:txBody>
      </p:sp>
      <p:sp>
        <p:nvSpPr>
          <p:cNvPr id="370" name="Shape 370"/>
          <p:cNvSpPr/>
          <p:nvPr/>
        </p:nvSpPr>
        <p:spPr>
          <a:xfrm>
            <a:off x="5676540" y="8503255"/>
            <a:ext cx="815341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000"/>
              <a:t>Max</a:t>
            </a:r>
          </a:p>
          <a:p>
            <a:pPr lvl="0">
              <a:defRPr sz="1800"/>
            </a:pPr>
            <a:r>
              <a:rPr sz="2000"/>
              <a:t>Coord</a:t>
            </a:r>
          </a:p>
        </p:txBody>
      </p:sp>
      <p:sp>
        <p:nvSpPr>
          <p:cNvPr id="371" name="Shape 371"/>
          <p:cNvSpPr/>
          <p:nvPr/>
        </p:nvSpPr>
        <p:spPr>
          <a:xfrm>
            <a:off x="9157315" y="8503254"/>
            <a:ext cx="961137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000"/>
              <a:t>Spatial</a:t>
            </a:r>
          </a:p>
          <a:p>
            <a:pPr lvl="0">
              <a:defRPr sz="1800"/>
            </a:pPr>
            <a:r>
              <a:rPr sz="2000"/>
              <a:t>Symbol</a:t>
            </a:r>
          </a:p>
        </p:txBody>
      </p:sp>
      <p:sp>
        <p:nvSpPr>
          <p:cNvPr id="372" name="Shape 372"/>
          <p:cNvSpPr/>
          <p:nvPr/>
        </p:nvSpPr>
        <p:spPr>
          <a:xfrm flipH="1">
            <a:off x="10186798" y="7698384"/>
            <a:ext cx="644238" cy="780316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73" name="Shape 373"/>
          <p:cNvSpPr/>
          <p:nvPr/>
        </p:nvSpPr>
        <p:spPr>
          <a:xfrm>
            <a:off x="8055950" y="7811263"/>
            <a:ext cx="934127" cy="690726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74" name="Shape 374"/>
          <p:cNvSpPr/>
          <p:nvPr/>
        </p:nvSpPr>
        <p:spPr>
          <a:xfrm>
            <a:off x="5641732" y="7479856"/>
            <a:ext cx="314356" cy="1002425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75" name="Shape 375"/>
          <p:cNvSpPr/>
          <p:nvPr/>
        </p:nvSpPr>
        <p:spPr>
          <a:xfrm flipH="1">
            <a:off x="4458093" y="6316441"/>
            <a:ext cx="1" cy="2153906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76" name="Shape 376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377" name="Shape 377"/>
          <p:cNvSpPr/>
          <p:nvPr/>
        </p:nvSpPr>
        <p:spPr>
          <a:xfrm>
            <a:off x="4429833" y="98500"/>
            <a:ext cx="8461908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Formal SignWriting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952500" y="190500"/>
            <a:ext cx="11099800" cy="1203771"/>
          </a:xfrm>
          <a:prstGeom prst="rect">
            <a:avLst/>
          </a:prstGeom>
        </p:spPr>
        <p:txBody>
          <a:bodyPr anchor="ctr"/>
          <a:lstStyle>
            <a:lvl1pPr defTabSz="525779">
              <a:defRPr sz="7200"/>
            </a:lvl1pPr>
          </a:lstStyle>
          <a:p>
            <a:pPr lvl="0">
              <a:defRPr sz="1800"/>
            </a:pPr>
            <a:r>
              <a:rPr sz="7200"/>
              <a:t>It’s an ASCII World!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990600" y="2597995"/>
            <a:ext cx="5526882" cy="4775605"/>
          </a:xfrm>
          <a:prstGeom prst="rect">
            <a:avLst/>
          </a:prstGeom>
        </p:spPr>
        <p:txBody>
          <a:bodyPr anchor="ctr"/>
          <a:lstStyle/>
          <a:p>
            <a:pPr marL="635000" lvl="0" indent="-635000" algn="l">
              <a:spcBef>
                <a:spcPts val="4200"/>
              </a:spcBef>
              <a:buSzPct val="100000"/>
              <a:buAutoNum type="alphaUcPeriod"/>
              <a:defRPr sz="1800"/>
            </a:pPr>
            <a:r>
              <a:rPr sz="3300"/>
              <a:t>Starting Point</a:t>
            </a:r>
          </a:p>
          <a:p>
            <a:pPr marL="1270000" lvl="1" indent="-635000" algn="l">
              <a:spcBef>
                <a:spcPts val="4200"/>
              </a:spcBef>
              <a:buSzPct val="100000"/>
              <a:buAutoNum type="arabicPeriod"/>
              <a:defRPr sz="1800"/>
            </a:pPr>
            <a:r>
              <a:rPr sz="3300"/>
              <a:t>ASCII</a:t>
            </a:r>
          </a:p>
          <a:p>
            <a:pPr marL="1270000" lvl="1" indent="-635000" algn="l">
              <a:spcBef>
                <a:spcPts val="4200"/>
              </a:spcBef>
              <a:buSzPct val="100000"/>
              <a:buAutoNum type="arabicPeriod"/>
              <a:defRPr sz="1800"/>
            </a:pPr>
            <a:r>
              <a:rPr sz="3300"/>
              <a:t>Regular Expressions</a:t>
            </a:r>
          </a:p>
          <a:p>
            <a:pPr marL="1270000" lvl="1" indent="-635000" algn="l">
              <a:spcBef>
                <a:spcPts val="4200"/>
              </a:spcBef>
              <a:buSzPct val="100000"/>
              <a:buAutoNum type="arabicPeriod"/>
              <a:defRPr sz="1800"/>
            </a:pPr>
            <a:r>
              <a:rPr sz="3300"/>
              <a:t>Token Patterns</a:t>
            </a:r>
          </a:p>
          <a:p>
            <a:pPr marL="1270000" lvl="1" indent="-635000" algn="l">
              <a:spcBef>
                <a:spcPts val="4200"/>
              </a:spcBef>
              <a:buSzPct val="100000"/>
              <a:buAutoNum type="arabicPeriod"/>
              <a:defRPr sz="1800"/>
            </a:pPr>
            <a:r>
              <a:rPr sz="3300"/>
              <a:t>Hexadecimal</a:t>
            </a:r>
          </a:p>
        </p:txBody>
      </p:sp>
      <p:sp>
        <p:nvSpPr>
          <p:cNvPr id="39" name="Shape 39"/>
          <p:cNvSpPr/>
          <p:nvPr/>
        </p:nvSpPr>
        <p:spPr>
          <a:xfrm>
            <a:off x="7193185" y="2597995"/>
            <a:ext cx="5046117" cy="4775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marL="635000" lvl="0" indent="-635000" algn="l">
              <a:spcBef>
                <a:spcPts val="4200"/>
              </a:spcBef>
              <a:buSzPct val="100000"/>
              <a:buAutoNum type="alphaUcPeriod" startAt="2"/>
              <a:defRPr sz="1800"/>
            </a:pPr>
            <a:r>
              <a:rPr sz="3300"/>
              <a:t>Definition</a:t>
            </a:r>
          </a:p>
          <a:p>
            <a:pPr marL="1270000" lvl="1" indent="-635000" algn="l">
              <a:spcBef>
                <a:spcPts val="4200"/>
              </a:spcBef>
              <a:buSzPct val="100000"/>
              <a:buAutoNum type="arabicPeriod"/>
              <a:defRPr sz="1800"/>
            </a:pPr>
            <a:r>
              <a:rPr sz="3300"/>
              <a:t>Symbol Keys</a:t>
            </a:r>
          </a:p>
          <a:p>
            <a:pPr marL="1270000" lvl="1" indent="-635000" algn="l">
              <a:spcBef>
                <a:spcPts val="4200"/>
              </a:spcBef>
              <a:buSzPct val="100000"/>
              <a:buAutoNum type="arabicPeriod"/>
              <a:defRPr sz="1800"/>
            </a:pPr>
            <a:r>
              <a:rPr sz="3300"/>
              <a:t>Numbers</a:t>
            </a:r>
          </a:p>
          <a:p>
            <a:pPr marL="1270000" lvl="1" indent="-635000" algn="l">
              <a:spcBef>
                <a:spcPts val="4200"/>
              </a:spcBef>
              <a:buSzPct val="100000"/>
              <a:buAutoNum type="arabicPeriod"/>
              <a:defRPr sz="1800"/>
            </a:pPr>
            <a:r>
              <a:rPr sz="3300"/>
              <a:t>Formal SignWriting</a:t>
            </a:r>
          </a:p>
          <a:p>
            <a:pPr marL="1270000" lvl="1" indent="-635000" algn="l">
              <a:spcBef>
                <a:spcPts val="4200"/>
              </a:spcBef>
              <a:buSzPct val="100000"/>
              <a:buAutoNum type="arabicPeriod"/>
              <a:defRPr sz="1800"/>
            </a:pPr>
            <a:r>
              <a:rPr sz="3300"/>
              <a:t>Query Strings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/>
          <p:nvPr/>
        </p:nvSpPr>
        <p:spPr>
          <a:xfrm>
            <a:off x="104743" y="8807709"/>
            <a:ext cx="12795314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200" u="sng">
                <a:hlinkClick r:id="rId2"/>
              </a:defRPr>
            </a:lvl1pPr>
          </a:lstStyle>
          <a:p>
            <a:pPr lvl="0">
              <a:defRPr sz="1800" u="none"/>
            </a:pPr>
            <a:r>
              <a:rPr sz="3200" u="sng">
                <a:hlinkClick r:id="rId2"/>
              </a:rPr>
              <a:t>https://tools.ietf.org/html/draft-slevinski-signwriting-text-05#section-3</a:t>
            </a:r>
          </a:p>
        </p:txBody>
      </p:sp>
      <p:sp>
        <p:nvSpPr>
          <p:cNvPr id="380" name="Shape 380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381" name="Shape 381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382" name="Shape 382"/>
          <p:cNvSpPr/>
          <p:nvPr/>
        </p:nvSpPr>
        <p:spPr>
          <a:xfrm>
            <a:off x="941340" y="2056541"/>
            <a:ext cx="7520486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500"/>
            </a:lvl1pPr>
          </a:lstStyle>
          <a:p>
            <a:pPr lvl="0">
              <a:defRPr sz="1800"/>
            </a:pPr>
            <a:r>
              <a:rPr sz="3500"/>
              <a:t>The query string is a lite ASCII markup similar to Formal SignWriting.</a:t>
            </a:r>
          </a:p>
        </p:txBody>
      </p:sp>
      <p:sp>
        <p:nvSpPr>
          <p:cNvPr id="383" name="Shape 383"/>
          <p:cNvSpPr/>
          <p:nvPr/>
        </p:nvSpPr>
        <p:spPr>
          <a:xfrm>
            <a:off x="903886" y="5697222"/>
            <a:ext cx="6607904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500"/>
            </a:lvl1pPr>
          </a:lstStyle>
          <a:p>
            <a:pPr lvl="0">
              <a:defRPr sz="1800"/>
            </a:pPr>
            <a:r>
              <a:rPr sz="3500"/>
              <a:t>Formal SignWriting can be converted into several different query string, depending on the search parameters.</a:t>
            </a:r>
          </a:p>
        </p:txBody>
      </p:sp>
      <p:sp>
        <p:nvSpPr>
          <p:cNvPr id="384" name="Shape 384"/>
          <p:cNvSpPr/>
          <p:nvPr/>
        </p:nvSpPr>
        <p:spPr>
          <a:xfrm>
            <a:off x="918523" y="3876882"/>
            <a:ext cx="5519195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500"/>
            </a:lvl1pPr>
          </a:lstStyle>
          <a:p>
            <a:pPr lvl="0">
              <a:defRPr sz="1800"/>
            </a:pPr>
            <a:r>
              <a:rPr sz="3500"/>
              <a:t>Query strings are used to search Formal SignWriting.</a:t>
            </a:r>
          </a:p>
        </p:txBody>
      </p:sp>
      <p:sp>
        <p:nvSpPr>
          <p:cNvPr id="385" name="Shape 385"/>
          <p:cNvSpPr/>
          <p:nvPr/>
        </p:nvSpPr>
        <p:spPr>
          <a:xfrm>
            <a:off x="9365356" y="2234150"/>
            <a:ext cx="2971653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Query String for all signs</a:t>
            </a:r>
          </a:p>
        </p:txBody>
      </p:sp>
      <p:sp>
        <p:nvSpPr>
          <p:cNvPr id="386" name="Shape 386"/>
          <p:cNvSpPr/>
          <p:nvPr/>
        </p:nvSpPr>
        <p:spPr>
          <a:xfrm>
            <a:off x="9895690" y="3089243"/>
            <a:ext cx="1127269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Q</a:t>
            </a:r>
          </a:p>
        </p:txBody>
      </p:sp>
      <p:sp>
        <p:nvSpPr>
          <p:cNvPr id="387" name="Shape 387"/>
          <p:cNvSpPr/>
          <p:nvPr/>
        </p:nvSpPr>
        <p:spPr>
          <a:xfrm>
            <a:off x="9060030" y="5508325"/>
            <a:ext cx="314146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Query String for</a:t>
            </a:r>
          </a:p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sortable signs</a:t>
            </a:r>
          </a:p>
        </p:txBody>
      </p:sp>
      <p:sp>
        <p:nvSpPr>
          <p:cNvPr id="388" name="Shape 388"/>
          <p:cNvSpPr/>
          <p:nvPr/>
        </p:nvSpPr>
        <p:spPr>
          <a:xfrm>
            <a:off x="9645825" y="6388627"/>
            <a:ext cx="1644644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QT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/>
          <p:nvPr/>
        </p:nvSpPr>
        <p:spPr>
          <a:xfrm>
            <a:off x="492605" y="7176449"/>
            <a:ext cx="4815385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4000" b="1"/>
              <a:t>Formal SignWriting</a:t>
            </a:r>
          </a:p>
        </p:txBody>
      </p:sp>
      <p:sp>
        <p:nvSpPr>
          <p:cNvPr id="391" name="Shape 391"/>
          <p:cNvSpPr/>
          <p:nvPr/>
        </p:nvSpPr>
        <p:spPr>
          <a:xfrm>
            <a:off x="548481" y="4508500"/>
            <a:ext cx="5193408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4000" b="1"/>
              <a:t>Regular Expressions</a:t>
            </a:r>
          </a:p>
        </p:txBody>
      </p:sp>
      <p:sp>
        <p:nvSpPr>
          <p:cNvPr id="392" name="Shape 392"/>
          <p:cNvSpPr/>
          <p:nvPr/>
        </p:nvSpPr>
        <p:spPr>
          <a:xfrm>
            <a:off x="501157" y="1991995"/>
            <a:ext cx="3498999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4000" b="1"/>
              <a:t>Query Strings</a:t>
            </a:r>
          </a:p>
        </p:txBody>
      </p:sp>
      <p:sp>
        <p:nvSpPr>
          <p:cNvPr id="393" name="Shape 393"/>
          <p:cNvSpPr/>
          <p:nvPr/>
        </p:nvSpPr>
        <p:spPr>
          <a:xfrm flipH="1">
            <a:off x="734860" y="2905216"/>
            <a:ext cx="1" cy="1418588"/>
          </a:xfrm>
          <a:prstGeom prst="line">
            <a:avLst/>
          </a:prstGeom>
          <a:ln w="101600">
            <a:solidFill>
              <a:srgbClr val="1F18C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1105918" y="4067836"/>
            <a:ext cx="295198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15 to 50 times expansion</a:t>
            </a:r>
          </a:p>
        </p:txBody>
      </p:sp>
      <p:sp>
        <p:nvSpPr>
          <p:cNvPr id="395" name="Shape 395"/>
          <p:cNvSpPr/>
          <p:nvPr/>
        </p:nvSpPr>
        <p:spPr>
          <a:xfrm>
            <a:off x="1062146" y="5279363"/>
            <a:ext cx="475386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process million of characters per second</a:t>
            </a:r>
          </a:p>
        </p:txBody>
      </p:sp>
      <p:sp>
        <p:nvSpPr>
          <p:cNvPr id="396" name="Shape 396"/>
          <p:cNvSpPr/>
          <p:nvPr/>
        </p:nvSpPr>
        <p:spPr>
          <a:xfrm>
            <a:off x="563135" y="8097745"/>
            <a:ext cx="1700277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search results</a:t>
            </a:r>
          </a:p>
        </p:txBody>
      </p:sp>
      <p:sp>
        <p:nvSpPr>
          <p:cNvPr id="397" name="Shape 397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398" name="Shape 398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399" name="Shape 399"/>
          <p:cNvSpPr/>
          <p:nvPr/>
        </p:nvSpPr>
        <p:spPr>
          <a:xfrm>
            <a:off x="8570543" y="1762675"/>
            <a:ext cx="1127269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Q</a:t>
            </a:r>
          </a:p>
        </p:txBody>
      </p:sp>
      <p:sp>
        <p:nvSpPr>
          <p:cNvPr id="400" name="Shape 400"/>
          <p:cNvSpPr/>
          <p:nvPr/>
        </p:nvSpPr>
        <p:spPr>
          <a:xfrm>
            <a:off x="6477005" y="4254499"/>
            <a:ext cx="6093385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500"/>
            </a:lvl1pPr>
          </a:lstStyle>
          <a:p>
            <a:pPr lvl="0">
              <a:defRPr sz="1800"/>
            </a:pPr>
            <a:r>
              <a:rPr sz="2500"/>
              <a:t>(A(S[123][0-9a-f]{2}[0-5][0-9a-f])+)?[BLMR]([0-9]{3}x[0-9]{3})(S[123][0-9a-f]{2}[0-5][0-9a-f][0-9]{3}x[0-9]{3})*</a:t>
            </a:r>
          </a:p>
        </p:txBody>
      </p:sp>
      <p:sp>
        <p:nvSpPr>
          <p:cNvPr id="401" name="Shape 401"/>
          <p:cNvSpPr/>
          <p:nvPr/>
        </p:nvSpPr>
        <p:spPr>
          <a:xfrm flipH="1">
            <a:off x="734860" y="5429795"/>
            <a:ext cx="1" cy="1561959"/>
          </a:xfrm>
          <a:prstGeom prst="line">
            <a:avLst/>
          </a:prstGeom>
          <a:ln w="101600">
            <a:solidFill>
              <a:srgbClr val="1F18C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402" name="Shape 402"/>
          <p:cNvSpPr/>
          <p:nvPr/>
        </p:nvSpPr>
        <p:spPr>
          <a:xfrm>
            <a:off x="9134177" y="3083241"/>
            <a:ext cx="1" cy="1070613"/>
          </a:xfrm>
          <a:prstGeom prst="line">
            <a:avLst/>
          </a:prstGeom>
          <a:ln w="101600">
            <a:solidFill>
              <a:srgbClr val="1F18C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4622335" y="2308911"/>
            <a:ext cx="3749294" cy="1"/>
          </a:xfrm>
          <a:prstGeom prst="line">
            <a:avLst/>
          </a:prstGeom>
          <a:ln w="101600">
            <a:solidFill>
              <a:srgbClr val="1F18C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404" name="Shape 404"/>
          <p:cNvSpPr/>
          <p:nvPr/>
        </p:nvSpPr>
        <p:spPr>
          <a:xfrm flipH="1">
            <a:off x="5680805" y="5645058"/>
            <a:ext cx="1601692" cy="1378086"/>
          </a:xfrm>
          <a:prstGeom prst="line">
            <a:avLst/>
          </a:prstGeom>
          <a:ln w="101600">
            <a:solidFill>
              <a:srgbClr val="1F18C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407" name="Shape 407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408" name="Shape 408"/>
          <p:cNvSpPr/>
          <p:nvPr/>
        </p:nvSpPr>
        <p:spPr>
          <a:xfrm>
            <a:off x="905321" y="1622797"/>
            <a:ext cx="10643489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500"/>
            </a:lvl1pPr>
          </a:lstStyle>
          <a:p>
            <a:pPr lvl="0">
              <a:defRPr sz="1800"/>
            </a:pPr>
            <a:r>
              <a:rPr sz="3500"/>
              <a:t>The query string is a concise representation for a much larger and detailed set of regular expressions.</a:t>
            </a:r>
          </a:p>
        </p:txBody>
      </p:sp>
      <p:sp>
        <p:nvSpPr>
          <p:cNvPr id="409" name="Shape 409"/>
          <p:cNvSpPr/>
          <p:nvPr/>
        </p:nvSpPr>
        <p:spPr>
          <a:xfrm>
            <a:off x="807356" y="3505081"/>
            <a:ext cx="10390925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500"/>
            </a:lvl1pPr>
          </a:lstStyle>
          <a:p>
            <a:pPr lvl="0">
              <a:defRPr sz="1800"/>
            </a:pPr>
            <a:r>
              <a:rPr sz="3500"/>
              <a:t>When a query string returns more than one regular expression, a filter and repeat step is required.</a:t>
            </a:r>
          </a:p>
        </p:txBody>
      </p:sp>
      <p:sp>
        <p:nvSpPr>
          <p:cNvPr id="410" name="Shape 410"/>
          <p:cNvSpPr/>
          <p:nvPr/>
        </p:nvSpPr>
        <p:spPr>
          <a:xfrm>
            <a:off x="3231391" y="4897543"/>
            <a:ext cx="9596996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8000"/>
            </a:lvl1pPr>
          </a:lstStyle>
          <a:p>
            <a:pPr lvl="0">
              <a:defRPr sz="1800"/>
            </a:pPr>
            <a:r>
              <a:rPr sz="8000"/>
              <a:t>QS10000S20500</a:t>
            </a:r>
          </a:p>
        </p:txBody>
      </p:sp>
      <p:sp>
        <p:nvSpPr>
          <p:cNvPr id="411" name="Shape 411"/>
          <p:cNvSpPr/>
          <p:nvPr/>
        </p:nvSpPr>
        <p:spPr>
          <a:xfrm>
            <a:off x="160546" y="7159855"/>
            <a:ext cx="6093384" cy="2006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(A(S[123][0-9a-f]{2}[0-5][0-9a-f])+)?[BLMR]([0-9]{3}x[0-9]{3})(S[123][0-9a-f]{2}[0-5][0-9a-f][0-9]{3}x[0-9]{3})*</a:t>
            </a:r>
            <a:r>
              <a:rPr sz="2500" b="1">
                <a:latin typeface="Helvetica"/>
                <a:ea typeface="Helvetica"/>
                <a:cs typeface="Helvetica"/>
                <a:sym typeface="Helvetica"/>
              </a:rPr>
              <a:t>S10000</a:t>
            </a:r>
            <a:r>
              <a:rPr sz="2500"/>
              <a:t>[0-9]{3}x[0-9]{3}(S[123][0-9a-f]{2}[0-5][0-9a-f][0-9]{3}x[0-9]{3})*</a:t>
            </a:r>
          </a:p>
        </p:txBody>
      </p:sp>
      <p:sp>
        <p:nvSpPr>
          <p:cNvPr id="412" name="Shape 412"/>
          <p:cNvSpPr/>
          <p:nvPr/>
        </p:nvSpPr>
        <p:spPr>
          <a:xfrm>
            <a:off x="4382812" y="6071161"/>
            <a:ext cx="1" cy="1070613"/>
          </a:xfrm>
          <a:prstGeom prst="line">
            <a:avLst/>
          </a:prstGeom>
          <a:ln w="101600">
            <a:solidFill>
              <a:srgbClr val="1F18C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6750870" y="7159855"/>
            <a:ext cx="6093385" cy="2006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500"/>
              <a:t>(A(S[123][0-9a-f]{2}[0-5][0-9a-f])+)?[BLMR]([0-9]{3}x[0-9]{3})(S[123][0-9a-f]{2}[0-5][0-9a-f][0-9]{3}x[0-9]{3})*</a:t>
            </a:r>
            <a:r>
              <a:rPr sz="2500" b="1">
                <a:latin typeface="Helvetica"/>
                <a:ea typeface="Helvetica"/>
                <a:cs typeface="Helvetica"/>
                <a:sym typeface="Helvetica"/>
              </a:rPr>
              <a:t>S20500</a:t>
            </a:r>
            <a:r>
              <a:rPr sz="2500"/>
              <a:t>[0-9]{3}x[0-9]{3}(S[123][0-9a-f]{2}[0-5][0-9a-f][0-9]{3}x[0-9]{3})*</a:t>
            </a:r>
          </a:p>
        </p:txBody>
      </p:sp>
      <p:sp>
        <p:nvSpPr>
          <p:cNvPr id="414" name="Shape 414"/>
          <p:cNvSpPr/>
          <p:nvPr/>
        </p:nvSpPr>
        <p:spPr>
          <a:xfrm>
            <a:off x="7816117" y="6071161"/>
            <a:ext cx="1" cy="1070613"/>
          </a:xfrm>
          <a:prstGeom prst="line">
            <a:avLst/>
          </a:prstGeom>
          <a:ln w="101600">
            <a:solidFill>
              <a:srgbClr val="1F18C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/>
          <p:nvPr/>
        </p:nvSpPr>
        <p:spPr>
          <a:xfrm>
            <a:off x="1701644" y="1874216"/>
            <a:ext cx="9601512" cy="77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400"/>
            </a:lvl1pPr>
          </a:lstStyle>
          <a:p>
            <a:pPr lvl="0">
              <a:defRPr sz="1800"/>
            </a:pPr>
            <a:r>
              <a:rPr sz="4400"/>
              <a:t>Two main sections of a query string</a:t>
            </a:r>
          </a:p>
        </p:txBody>
      </p:sp>
      <p:sp>
        <p:nvSpPr>
          <p:cNvPr id="417" name="Shape 417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418" name="Shape 418"/>
          <p:cNvSpPr/>
          <p:nvPr/>
        </p:nvSpPr>
        <p:spPr>
          <a:xfrm>
            <a:off x="4429833" y="98500"/>
            <a:ext cx="8461908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419" name="Shape 419"/>
          <p:cNvSpPr/>
          <p:nvPr/>
        </p:nvSpPr>
        <p:spPr>
          <a:xfrm>
            <a:off x="676889" y="5369361"/>
            <a:ext cx="11651022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200"/>
            </a:lvl1pPr>
          </a:lstStyle>
          <a:p>
            <a:pPr lvl="0">
              <a:defRPr sz="1800"/>
            </a:pPr>
            <a:r>
              <a:rPr sz="3200"/>
              <a:t>Both sections use the same definition for a symbol or a range.</a:t>
            </a:r>
          </a:p>
        </p:txBody>
      </p:sp>
      <p:sp>
        <p:nvSpPr>
          <p:cNvPr id="420" name="Shape 420"/>
          <p:cNvSpPr/>
          <p:nvPr/>
        </p:nvSpPr>
        <p:spPr>
          <a:xfrm>
            <a:off x="7498742" y="2940138"/>
            <a:ext cx="3795563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Spatial SignBox</a:t>
            </a:r>
          </a:p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Searching </a:t>
            </a:r>
          </a:p>
        </p:txBody>
      </p:sp>
      <p:sp>
        <p:nvSpPr>
          <p:cNvPr id="421" name="Shape 421"/>
          <p:cNvSpPr/>
          <p:nvPr/>
        </p:nvSpPr>
        <p:spPr>
          <a:xfrm>
            <a:off x="1365382" y="2940138"/>
            <a:ext cx="4554501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Temporal Sequence</a:t>
            </a:r>
          </a:p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Searching</a:t>
            </a:r>
          </a:p>
        </p:txBody>
      </p:sp>
      <p:sp>
        <p:nvSpPr>
          <p:cNvPr id="422" name="Shape 422"/>
          <p:cNvSpPr/>
          <p:nvPr/>
        </p:nvSpPr>
        <p:spPr>
          <a:xfrm>
            <a:off x="5415581" y="6781220"/>
            <a:ext cx="64904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S[123][0-9a-f]{2}[0-5u][0-9a-fu]</a:t>
            </a:r>
          </a:p>
        </p:txBody>
      </p:sp>
      <p:sp>
        <p:nvSpPr>
          <p:cNvPr id="423" name="Shape 423"/>
          <p:cNvSpPr/>
          <p:nvPr/>
        </p:nvSpPr>
        <p:spPr>
          <a:xfrm>
            <a:off x="5263105" y="8177640"/>
            <a:ext cx="679536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R[123][0-9a-f]{2}t[123][0-9a-f]{2}</a:t>
            </a:r>
          </a:p>
        </p:txBody>
      </p:sp>
      <p:sp>
        <p:nvSpPr>
          <p:cNvPr id="424" name="Shape 424"/>
          <p:cNvSpPr/>
          <p:nvPr/>
        </p:nvSpPr>
        <p:spPr>
          <a:xfrm>
            <a:off x="661342" y="6781220"/>
            <a:ext cx="37955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Search Symbol </a:t>
            </a:r>
          </a:p>
        </p:txBody>
      </p:sp>
      <p:sp>
        <p:nvSpPr>
          <p:cNvPr id="425" name="Shape 425"/>
          <p:cNvSpPr/>
          <p:nvPr/>
        </p:nvSpPr>
        <p:spPr>
          <a:xfrm>
            <a:off x="661342" y="8177640"/>
            <a:ext cx="37955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Search Range </a:t>
            </a:r>
          </a:p>
        </p:txBody>
      </p:sp>
      <p:sp>
        <p:nvSpPr>
          <p:cNvPr id="426" name="Shape 426"/>
          <p:cNvSpPr/>
          <p:nvPr/>
        </p:nvSpPr>
        <p:spPr>
          <a:xfrm>
            <a:off x="1744851" y="4230475"/>
            <a:ext cx="3795563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1-Dimensional order</a:t>
            </a:r>
          </a:p>
        </p:txBody>
      </p:sp>
      <p:sp>
        <p:nvSpPr>
          <p:cNvPr id="427" name="Shape 427"/>
          <p:cNvSpPr/>
          <p:nvPr/>
        </p:nvSpPr>
        <p:spPr>
          <a:xfrm>
            <a:off x="7498742" y="4230475"/>
            <a:ext cx="3795563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2-Dimensional order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/>
          <p:nvPr/>
        </p:nvSpPr>
        <p:spPr>
          <a:xfrm>
            <a:off x="45716" y="3807309"/>
            <a:ext cx="1291336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2800" b="1"/>
              <a:t>Q((A(S[123][0-9a-f]{2}[0-5u][0-9a-fu]|R[123][0-9a-f]{2}t[123][0-9a-f]{2})+)?T)?</a:t>
            </a:r>
          </a:p>
        </p:txBody>
      </p:sp>
      <p:sp>
        <p:nvSpPr>
          <p:cNvPr id="430" name="Shape 430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431" name="Shape 431"/>
          <p:cNvSpPr/>
          <p:nvPr/>
        </p:nvSpPr>
        <p:spPr>
          <a:xfrm>
            <a:off x="4429833" y="98500"/>
            <a:ext cx="8461908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432" name="Shape 432"/>
          <p:cNvSpPr/>
          <p:nvPr/>
        </p:nvSpPr>
        <p:spPr>
          <a:xfrm rot="5353411">
            <a:off x="3143626" y="2053161"/>
            <a:ext cx="1932713" cy="650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2000"/>
            </a:lvl1pPr>
          </a:lstStyle>
          <a:p>
            <a:pPr lvl="0">
              <a:defRPr sz="1800"/>
            </a:pPr>
            <a:r>
              <a:rPr sz="42000"/>
              <a:t>}</a:t>
            </a:r>
          </a:p>
        </p:txBody>
      </p:sp>
      <p:sp>
        <p:nvSpPr>
          <p:cNvPr id="433" name="Shape 433"/>
          <p:cNvSpPr/>
          <p:nvPr/>
        </p:nvSpPr>
        <p:spPr>
          <a:xfrm>
            <a:off x="576077" y="1475761"/>
            <a:ext cx="70678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Temporal Sequence Searching </a:t>
            </a:r>
          </a:p>
        </p:txBody>
      </p:sp>
      <p:sp>
        <p:nvSpPr>
          <p:cNvPr id="434" name="Shape 434"/>
          <p:cNvSpPr/>
          <p:nvPr/>
        </p:nvSpPr>
        <p:spPr>
          <a:xfrm>
            <a:off x="2903359" y="6096602"/>
            <a:ext cx="1749228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 dirty="0"/>
              <a:t>Symbol Search </a:t>
            </a:r>
          </a:p>
        </p:txBody>
      </p:sp>
      <p:sp>
        <p:nvSpPr>
          <p:cNvPr id="435" name="Shape 435"/>
          <p:cNvSpPr/>
          <p:nvPr/>
        </p:nvSpPr>
        <p:spPr>
          <a:xfrm rot="5401480">
            <a:off x="8446389" y="1824561"/>
            <a:ext cx="2208155" cy="695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5000"/>
            </a:lvl1pPr>
          </a:lstStyle>
          <a:p>
            <a:pPr lvl="0">
              <a:defRPr sz="1800"/>
            </a:pPr>
            <a:r>
              <a:rPr sz="45000"/>
              <a:t>}</a:t>
            </a:r>
          </a:p>
        </p:txBody>
      </p:sp>
      <p:sp>
        <p:nvSpPr>
          <p:cNvPr id="436" name="Shape 436"/>
          <p:cNvSpPr/>
          <p:nvPr/>
        </p:nvSpPr>
        <p:spPr>
          <a:xfrm>
            <a:off x="8225553" y="6127598"/>
            <a:ext cx="174922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b="1" dirty="0">
                <a:latin typeface="Helvetica"/>
                <a:ea typeface="Helvetica"/>
                <a:cs typeface="Helvetica"/>
                <a:sym typeface="Helvetica"/>
              </a:rPr>
              <a:t>Range</a:t>
            </a:r>
          </a:p>
          <a:p>
            <a:pPr lvl="0" algn="l">
              <a:defRPr sz="1800"/>
            </a:pPr>
            <a:r>
              <a:rPr sz="3000" b="1" dirty="0">
                <a:latin typeface="Helvetica"/>
                <a:ea typeface="Helvetica"/>
                <a:cs typeface="Helvetica"/>
                <a:sym typeface="Helvetica"/>
              </a:rPr>
              <a:t>Search</a:t>
            </a:r>
          </a:p>
        </p:txBody>
      </p:sp>
      <p:sp>
        <p:nvSpPr>
          <p:cNvPr id="437" name="Shape 437"/>
          <p:cNvSpPr/>
          <p:nvPr/>
        </p:nvSpPr>
        <p:spPr>
          <a:xfrm>
            <a:off x="2045750" y="7298582"/>
            <a:ext cx="311927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 dirty="0"/>
              <a:t>Fill and Rotation values of ‘u’ represent unknown and allow all possible values.</a:t>
            </a:r>
          </a:p>
        </p:txBody>
      </p:sp>
      <p:sp>
        <p:nvSpPr>
          <p:cNvPr id="438" name="Shape 438"/>
          <p:cNvSpPr/>
          <p:nvPr/>
        </p:nvSpPr>
        <p:spPr>
          <a:xfrm>
            <a:off x="7643888" y="7315200"/>
            <a:ext cx="269336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 dirty="0"/>
              <a:t>Finds all symbols between two specified symbol bases</a:t>
            </a:r>
          </a:p>
        </p:txBody>
      </p:sp>
      <p:sp>
        <p:nvSpPr>
          <p:cNvPr id="439" name="Shape 439"/>
          <p:cNvSpPr/>
          <p:nvPr/>
        </p:nvSpPr>
        <p:spPr>
          <a:xfrm>
            <a:off x="956626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</a:t>
            </a:r>
          </a:p>
        </p:txBody>
      </p:sp>
      <p:sp>
        <p:nvSpPr>
          <p:cNvPr id="440" name="Shape 440"/>
          <p:cNvSpPr/>
          <p:nvPr/>
        </p:nvSpPr>
        <p:spPr>
          <a:xfrm>
            <a:off x="1684779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</a:t>
            </a:r>
          </a:p>
        </p:txBody>
      </p:sp>
      <p:sp>
        <p:nvSpPr>
          <p:cNvPr id="441" name="Shape 441"/>
          <p:cNvSpPr/>
          <p:nvPr/>
        </p:nvSpPr>
        <p:spPr>
          <a:xfrm>
            <a:off x="2412931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o</a:t>
            </a:r>
          </a:p>
        </p:txBody>
      </p:sp>
      <p:sp>
        <p:nvSpPr>
          <p:cNvPr id="442" name="Shape 442"/>
          <p:cNvSpPr/>
          <p:nvPr/>
        </p:nvSpPr>
        <p:spPr>
          <a:xfrm>
            <a:off x="8458677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</a:t>
            </a:r>
          </a:p>
        </p:txBody>
      </p:sp>
      <p:sp>
        <p:nvSpPr>
          <p:cNvPr id="443" name="Shape 443"/>
          <p:cNvSpPr/>
          <p:nvPr/>
        </p:nvSpPr>
        <p:spPr>
          <a:xfrm>
            <a:off x="9189495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s</a:t>
            </a:r>
          </a:p>
        </p:txBody>
      </p:sp>
      <p:sp>
        <p:nvSpPr>
          <p:cNvPr id="444" name="Shape 444"/>
          <p:cNvSpPr/>
          <p:nvPr/>
        </p:nvSpPr>
        <p:spPr>
          <a:xfrm>
            <a:off x="3364581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s</a:t>
            </a:r>
          </a:p>
        </p:txBody>
      </p:sp>
      <p:sp>
        <p:nvSpPr>
          <p:cNvPr id="445" name="Shape 445"/>
          <p:cNvSpPr/>
          <p:nvPr/>
        </p:nvSpPr>
        <p:spPr>
          <a:xfrm>
            <a:off x="4092733" y="8610877"/>
            <a:ext cx="721943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</a:t>
            </a:r>
          </a:p>
        </p:txBody>
      </p:sp>
      <p:sp>
        <p:nvSpPr>
          <p:cNvPr id="446" name="Shape 446"/>
          <p:cNvSpPr/>
          <p:nvPr/>
        </p:nvSpPr>
        <p:spPr>
          <a:xfrm>
            <a:off x="4820886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o</a:t>
            </a:r>
          </a:p>
        </p:txBody>
      </p:sp>
      <p:sp>
        <p:nvSpPr>
          <p:cNvPr id="447" name="Shape 447"/>
          <p:cNvSpPr/>
          <p:nvPr/>
        </p:nvSpPr>
        <p:spPr>
          <a:xfrm>
            <a:off x="6758868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</a:t>
            </a:r>
          </a:p>
        </p:txBody>
      </p:sp>
      <p:sp>
        <p:nvSpPr>
          <p:cNvPr id="448" name="Shape 448"/>
          <p:cNvSpPr/>
          <p:nvPr/>
        </p:nvSpPr>
        <p:spPr>
          <a:xfrm>
            <a:off x="7489686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</a:t>
            </a:r>
          </a:p>
        </p:txBody>
      </p:sp>
      <p:sp>
        <p:nvSpPr>
          <p:cNvPr id="449" name="Shape 449"/>
          <p:cNvSpPr/>
          <p:nvPr/>
        </p:nvSpPr>
        <p:spPr>
          <a:xfrm>
            <a:off x="10158486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s</a:t>
            </a:r>
          </a:p>
        </p:txBody>
      </p:sp>
      <p:sp>
        <p:nvSpPr>
          <p:cNvPr id="450" name="Shape 450"/>
          <p:cNvSpPr/>
          <p:nvPr/>
        </p:nvSpPr>
        <p:spPr>
          <a:xfrm>
            <a:off x="10889304" y="8610877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s</a:t>
            </a:r>
          </a:p>
        </p:txBody>
      </p:sp>
      <p:sp>
        <p:nvSpPr>
          <p:cNvPr id="451" name="Shape 451"/>
          <p:cNvSpPr/>
          <p:nvPr/>
        </p:nvSpPr>
        <p:spPr>
          <a:xfrm>
            <a:off x="1057151" y="2326318"/>
            <a:ext cx="1037317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It is possible to specify the start order of the temporal sequence by identifying a series of symbols and/or ranges.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/>
          <p:nvPr/>
        </p:nvSpPr>
        <p:spPr>
          <a:xfrm>
            <a:off x="45716" y="4349527"/>
            <a:ext cx="1291336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Q(S[123][0-9a-f]{2}[0-5u][0-9a-fu]([0-9]{3}x[0-9]{3})?|R[123][0-9a-f]{2}t[123][0-9a-f]{2}([0-9]{3}x[0-9]{3})?)*(V[0-9]+)?</a:t>
            </a:r>
          </a:p>
        </p:txBody>
      </p:sp>
      <p:sp>
        <p:nvSpPr>
          <p:cNvPr id="454" name="Shape 454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Definition</a:t>
            </a:r>
          </a:p>
        </p:txBody>
      </p:sp>
      <p:sp>
        <p:nvSpPr>
          <p:cNvPr id="455" name="Shape 455"/>
          <p:cNvSpPr/>
          <p:nvPr/>
        </p:nvSpPr>
        <p:spPr>
          <a:xfrm>
            <a:off x="4429833" y="98500"/>
            <a:ext cx="8461908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456" name="Shape 456"/>
          <p:cNvSpPr/>
          <p:nvPr/>
        </p:nvSpPr>
        <p:spPr>
          <a:xfrm rot="5353411">
            <a:off x="1897867" y="3092011"/>
            <a:ext cx="1396035" cy="436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0"/>
            </a:lvl1pPr>
          </a:lstStyle>
          <a:p>
            <a:pPr lvl="0">
              <a:defRPr sz="1800"/>
            </a:pPr>
            <a:r>
              <a:rPr sz="28000"/>
              <a:t>}</a:t>
            </a:r>
          </a:p>
        </p:txBody>
      </p:sp>
      <p:sp>
        <p:nvSpPr>
          <p:cNvPr id="457" name="Shape 457"/>
          <p:cNvSpPr/>
          <p:nvPr/>
        </p:nvSpPr>
        <p:spPr>
          <a:xfrm>
            <a:off x="493225" y="1537752"/>
            <a:ext cx="70678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Spatial SignBox Searching </a:t>
            </a:r>
          </a:p>
        </p:txBody>
      </p:sp>
      <p:sp>
        <p:nvSpPr>
          <p:cNvPr id="458" name="Shape 458"/>
          <p:cNvSpPr/>
          <p:nvPr/>
        </p:nvSpPr>
        <p:spPr>
          <a:xfrm>
            <a:off x="1388802" y="5750824"/>
            <a:ext cx="1749228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 dirty="0"/>
              <a:t>Symbol Search </a:t>
            </a:r>
          </a:p>
        </p:txBody>
      </p:sp>
      <p:sp>
        <p:nvSpPr>
          <p:cNvPr id="459" name="Shape 459"/>
          <p:cNvSpPr/>
          <p:nvPr/>
        </p:nvSpPr>
        <p:spPr>
          <a:xfrm rot="5353411">
            <a:off x="4430374" y="4062948"/>
            <a:ext cx="1294102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5500"/>
            </a:lvl1pPr>
          </a:lstStyle>
          <a:p>
            <a:pPr lvl="0">
              <a:defRPr sz="1800"/>
            </a:pPr>
            <a:r>
              <a:rPr sz="15500"/>
              <a:t>}</a:t>
            </a:r>
          </a:p>
        </p:txBody>
      </p:sp>
      <p:sp>
        <p:nvSpPr>
          <p:cNvPr id="460" name="Shape 460"/>
          <p:cNvSpPr/>
          <p:nvPr/>
        </p:nvSpPr>
        <p:spPr>
          <a:xfrm>
            <a:off x="3701823" y="7335717"/>
            <a:ext cx="2326461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Optional</a:t>
            </a:r>
          </a:p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Coordinates</a:t>
            </a:r>
          </a:p>
        </p:txBody>
      </p:sp>
      <p:sp>
        <p:nvSpPr>
          <p:cNvPr id="461" name="Shape 461"/>
          <p:cNvSpPr/>
          <p:nvPr/>
        </p:nvSpPr>
        <p:spPr>
          <a:xfrm rot="5353411">
            <a:off x="7331427" y="3053911"/>
            <a:ext cx="1396035" cy="444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500"/>
            </a:lvl1pPr>
          </a:lstStyle>
          <a:p>
            <a:pPr lvl="0">
              <a:defRPr sz="1800"/>
            </a:pPr>
            <a:r>
              <a:rPr sz="28500" dirty="0"/>
              <a:t>}</a:t>
            </a:r>
          </a:p>
        </p:txBody>
      </p:sp>
      <p:sp>
        <p:nvSpPr>
          <p:cNvPr id="462" name="Shape 462"/>
          <p:cNvSpPr/>
          <p:nvPr/>
        </p:nvSpPr>
        <p:spPr>
          <a:xfrm>
            <a:off x="7016820" y="5806603"/>
            <a:ext cx="174922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b="1" dirty="0">
                <a:latin typeface="Helvetica"/>
                <a:ea typeface="Helvetica"/>
                <a:cs typeface="Helvetica"/>
                <a:sym typeface="Helvetica"/>
              </a:rPr>
              <a:t>Range</a:t>
            </a:r>
          </a:p>
          <a:p>
            <a:pPr lvl="0" algn="l">
              <a:defRPr sz="1800"/>
            </a:pPr>
            <a:r>
              <a:rPr sz="3000" b="1" dirty="0">
                <a:latin typeface="Helvetica"/>
                <a:ea typeface="Helvetica"/>
                <a:cs typeface="Helvetica"/>
                <a:sym typeface="Helvetica"/>
              </a:rPr>
              <a:t>Search</a:t>
            </a:r>
          </a:p>
        </p:txBody>
      </p:sp>
      <p:sp>
        <p:nvSpPr>
          <p:cNvPr id="463" name="Shape 463"/>
          <p:cNvSpPr/>
          <p:nvPr/>
        </p:nvSpPr>
        <p:spPr>
          <a:xfrm rot="5353411">
            <a:off x="10058391" y="4094698"/>
            <a:ext cx="1294103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15500"/>
            </a:lvl1pPr>
          </a:lstStyle>
          <a:p>
            <a:pPr lvl="0">
              <a:defRPr sz="1800"/>
            </a:pPr>
            <a:r>
              <a:rPr sz="15500"/>
              <a:t>}</a:t>
            </a:r>
          </a:p>
        </p:txBody>
      </p:sp>
      <p:sp>
        <p:nvSpPr>
          <p:cNvPr id="464" name="Shape 464"/>
          <p:cNvSpPr/>
          <p:nvPr/>
        </p:nvSpPr>
        <p:spPr>
          <a:xfrm>
            <a:off x="9637383" y="7335717"/>
            <a:ext cx="232646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Optional</a:t>
            </a:r>
          </a:p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Coordinates</a:t>
            </a:r>
          </a:p>
        </p:txBody>
      </p:sp>
      <p:sp>
        <p:nvSpPr>
          <p:cNvPr id="465" name="Shape 465"/>
          <p:cNvSpPr/>
          <p:nvPr/>
        </p:nvSpPr>
        <p:spPr>
          <a:xfrm rot="16202542">
            <a:off x="11756510" y="3491254"/>
            <a:ext cx="518132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8500"/>
            </a:lvl1pPr>
          </a:lstStyle>
          <a:p>
            <a:pPr lvl="0">
              <a:defRPr sz="1800"/>
            </a:pPr>
            <a:r>
              <a:rPr sz="8500"/>
              <a:t>}</a:t>
            </a:r>
          </a:p>
        </p:txBody>
      </p:sp>
      <p:sp>
        <p:nvSpPr>
          <p:cNvPr id="466" name="Shape 466"/>
          <p:cNvSpPr/>
          <p:nvPr/>
        </p:nvSpPr>
        <p:spPr>
          <a:xfrm>
            <a:off x="11063169" y="2638449"/>
            <a:ext cx="190481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Optional</a:t>
            </a:r>
          </a:p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Variance</a:t>
            </a:r>
          </a:p>
        </p:txBody>
      </p:sp>
      <p:sp>
        <p:nvSpPr>
          <p:cNvPr id="467" name="Shape 467"/>
          <p:cNvSpPr/>
          <p:nvPr/>
        </p:nvSpPr>
        <p:spPr>
          <a:xfrm>
            <a:off x="10116170" y="1537752"/>
            <a:ext cx="2904491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000"/>
              <a:t>Allowable distance from</a:t>
            </a:r>
          </a:p>
          <a:p>
            <a:pPr lvl="0">
              <a:defRPr sz="1800"/>
            </a:pPr>
            <a:r>
              <a:rPr sz="2000"/>
              <a:t> specified coordinates</a:t>
            </a:r>
          </a:p>
        </p:txBody>
      </p:sp>
      <p:sp>
        <p:nvSpPr>
          <p:cNvPr id="468" name="Shape 468"/>
          <p:cNvSpPr/>
          <p:nvPr/>
        </p:nvSpPr>
        <p:spPr>
          <a:xfrm>
            <a:off x="308093" y="6827716"/>
            <a:ext cx="311927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 dirty="0"/>
              <a:t>Fill and Rotation values of ‘u’ represent unknown and allow all possible values.</a:t>
            </a:r>
          </a:p>
        </p:txBody>
      </p:sp>
      <p:sp>
        <p:nvSpPr>
          <p:cNvPr id="469" name="Shape 469"/>
          <p:cNvSpPr/>
          <p:nvPr/>
        </p:nvSpPr>
        <p:spPr>
          <a:xfrm>
            <a:off x="3517787" y="8404244"/>
            <a:ext cx="3119276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Specified coordinates will limit the search results for the previous symbol.</a:t>
            </a:r>
          </a:p>
        </p:txBody>
      </p:sp>
      <p:sp>
        <p:nvSpPr>
          <p:cNvPr id="470" name="Shape 470"/>
          <p:cNvSpPr/>
          <p:nvPr/>
        </p:nvSpPr>
        <p:spPr>
          <a:xfrm>
            <a:off x="6492625" y="6934200"/>
            <a:ext cx="269336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 dirty="0"/>
              <a:t>Finds all symbols between two specified symbol bases</a:t>
            </a:r>
          </a:p>
        </p:txBody>
      </p:sp>
      <p:sp>
        <p:nvSpPr>
          <p:cNvPr id="471" name="Shape 471"/>
          <p:cNvSpPr/>
          <p:nvPr/>
        </p:nvSpPr>
        <p:spPr>
          <a:xfrm>
            <a:off x="9240975" y="8404244"/>
            <a:ext cx="3119276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Specified coordinates will limit the search results for the previous range.</a:t>
            </a:r>
          </a:p>
        </p:txBody>
      </p:sp>
      <p:sp>
        <p:nvSpPr>
          <p:cNvPr id="472" name="Shape 472"/>
          <p:cNvSpPr/>
          <p:nvPr/>
        </p:nvSpPr>
        <p:spPr>
          <a:xfrm>
            <a:off x="778609" y="8351444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</a:t>
            </a:r>
          </a:p>
        </p:txBody>
      </p:sp>
      <p:sp>
        <p:nvSpPr>
          <p:cNvPr id="473" name="Shape 473"/>
          <p:cNvSpPr/>
          <p:nvPr/>
        </p:nvSpPr>
        <p:spPr>
          <a:xfrm>
            <a:off x="1506761" y="8351444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</a:t>
            </a:r>
          </a:p>
        </p:txBody>
      </p:sp>
      <p:sp>
        <p:nvSpPr>
          <p:cNvPr id="474" name="Shape 474"/>
          <p:cNvSpPr/>
          <p:nvPr/>
        </p:nvSpPr>
        <p:spPr>
          <a:xfrm>
            <a:off x="2234913" y="8351444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o</a:t>
            </a:r>
          </a:p>
        </p:txBody>
      </p:sp>
      <p:sp>
        <p:nvSpPr>
          <p:cNvPr id="475" name="Shape 475"/>
          <p:cNvSpPr/>
          <p:nvPr/>
        </p:nvSpPr>
        <p:spPr>
          <a:xfrm>
            <a:off x="3994376" y="5946304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n</a:t>
            </a:r>
          </a:p>
        </p:txBody>
      </p:sp>
      <p:sp>
        <p:nvSpPr>
          <p:cNvPr id="476" name="Shape 476"/>
          <p:cNvSpPr/>
          <p:nvPr/>
        </p:nvSpPr>
        <p:spPr>
          <a:xfrm>
            <a:off x="4725194" y="5946304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n</a:t>
            </a:r>
          </a:p>
        </p:txBody>
      </p:sp>
      <p:sp>
        <p:nvSpPr>
          <p:cNvPr id="477" name="Shape 477"/>
          <p:cNvSpPr/>
          <p:nvPr/>
        </p:nvSpPr>
        <p:spPr>
          <a:xfrm>
            <a:off x="9880935" y="5890525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n</a:t>
            </a:r>
          </a:p>
        </p:txBody>
      </p:sp>
      <p:sp>
        <p:nvSpPr>
          <p:cNvPr id="478" name="Shape 478"/>
          <p:cNvSpPr/>
          <p:nvPr/>
        </p:nvSpPr>
        <p:spPr>
          <a:xfrm>
            <a:off x="10611753" y="5890525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n</a:t>
            </a:r>
          </a:p>
        </p:txBody>
      </p:sp>
      <p:sp>
        <p:nvSpPr>
          <p:cNvPr id="479" name="Shape 479"/>
          <p:cNvSpPr/>
          <p:nvPr/>
        </p:nvSpPr>
        <p:spPr>
          <a:xfrm>
            <a:off x="7165053" y="8228635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</a:t>
            </a:r>
          </a:p>
        </p:txBody>
      </p:sp>
      <p:sp>
        <p:nvSpPr>
          <p:cNvPr id="480" name="Shape 480"/>
          <p:cNvSpPr/>
          <p:nvPr/>
        </p:nvSpPr>
        <p:spPr>
          <a:xfrm>
            <a:off x="7895872" y="8228635"/>
            <a:ext cx="721942" cy="7366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</a:t>
            </a:r>
          </a:p>
        </p:txBody>
      </p:sp>
      <p:sp>
        <p:nvSpPr>
          <p:cNvPr id="481" name="Shape 481"/>
          <p:cNvSpPr/>
          <p:nvPr/>
        </p:nvSpPr>
        <p:spPr>
          <a:xfrm>
            <a:off x="125116" y="2408381"/>
            <a:ext cx="10142608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It is possible to specify one or more symbols (or ranges of symbols) that must be included in the spatial SignBox with optional coordinates for each symbol or range.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/>
          <p:nvPr/>
        </p:nvSpPr>
        <p:spPr>
          <a:xfrm>
            <a:off x="4933677" y="1327323"/>
            <a:ext cx="31374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SVG and PNG</a:t>
            </a:r>
          </a:p>
        </p:txBody>
      </p:sp>
      <p:sp>
        <p:nvSpPr>
          <p:cNvPr id="484" name="Shape 484"/>
          <p:cNvSpPr/>
          <p:nvPr/>
        </p:nvSpPr>
        <p:spPr>
          <a:xfrm>
            <a:off x="4502162" y="2746694"/>
            <a:ext cx="4297874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/>
            </a:lvl1pPr>
          </a:lstStyle>
          <a:p>
            <a:pPr lvl="0">
              <a:defRPr sz="1800"/>
            </a:pPr>
            <a:r>
              <a:rPr sz="2500"/>
              <a:t>Finds signs that use an exact symbol in the SignBox</a:t>
            </a:r>
          </a:p>
        </p:txBody>
      </p:sp>
      <p:sp>
        <p:nvSpPr>
          <p:cNvPr id="485" name="Shape 485"/>
          <p:cNvSpPr/>
          <p:nvPr/>
        </p:nvSpPr>
        <p:spPr>
          <a:xfrm>
            <a:off x="805141" y="2746694"/>
            <a:ext cx="2199940" cy="781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QS18711</a:t>
            </a:r>
          </a:p>
        </p:txBody>
      </p:sp>
      <p:pic>
        <p:nvPicPr>
          <p:cNvPr id="486" name="Screen Shot 2015-07-17 at 5.39.26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23282" y="2525222"/>
            <a:ext cx="1004971" cy="2933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7" name="Screen Shot 2015-07-17 at 5.41.12 P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90525" y="6338844"/>
            <a:ext cx="2654301" cy="2933701"/>
          </a:xfrm>
          <a:prstGeom prst="rect">
            <a:avLst/>
          </a:prstGeom>
          <a:ln w="12700">
            <a:miter lim="400000"/>
          </a:ln>
        </p:spPr>
      </p:pic>
      <p:sp>
        <p:nvSpPr>
          <p:cNvPr id="488" name="Shape 488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Examples</a:t>
            </a:r>
          </a:p>
        </p:txBody>
      </p:sp>
      <p:sp>
        <p:nvSpPr>
          <p:cNvPr id="489" name="Shape 489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490" name="Shape 490"/>
          <p:cNvSpPr/>
          <p:nvPr/>
        </p:nvSpPr>
        <p:spPr>
          <a:xfrm>
            <a:off x="1071000" y="1925859"/>
            <a:ext cx="247709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Query</a:t>
            </a:r>
          </a:p>
        </p:txBody>
      </p:sp>
      <p:sp>
        <p:nvSpPr>
          <p:cNvPr id="491" name="Shape 491"/>
          <p:cNvSpPr/>
          <p:nvPr/>
        </p:nvSpPr>
        <p:spPr>
          <a:xfrm>
            <a:off x="5195978" y="1881409"/>
            <a:ext cx="262934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Description</a:t>
            </a:r>
          </a:p>
        </p:txBody>
      </p:sp>
      <p:sp>
        <p:nvSpPr>
          <p:cNvPr id="492" name="Shape 492"/>
          <p:cNvSpPr/>
          <p:nvPr/>
        </p:nvSpPr>
        <p:spPr>
          <a:xfrm>
            <a:off x="10042844" y="1881409"/>
            <a:ext cx="176584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Results</a:t>
            </a:r>
          </a:p>
        </p:txBody>
      </p:sp>
      <p:sp>
        <p:nvSpPr>
          <p:cNvPr id="493" name="Shape 493"/>
          <p:cNvSpPr/>
          <p:nvPr/>
        </p:nvSpPr>
        <p:spPr>
          <a:xfrm>
            <a:off x="4298612" y="5897001"/>
            <a:ext cx="4424081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/>
            </a:lvl1pPr>
          </a:lstStyle>
          <a:p>
            <a:pPr lvl="0">
              <a:defRPr sz="1800"/>
            </a:pPr>
            <a:r>
              <a:rPr sz="2500"/>
              <a:t>Finds signs that use a general base symbol in the SignBox with any fill or rotation.</a:t>
            </a:r>
          </a:p>
        </p:txBody>
      </p:sp>
      <p:sp>
        <p:nvSpPr>
          <p:cNvPr id="494" name="Shape 494"/>
          <p:cNvSpPr/>
          <p:nvPr/>
        </p:nvSpPr>
        <p:spPr>
          <a:xfrm>
            <a:off x="659973" y="5955384"/>
            <a:ext cx="2199941" cy="781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QS187uu</a:t>
            </a:r>
          </a:p>
        </p:txBody>
      </p:sp>
      <p:pic>
        <p:nvPicPr>
          <p:cNvPr id="495" name="Screen Shot 2015-07-21 at 9.05.00 AM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93092" y="3784232"/>
            <a:ext cx="8763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Screen Shot 2015-07-21 at 9.04.39 AM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359173" y="7417947"/>
            <a:ext cx="1489409" cy="17058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/>
          <p:nvPr/>
        </p:nvSpPr>
        <p:spPr>
          <a:xfrm>
            <a:off x="4933677" y="1327323"/>
            <a:ext cx="31374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SVG and PNG</a:t>
            </a:r>
          </a:p>
        </p:txBody>
      </p:sp>
      <p:sp>
        <p:nvSpPr>
          <p:cNvPr id="499" name="Shape 499"/>
          <p:cNvSpPr/>
          <p:nvPr/>
        </p:nvSpPr>
        <p:spPr>
          <a:xfrm>
            <a:off x="4808672" y="2688246"/>
            <a:ext cx="4297875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/>
            </a:lvl1pPr>
          </a:lstStyle>
          <a:p>
            <a:pPr lvl="0">
              <a:defRPr sz="1800"/>
            </a:pPr>
            <a:r>
              <a:rPr sz="2500"/>
              <a:t>Finds signs that use an exact symbol near a specific coordinate in the sign box</a:t>
            </a:r>
          </a:p>
        </p:txBody>
      </p:sp>
      <p:sp>
        <p:nvSpPr>
          <p:cNvPr id="500" name="Shape 500"/>
          <p:cNvSpPr/>
          <p:nvPr/>
        </p:nvSpPr>
        <p:spPr>
          <a:xfrm>
            <a:off x="450482" y="2790481"/>
            <a:ext cx="3409904" cy="781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QS10a11532x445</a:t>
            </a:r>
          </a:p>
        </p:txBody>
      </p:sp>
      <p:sp>
        <p:nvSpPr>
          <p:cNvPr id="501" name="Shape 501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Examples</a:t>
            </a:r>
          </a:p>
        </p:txBody>
      </p:sp>
      <p:sp>
        <p:nvSpPr>
          <p:cNvPr id="502" name="Shape 502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503" name="Shape 503"/>
          <p:cNvSpPr/>
          <p:nvPr/>
        </p:nvSpPr>
        <p:spPr>
          <a:xfrm>
            <a:off x="1071000" y="1925859"/>
            <a:ext cx="247709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Query</a:t>
            </a:r>
          </a:p>
        </p:txBody>
      </p:sp>
      <p:sp>
        <p:nvSpPr>
          <p:cNvPr id="504" name="Shape 504"/>
          <p:cNvSpPr/>
          <p:nvPr/>
        </p:nvSpPr>
        <p:spPr>
          <a:xfrm>
            <a:off x="5195978" y="1881409"/>
            <a:ext cx="262934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Description</a:t>
            </a:r>
          </a:p>
        </p:txBody>
      </p:sp>
      <p:sp>
        <p:nvSpPr>
          <p:cNvPr id="505" name="Shape 505"/>
          <p:cNvSpPr/>
          <p:nvPr/>
        </p:nvSpPr>
        <p:spPr>
          <a:xfrm>
            <a:off x="10042844" y="1881409"/>
            <a:ext cx="176584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Results</a:t>
            </a:r>
          </a:p>
        </p:txBody>
      </p:sp>
      <p:pic>
        <p:nvPicPr>
          <p:cNvPr id="506" name="Screen Shot 2015-07-17 at 6.02.27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27303" y="4091982"/>
            <a:ext cx="1550194" cy="1419084"/>
          </a:xfrm>
          <a:prstGeom prst="rect">
            <a:avLst/>
          </a:prstGeom>
          <a:ln w="12700">
            <a:miter lim="400000"/>
          </a:ln>
        </p:spPr>
      </p:pic>
      <p:pic>
        <p:nvPicPr>
          <p:cNvPr id="507" name="Screen Shot 2015-07-17 at 6.03.01 P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97117" y="2840646"/>
            <a:ext cx="1257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8" name="Screen Shot 2015-07-17 at 6.11.54 PM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47930" y="7628024"/>
            <a:ext cx="1053556" cy="1279823"/>
          </a:xfrm>
          <a:prstGeom prst="rect">
            <a:avLst/>
          </a:prstGeom>
          <a:ln w="12700">
            <a:miter lim="400000"/>
          </a:ln>
        </p:spPr>
      </p:pic>
      <p:pic>
        <p:nvPicPr>
          <p:cNvPr id="509" name="Screen Shot 2015-07-17 at 6.12.20 PM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2417" y="5918239"/>
            <a:ext cx="2806701" cy="2946401"/>
          </a:xfrm>
          <a:prstGeom prst="rect">
            <a:avLst/>
          </a:prstGeom>
          <a:ln w="12700">
            <a:miter lim="400000"/>
          </a:ln>
        </p:spPr>
      </p:pic>
      <p:sp>
        <p:nvSpPr>
          <p:cNvPr id="510" name="Shape 510"/>
          <p:cNvSpPr/>
          <p:nvPr/>
        </p:nvSpPr>
        <p:spPr>
          <a:xfrm>
            <a:off x="4370907" y="5980227"/>
            <a:ext cx="4640989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/>
            </a:lvl1pPr>
          </a:lstStyle>
          <a:p>
            <a:pPr lvl="0">
              <a:defRPr sz="1800"/>
            </a:pPr>
            <a:r>
              <a:rPr sz="2500"/>
              <a:t>Finds signs that use a general base symbol near a specific coordinate in the SignBox with any fill or rotation.</a:t>
            </a:r>
          </a:p>
        </p:txBody>
      </p:sp>
      <p:sp>
        <p:nvSpPr>
          <p:cNvPr id="511" name="Shape 511"/>
          <p:cNvSpPr/>
          <p:nvPr/>
        </p:nvSpPr>
        <p:spPr>
          <a:xfrm>
            <a:off x="450482" y="5877367"/>
            <a:ext cx="3409904" cy="781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QS10auu491x526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/>
          <p:nvPr/>
        </p:nvSpPr>
        <p:spPr>
          <a:xfrm>
            <a:off x="4933677" y="1327323"/>
            <a:ext cx="31374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SVG and PNG</a:t>
            </a:r>
          </a:p>
        </p:txBody>
      </p:sp>
      <p:sp>
        <p:nvSpPr>
          <p:cNvPr id="514" name="Shape 514"/>
          <p:cNvSpPr/>
          <p:nvPr/>
        </p:nvSpPr>
        <p:spPr>
          <a:xfrm>
            <a:off x="5425158" y="2688246"/>
            <a:ext cx="4297875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/>
            </a:lvl1pPr>
          </a:lstStyle>
          <a:p>
            <a:pPr lvl="0">
              <a:defRPr sz="1800"/>
            </a:pPr>
            <a:r>
              <a:rPr sz="2500"/>
              <a:t>Finds signs with a temporal sequence that starts with specified symbols</a:t>
            </a:r>
          </a:p>
        </p:txBody>
      </p:sp>
      <p:sp>
        <p:nvSpPr>
          <p:cNvPr id="515" name="Shape 515"/>
          <p:cNvSpPr/>
          <p:nvPr/>
        </p:nvSpPr>
        <p:spPr>
          <a:xfrm>
            <a:off x="1723211" y="2600737"/>
            <a:ext cx="3409904" cy="781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l" defTabSz="572516">
              <a:defRPr sz="2940"/>
            </a:lvl1pPr>
          </a:lstStyle>
          <a:p>
            <a:pPr lvl="0">
              <a:defRPr sz="1800"/>
            </a:pPr>
            <a:r>
              <a:rPr sz="2940"/>
              <a:t>QAS14c12S10018T</a:t>
            </a:r>
          </a:p>
        </p:txBody>
      </p:sp>
      <p:sp>
        <p:nvSpPr>
          <p:cNvPr id="516" name="Shape 516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Examples</a:t>
            </a:r>
          </a:p>
        </p:txBody>
      </p:sp>
      <p:sp>
        <p:nvSpPr>
          <p:cNvPr id="517" name="Shape 517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518" name="Shape 518"/>
          <p:cNvSpPr/>
          <p:nvPr/>
        </p:nvSpPr>
        <p:spPr>
          <a:xfrm>
            <a:off x="2530573" y="1925859"/>
            <a:ext cx="247709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Query</a:t>
            </a:r>
          </a:p>
        </p:txBody>
      </p:sp>
      <p:sp>
        <p:nvSpPr>
          <p:cNvPr id="519" name="Shape 519"/>
          <p:cNvSpPr/>
          <p:nvPr/>
        </p:nvSpPr>
        <p:spPr>
          <a:xfrm>
            <a:off x="5464863" y="1881409"/>
            <a:ext cx="262934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Description</a:t>
            </a:r>
          </a:p>
        </p:txBody>
      </p:sp>
      <p:sp>
        <p:nvSpPr>
          <p:cNvPr id="520" name="Shape 520"/>
          <p:cNvSpPr/>
          <p:nvPr/>
        </p:nvSpPr>
        <p:spPr>
          <a:xfrm>
            <a:off x="10042844" y="1881409"/>
            <a:ext cx="176584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Results</a:t>
            </a:r>
          </a:p>
        </p:txBody>
      </p:sp>
      <p:sp>
        <p:nvSpPr>
          <p:cNvPr id="521" name="Shape 521"/>
          <p:cNvSpPr/>
          <p:nvPr/>
        </p:nvSpPr>
        <p:spPr>
          <a:xfrm>
            <a:off x="5253601" y="5918239"/>
            <a:ext cx="4640989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500"/>
            </a:lvl1pPr>
          </a:lstStyle>
          <a:p>
            <a:pPr lvl="0">
              <a:defRPr sz="1800"/>
            </a:pPr>
            <a:r>
              <a:rPr sz="2500"/>
              <a:t>Finds signs with a temporal sequence that starts with the ordered base symbols and any fills or rotations</a:t>
            </a:r>
          </a:p>
        </p:txBody>
      </p:sp>
      <p:sp>
        <p:nvSpPr>
          <p:cNvPr id="522" name="Shape 522"/>
          <p:cNvSpPr/>
          <p:nvPr/>
        </p:nvSpPr>
        <p:spPr>
          <a:xfrm>
            <a:off x="1723211" y="5877367"/>
            <a:ext cx="3409904" cy="781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l" defTabSz="572516">
              <a:defRPr sz="2940"/>
            </a:lvl1pPr>
          </a:lstStyle>
          <a:p>
            <a:pPr lvl="0">
              <a:defRPr sz="1800"/>
            </a:pPr>
            <a:r>
              <a:rPr sz="2940"/>
              <a:t>QAS14cuuS100uuT</a:t>
            </a:r>
          </a:p>
        </p:txBody>
      </p:sp>
      <p:pic>
        <p:nvPicPr>
          <p:cNvPr id="523" name="Screen Shot 2015-07-17 at 6.30.36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6097" y="2154053"/>
            <a:ext cx="1305071" cy="621213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Screen Shot 2015-07-17 at 6.30.56 P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309692" y="2726346"/>
            <a:ext cx="1181101" cy="116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Screen Shot 2015-07-17 at 6.32.36 PM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49338" y="5988066"/>
            <a:ext cx="2056446" cy="29772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Examples</a:t>
            </a:r>
          </a:p>
        </p:txBody>
      </p:sp>
      <p:sp>
        <p:nvSpPr>
          <p:cNvPr id="528" name="Shape 528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Query String</a:t>
            </a:r>
          </a:p>
        </p:txBody>
      </p:sp>
      <p:sp>
        <p:nvSpPr>
          <p:cNvPr id="529" name="Shape 529"/>
          <p:cNvSpPr/>
          <p:nvPr/>
        </p:nvSpPr>
        <p:spPr>
          <a:xfrm>
            <a:off x="1701644" y="1537666"/>
            <a:ext cx="9601512" cy="144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400"/>
            </a:lvl1pPr>
          </a:lstStyle>
          <a:p>
            <a:pPr lvl="0">
              <a:defRPr sz="1800"/>
            </a:pPr>
            <a:r>
              <a:rPr sz="4400"/>
              <a:t>For mixed searching, the Temporal Sequence searching is defined first.</a:t>
            </a:r>
          </a:p>
        </p:txBody>
      </p:sp>
      <p:sp>
        <p:nvSpPr>
          <p:cNvPr id="530" name="Shape 530"/>
          <p:cNvSpPr/>
          <p:nvPr/>
        </p:nvSpPr>
        <p:spPr>
          <a:xfrm>
            <a:off x="7206827" y="6720433"/>
            <a:ext cx="3795563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Spatial SignBox</a:t>
            </a:r>
          </a:p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Searching </a:t>
            </a:r>
          </a:p>
        </p:txBody>
      </p:sp>
      <p:sp>
        <p:nvSpPr>
          <p:cNvPr id="531" name="Shape 531"/>
          <p:cNvSpPr/>
          <p:nvPr/>
        </p:nvSpPr>
        <p:spPr>
          <a:xfrm>
            <a:off x="1073467" y="6720433"/>
            <a:ext cx="4554502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Temporal Sequence</a:t>
            </a:r>
          </a:p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Searching</a:t>
            </a:r>
          </a:p>
        </p:txBody>
      </p:sp>
      <p:sp>
        <p:nvSpPr>
          <p:cNvPr id="532" name="Shape 532"/>
          <p:cNvSpPr/>
          <p:nvPr/>
        </p:nvSpPr>
        <p:spPr>
          <a:xfrm>
            <a:off x="1119435" y="4108503"/>
            <a:ext cx="1076593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5000"/>
            </a:lvl1pPr>
          </a:lstStyle>
          <a:p>
            <a:pPr lvl="0">
              <a:defRPr sz="1800"/>
            </a:pPr>
            <a:r>
              <a:rPr sz="5000"/>
              <a:t>QAS100uuS100uuTS20500470x470</a:t>
            </a:r>
          </a:p>
        </p:txBody>
      </p:sp>
      <p:sp>
        <p:nvSpPr>
          <p:cNvPr id="533" name="Shape 533"/>
          <p:cNvSpPr/>
          <p:nvPr/>
        </p:nvSpPr>
        <p:spPr>
          <a:xfrm>
            <a:off x="1897001" y="5094127"/>
            <a:ext cx="945929" cy="1506830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534" name="Shape 534"/>
          <p:cNvSpPr/>
          <p:nvPr/>
        </p:nvSpPr>
        <p:spPr>
          <a:xfrm>
            <a:off x="6974215" y="5074299"/>
            <a:ext cx="1775771" cy="1552517"/>
          </a:xfrm>
          <a:prstGeom prst="line">
            <a:avLst/>
          </a:prstGeom>
          <a:ln w="508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535" name="Shape 535"/>
          <p:cNvSpPr/>
          <p:nvPr/>
        </p:nvSpPr>
        <p:spPr>
          <a:xfrm>
            <a:off x="1131788" y="8333877"/>
            <a:ext cx="4026794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Temporal Sequence starts with any two index hand shapes</a:t>
            </a:r>
          </a:p>
        </p:txBody>
      </p:sp>
      <p:sp>
        <p:nvSpPr>
          <p:cNvPr id="536" name="Shape 536"/>
          <p:cNvSpPr/>
          <p:nvPr/>
        </p:nvSpPr>
        <p:spPr>
          <a:xfrm>
            <a:off x="7120780" y="8333877"/>
            <a:ext cx="402679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Contact star is used near coordinate (470,470)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ASCII</a:t>
            </a:r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Starting Point</a:t>
            </a:r>
          </a:p>
        </p:txBody>
      </p:sp>
      <p:pic>
        <p:nvPicPr>
          <p:cNvPr id="43" name="Screen Shot 2015-07-20 at 1.59.11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51005" y="1249966"/>
            <a:ext cx="6065342" cy="7759628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6577057" y="9042993"/>
            <a:ext cx="621324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 dirty="0">
                <a:hlinkClick r:id="rId3"/>
              </a:rPr>
              <a:t>https://</a:t>
            </a:r>
            <a:r>
              <a:rPr sz="3000" dirty="0" smtClean="0">
                <a:hlinkClick r:id="rId3"/>
              </a:rPr>
              <a:t>en.wikipedia.org/wiki/ASCII</a:t>
            </a:r>
            <a:r>
              <a:rPr lang="en-US" sz="3000" dirty="0" smtClean="0">
                <a:hlinkClick r:id="rId3"/>
              </a:rPr>
              <a:t>/</a:t>
            </a:r>
            <a:r>
              <a:rPr lang="en-US" sz="3000" dirty="0" smtClean="0"/>
              <a:t> </a:t>
            </a:r>
            <a:endParaRPr sz="3000" dirty="0"/>
          </a:p>
        </p:txBody>
      </p:sp>
      <p:sp>
        <p:nvSpPr>
          <p:cNvPr id="45" name="Shape 45"/>
          <p:cNvSpPr/>
          <p:nvPr/>
        </p:nvSpPr>
        <p:spPr>
          <a:xfrm>
            <a:off x="403518" y="1643152"/>
            <a:ext cx="590343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American Standard Code for Information Interchange.</a:t>
            </a:r>
          </a:p>
        </p:txBody>
      </p:sp>
      <p:sp>
        <p:nvSpPr>
          <p:cNvPr id="46" name="Shape 46"/>
          <p:cNvSpPr/>
          <p:nvPr/>
        </p:nvSpPr>
        <p:spPr>
          <a:xfrm>
            <a:off x="641950" y="3258781"/>
            <a:ext cx="4954136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ASCII is the basis for text processing and standard definition.</a:t>
            </a:r>
          </a:p>
        </p:txBody>
      </p:sp>
      <p:sp>
        <p:nvSpPr>
          <p:cNvPr id="47" name="Shape 47"/>
          <p:cNvSpPr/>
          <p:nvPr/>
        </p:nvSpPr>
        <p:spPr>
          <a:xfrm>
            <a:off x="821964" y="5420509"/>
            <a:ext cx="4712818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Unicode is ASCII plus</a:t>
            </a:r>
          </a:p>
          <a:p>
            <a:pPr lvl="0">
              <a:defRPr sz="1800"/>
            </a:pPr>
            <a:r>
              <a:rPr sz="3600"/>
              <a:t>additional characters.</a:t>
            </a:r>
          </a:p>
        </p:txBody>
      </p:sp>
      <p:sp>
        <p:nvSpPr>
          <p:cNvPr id="48" name="Shape 48"/>
          <p:cNvSpPr/>
          <p:nvPr/>
        </p:nvSpPr>
        <p:spPr>
          <a:xfrm>
            <a:off x="728009" y="7036138"/>
            <a:ext cx="4900728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ASCII is UTF-8,</a:t>
            </a:r>
          </a:p>
          <a:p>
            <a:pPr lvl="0">
              <a:defRPr sz="1800"/>
            </a:pPr>
            <a:r>
              <a:rPr sz="3600"/>
              <a:t>character for character.</a:t>
            </a:r>
          </a:p>
        </p:txBody>
      </p:sp>
      <p:sp>
        <p:nvSpPr>
          <p:cNvPr id="49" name="Shape 49"/>
          <p:cNvSpPr/>
          <p:nvPr/>
        </p:nvSpPr>
        <p:spPr>
          <a:xfrm>
            <a:off x="440888" y="8651766"/>
            <a:ext cx="547497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ASCII will outlive Unicode.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Regex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Starting Point</a:t>
            </a:r>
          </a:p>
        </p:txBody>
      </p:sp>
      <p:sp>
        <p:nvSpPr>
          <p:cNvPr id="53" name="Shape 53"/>
          <p:cNvSpPr/>
          <p:nvPr/>
        </p:nvSpPr>
        <p:spPr>
          <a:xfrm>
            <a:off x="6866236" y="9175750"/>
            <a:ext cx="453588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https://xkcd.com/208/</a:t>
            </a:r>
          </a:p>
        </p:txBody>
      </p:sp>
      <p:sp>
        <p:nvSpPr>
          <p:cNvPr id="54" name="Shape 54"/>
          <p:cNvSpPr/>
          <p:nvPr/>
        </p:nvSpPr>
        <p:spPr>
          <a:xfrm>
            <a:off x="388598" y="5421499"/>
            <a:ext cx="4031441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It is faster to recognize a string with regular expressions then to analyze a string with a routine.</a:t>
            </a:r>
          </a:p>
        </p:txBody>
      </p:sp>
      <p:sp>
        <p:nvSpPr>
          <p:cNvPr id="55" name="Shape 55"/>
          <p:cNvSpPr/>
          <p:nvPr/>
        </p:nvSpPr>
        <p:spPr>
          <a:xfrm>
            <a:off x="302210" y="1819275"/>
            <a:ext cx="4204217" cy="251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200"/>
            </a:lvl1pPr>
          </a:lstStyle>
          <a:p>
            <a:pPr lvl="0">
              <a:defRPr sz="1800"/>
            </a:pPr>
            <a:r>
              <a:rPr sz="3200"/>
              <a:t>A regular expression is used to examine text and identify strings that match a stated pattern.</a:t>
            </a:r>
          </a:p>
        </p:txBody>
      </p:sp>
      <p:sp>
        <p:nvSpPr>
          <p:cNvPr id="56" name="Shape 56"/>
          <p:cNvSpPr/>
          <p:nvPr/>
        </p:nvSpPr>
        <p:spPr>
          <a:xfrm>
            <a:off x="4638947" y="1295400"/>
            <a:ext cx="8358834" cy="8480067"/>
          </a:xfrm>
          <a:prstGeom prst="rect">
            <a:avLst/>
          </a:prstGeom>
          <a:solidFill>
            <a:srgbClr val="DCDEE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DCDEE0"/>
                </a:solidFill>
              </a:defRPr>
            </a:pPr>
            <a:endParaRPr/>
          </a:p>
        </p:txBody>
      </p:sp>
      <p:pic>
        <p:nvPicPr>
          <p:cNvPr id="57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70177" y="1524186"/>
            <a:ext cx="7620001" cy="7708901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hape 58"/>
          <p:cNvSpPr/>
          <p:nvPr/>
        </p:nvSpPr>
        <p:spPr>
          <a:xfrm flipV="1">
            <a:off x="4648199" y="1273533"/>
            <a:ext cx="1" cy="8480067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4673600" y="1285676"/>
            <a:ext cx="8290001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6774557" y="9171306"/>
            <a:ext cx="471924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hlinkClick r:id="rId3"/>
              </a:rPr>
              <a:t>https://xkcd.com/208</a:t>
            </a:r>
            <a:r>
              <a:rPr sz="3600" dirty="0" smtClean="0">
                <a:hlinkClick r:id="rId3"/>
              </a:rPr>
              <a:t>/</a:t>
            </a:r>
            <a:r>
              <a:rPr lang="en-US" sz="3600" dirty="0" smtClean="0"/>
              <a:t> </a:t>
            </a:r>
            <a:endParaRPr sz="3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Regex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Starting Point</a:t>
            </a:r>
          </a:p>
        </p:txBody>
      </p:sp>
      <p:sp>
        <p:nvSpPr>
          <p:cNvPr id="64" name="Shape 64"/>
          <p:cNvSpPr/>
          <p:nvPr/>
        </p:nvSpPr>
        <p:spPr>
          <a:xfrm>
            <a:off x="207233" y="1637552"/>
            <a:ext cx="205855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Character</a:t>
            </a:r>
          </a:p>
        </p:txBody>
      </p:sp>
      <p:sp>
        <p:nvSpPr>
          <p:cNvPr id="65" name="Shape 65"/>
          <p:cNvSpPr/>
          <p:nvPr/>
        </p:nvSpPr>
        <p:spPr>
          <a:xfrm>
            <a:off x="2909835" y="2455581"/>
            <a:ext cx="371554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Match a character</a:t>
            </a:r>
          </a:p>
          <a:p>
            <a:pPr lvl="0" algn="l">
              <a:defRPr sz="1800"/>
            </a:pPr>
            <a:r>
              <a:rPr sz="3000"/>
              <a:t>0 or more times</a:t>
            </a:r>
          </a:p>
        </p:txBody>
      </p:sp>
      <p:sp>
        <p:nvSpPr>
          <p:cNvPr id="66" name="Shape 66"/>
          <p:cNvSpPr/>
          <p:nvPr/>
        </p:nvSpPr>
        <p:spPr>
          <a:xfrm>
            <a:off x="2844318" y="1593102"/>
            <a:ext cx="262934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Description</a:t>
            </a:r>
          </a:p>
        </p:txBody>
      </p:sp>
      <p:sp>
        <p:nvSpPr>
          <p:cNvPr id="67" name="Shape 67"/>
          <p:cNvSpPr/>
          <p:nvPr/>
        </p:nvSpPr>
        <p:spPr>
          <a:xfrm>
            <a:off x="7765611" y="2455581"/>
            <a:ext cx="5057356" cy="1016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ABC*</a:t>
            </a:r>
            <a:r>
              <a:rPr sz="3000"/>
              <a:t> matches </a:t>
            </a:r>
          </a:p>
          <a:p>
            <a:pPr lvl="0" algn="l">
              <a:defRPr sz="1800"/>
            </a:pPr>
            <a:r>
              <a:rPr sz="3000" i="1"/>
              <a:t>AB, ABC, ABCC,</a:t>
            </a:r>
            <a:r>
              <a:rPr sz="3000"/>
              <a:t> ... </a:t>
            </a:r>
          </a:p>
        </p:txBody>
      </p:sp>
      <p:sp>
        <p:nvSpPr>
          <p:cNvPr id="68" name="Shape 68"/>
          <p:cNvSpPr/>
          <p:nvPr/>
        </p:nvSpPr>
        <p:spPr>
          <a:xfrm>
            <a:off x="7748058" y="1593102"/>
            <a:ext cx="199489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Example</a:t>
            </a:r>
          </a:p>
        </p:txBody>
      </p:sp>
      <p:sp>
        <p:nvSpPr>
          <p:cNvPr id="69" name="Shape 69"/>
          <p:cNvSpPr/>
          <p:nvPr/>
        </p:nvSpPr>
        <p:spPr>
          <a:xfrm>
            <a:off x="831654" y="2472763"/>
            <a:ext cx="477237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8000"/>
            </a:lvl1pPr>
          </a:lstStyle>
          <a:p>
            <a:pPr lvl="0">
              <a:defRPr sz="1800"/>
            </a:pPr>
            <a:r>
              <a:rPr sz="8000"/>
              <a:t>*</a:t>
            </a:r>
          </a:p>
        </p:txBody>
      </p:sp>
      <p:sp>
        <p:nvSpPr>
          <p:cNvPr id="70" name="Shape 70"/>
          <p:cNvSpPr/>
          <p:nvPr/>
        </p:nvSpPr>
        <p:spPr>
          <a:xfrm>
            <a:off x="2935235" y="3852581"/>
            <a:ext cx="371554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Match a character</a:t>
            </a:r>
          </a:p>
          <a:p>
            <a:pPr lvl="0" algn="l">
              <a:defRPr sz="1800"/>
            </a:pPr>
            <a:r>
              <a:rPr sz="3000"/>
              <a:t>1 or more times</a:t>
            </a:r>
          </a:p>
        </p:txBody>
      </p:sp>
      <p:sp>
        <p:nvSpPr>
          <p:cNvPr id="71" name="Shape 71"/>
          <p:cNvSpPr/>
          <p:nvPr/>
        </p:nvSpPr>
        <p:spPr>
          <a:xfrm>
            <a:off x="7791011" y="3852581"/>
            <a:ext cx="5057356" cy="1016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ABC+</a:t>
            </a:r>
            <a:r>
              <a:rPr sz="3000"/>
              <a:t> matches </a:t>
            </a:r>
          </a:p>
          <a:p>
            <a:pPr lvl="0" algn="l">
              <a:defRPr sz="1800"/>
            </a:pPr>
            <a:r>
              <a:rPr sz="3000" i="1"/>
              <a:t>ABC, ABCC, ABCCC,</a:t>
            </a:r>
            <a:r>
              <a:rPr sz="3000"/>
              <a:t> …</a:t>
            </a:r>
          </a:p>
        </p:txBody>
      </p:sp>
      <p:sp>
        <p:nvSpPr>
          <p:cNvPr id="72" name="Shape 72"/>
          <p:cNvSpPr/>
          <p:nvPr/>
        </p:nvSpPr>
        <p:spPr>
          <a:xfrm>
            <a:off x="767535" y="3890681"/>
            <a:ext cx="937951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5500"/>
            </a:lvl1pPr>
          </a:lstStyle>
          <a:p>
            <a:pPr lvl="0">
              <a:defRPr sz="1800"/>
            </a:pPr>
            <a:r>
              <a:rPr sz="5500"/>
              <a:t>+</a:t>
            </a:r>
          </a:p>
        </p:txBody>
      </p:sp>
      <p:sp>
        <p:nvSpPr>
          <p:cNvPr id="73" name="Shape 73"/>
          <p:cNvSpPr/>
          <p:nvPr/>
        </p:nvSpPr>
        <p:spPr>
          <a:xfrm>
            <a:off x="2935235" y="5266764"/>
            <a:ext cx="371554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Match a character</a:t>
            </a:r>
          </a:p>
          <a:p>
            <a:pPr lvl="0" algn="l">
              <a:defRPr sz="1800"/>
            </a:pPr>
            <a:r>
              <a:rPr sz="3000"/>
              <a:t>0 or 1 times</a:t>
            </a:r>
          </a:p>
        </p:txBody>
      </p:sp>
      <p:sp>
        <p:nvSpPr>
          <p:cNvPr id="74" name="Shape 74"/>
          <p:cNvSpPr/>
          <p:nvPr/>
        </p:nvSpPr>
        <p:spPr>
          <a:xfrm>
            <a:off x="7791011" y="5266764"/>
            <a:ext cx="5057356" cy="1016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ABC?</a:t>
            </a:r>
            <a:r>
              <a:rPr sz="3000"/>
              <a:t> matches</a:t>
            </a:r>
          </a:p>
          <a:p>
            <a:pPr lvl="0" algn="l">
              <a:defRPr sz="1800"/>
            </a:pPr>
            <a:r>
              <a:rPr sz="3000" i="1"/>
              <a:t>AB or ABC</a:t>
            </a:r>
          </a:p>
        </p:txBody>
      </p:sp>
      <p:sp>
        <p:nvSpPr>
          <p:cNvPr id="75" name="Shape 75"/>
          <p:cNvSpPr/>
          <p:nvPr/>
        </p:nvSpPr>
        <p:spPr>
          <a:xfrm>
            <a:off x="831654" y="5313455"/>
            <a:ext cx="477237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5500"/>
            </a:lvl1pPr>
          </a:lstStyle>
          <a:p>
            <a:pPr lvl="0">
              <a:defRPr sz="1800"/>
            </a:pPr>
            <a:r>
              <a:rPr sz="5500"/>
              <a:t>?</a:t>
            </a:r>
          </a:p>
        </p:txBody>
      </p:sp>
      <p:sp>
        <p:nvSpPr>
          <p:cNvPr id="76" name="Shape 76"/>
          <p:cNvSpPr/>
          <p:nvPr/>
        </p:nvSpPr>
        <p:spPr>
          <a:xfrm>
            <a:off x="2986035" y="6698128"/>
            <a:ext cx="3961211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Match a character</a:t>
            </a:r>
          </a:p>
          <a:p>
            <a:pPr lvl="0" algn="l">
              <a:defRPr sz="1800"/>
            </a:pPr>
            <a:r>
              <a:rPr sz="3000"/>
              <a:t>explicit number times</a:t>
            </a:r>
          </a:p>
        </p:txBody>
      </p:sp>
      <p:sp>
        <p:nvSpPr>
          <p:cNvPr id="77" name="Shape 77"/>
          <p:cNvSpPr/>
          <p:nvPr/>
        </p:nvSpPr>
        <p:spPr>
          <a:xfrm>
            <a:off x="7841811" y="6698128"/>
            <a:ext cx="5057356" cy="1016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AB{2}</a:t>
            </a:r>
            <a:r>
              <a:rPr sz="3000"/>
              <a:t> matches</a:t>
            </a:r>
          </a:p>
          <a:p>
            <a:pPr lvl="0" algn="l">
              <a:defRPr sz="1800"/>
            </a:pPr>
            <a:r>
              <a:rPr sz="3000" i="1"/>
              <a:t>ABB </a:t>
            </a:r>
          </a:p>
        </p:txBody>
      </p:sp>
      <p:sp>
        <p:nvSpPr>
          <p:cNvPr id="78" name="Shape 78"/>
          <p:cNvSpPr/>
          <p:nvPr/>
        </p:nvSpPr>
        <p:spPr>
          <a:xfrm>
            <a:off x="679254" y="6736228"/>
            <a:ext cx="1620535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5500"/>
            </a:lvl1pPr>
          </a:lstStyle>
          <a:p>
            <a:pPr lvl="0">
              <a:defRPr sz="1800"/>
            </a:pPr>
            <a:r>
              <a:rPr sz="5500"/>
              <a:t>{#}</a:t>
            </a:r>
          </a:p>
        </p:txBody>
      </p:sp>
      <p:sp>
        <p:nvSpPr>
          <p:cNvPr id="79" name="Shape 79"/>
          <p:cNvSpPr/>
          <p:nvPr/>
        </p:nvSpPr>
        <p:spPr>
          <a:xfrm>
            <a:off x="6781426" y="8693150"/>
            <a:ext cx="470550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u="sng">
                <a:hlinkClick r:id="rId2"/>
              </a:rPr>
              <a:t>https://regex101.com/</a:t>
            </a:r>
            <a:r>
              <a:rPr sz="3600"/>
              <a:t> </a:t>
            </a:r>
          </a:p>
        </p:txBody>
      </p:sp>
      <p:sp>
        <p:nvSpPr>
          <p:cNvPr id="80" name="Shape 80"/>
          <p:cNvSpPr/>
          <p:nvPr/>
        </p:nvSpPr>
        <p:spPr>
          <a:xfrm>
            <a:off x="1110443" y="8693150"/>
            <a:ext cx="406948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Test Regex Online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Regex</a:t>
            </a:r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Starting Point</a:t>
            </a:r>
          </a:p>
        </p:txBody>
      </p:sp>
      <p:sp>
        <p:nvSpPr>
          <p:cNvPr id="84" name="Shape 84"/>
          <p:cNvSpPr/>
          <p:nvPr/>
        </p:nvSpPr>
        <p:spPr>
          <a:xfrm>
            <a:off x="207233" y="1637552"/>
            <a:ext cx="205855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Character</a:t>
            </a:r>
          </a:p>
        </p:txBody>
      </p:sp>
      <p:sp>
        <p:nvSpPr>
          <p:cNvPr id="85" name="Shape 85"/>
          <p:cNvSpPr/>
          <p:nvPr/>
        </p:nvSpPr>
        <p:spPr>
          <a:xfrm>
            <a:off x="2909835" y="2455581"/>
            <a:ext cx="371554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Match any character</a:t>
            </a:r>
          </a:p>
          <a:p>
            <a:pPr lvl="0" algn="l">
              <a:defRPr sz="1800"/>
            </a:pPr>
            <a:r>
              <a:rPr sz="3000"/>
              <a:t>from a list</a:t>
            </a:r>
          </a:p>
        </p:txBody>
      </p:sp>
      <p:sp>
        <p:nvSpPr>
          <p:cNvPr id="86" name="Shape 86"/>
          <p:cNvSpPr/>
          <p:nvPr/>
        </p:nvSpPr>
        <p:spPr>
          <a:xfrm>
            <a:off x="2844318" y="1593102"/>
            <a:ext cx="262934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Description</a:t>
            </a:r>
          </a:p>
        </p:txBody>
      </p:sp>
      <p:sp>
        <p:nvSpPr>
          <p:cNvPr id="87" name="Shape 87"/>
          <p:cNvSpPr/>
          <p:nvPr/>
        </p:nvSpPr>
        <p:spPr>
          <a:xfrm>
            <a:off x="7765611" y="2455581"/>
            <a:ext cx="5057356" cy="1016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[ABC]</a:t>
            </a:r>
            <a:r>
              <a:rPr sz="3000"/>
              <a:t> matches </a:t>
            </a:r>
          </a:p>
          <a:p>
            <a:pPr lvl="0" algn="l">
              <a:defRPr sz="1800"/>
            </a:pPr>
            <a:r>
              <a:rPr sz="3000" i="1"/>
              <a:t>A, B, or C</a:t>
            </a:r>
          </a:p>
        </p:txBody>
      </p:sp>
      <p:sp>
        <p:nvSpPr>
          <p:cNvPr id="88" name="Shape 88"/>
          <p:cNvSpPr/>
          <p:nvPr/>
        </p:nvSpPr>
        <p:spPr>
          <a:xfrm>
            <a:off x="7748058" y="1593102"/>
            <a:ext cx="199489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Example</a:t>
            </a:r>
          </a:p>
        </p:txBody>
      </p:sp>
      <p:sp>
        <p:nvSpPr>
          <p:cNvPr id="89" name="Shape 89"/>
          <p:cNvSpPr/>
          <p:nvPr/>
        </p:nvSpPr>
        <p:spPr>
          <a:xfrm>
            <a:off x="679254" y="2455581"/>
            <a:ext cx="1620535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5500"/>
            </a:lvl1pPr>
          </a:lstStyle>
          <a:p>
            <a:pPr lvl="0">
              <a:defRPr sz="1800"/>
            </a:pPr>
            <a:r>
              <a:rPr sz="5500"/>
              <a:t>[ ]</a:t>
            </a:r>
          </a:p>
        </p:txBody>
      </p:sp>
      <p:sp>
        <p:nvSpPr>
          <p:cNvPr id="90" name="Shape 90"/>
          <p:cNvSpPr/>
          <p:nvPr/>
        </p:nvSpPr>
        <p:spPr>
          <a:xfrm>
            <a:off x="2935235" y="3852581"/>
            <a:ext cx="371554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Match any character</a:t>
            </a:r>
          </a:p>
          <a:p>
            <a:pPr lvl="0" algn="l">
              <a:defRPr sz="1800"/>
            </a:pPr>
            <a:r>
              <a:rPr sz="3000"/>
              <a:t>in a range</a:t>
            </a:r>
          </a:p>
        </p:txBody>
      </p:sp>
      <p:sp>
        <p:nvSpPr>
          <p:cNvPr id="91" name="Shape 91"/>
          <p:cNvSpPr/>
          <p:nvPr/>
        </p:nvSpPr>
        <p:spPr>
          <a:xfrm>
            <a:off x="7791011" y="3852581"/>
            <a:ext cx="5057356" cy="1016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[A-C]</a:t>
            </a:r>
            <a:r>
              <a:rPr sz="3000"/>
              <a:t> matches </a:t>
            </a:r>
          </a:p>
          <a:p>
            <a:pPr lvl="0" algn="l">
              <a:defRPr sz="1800"/>
            </a:pPr>
            <a:r>
              <a:rPr sz="3000" i="1"/>
              <a:t>A, B, or C</a:t>
            </a:r>
          </a:p>
        </p:txBody>
      </p:sp>
      <p:sp>
        <p:nvSpPr>
          <p:cNvPr id="92" name="Shape 92"/>
          <p:cNvSpPr/>
          <p:nvPr/>
        </p:nvSpPr>
        <p:spPr>
          <a:xfrm>
            <a:off x="767535" y="3890681"/>
            <a:ext cx="1620535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5500"/>
            </a:lvl1pPr>
          </a:lstStyle>
          <a:p>
            <a:pPr lvl="0">
              <a:defRPr sz="1800"/>
            </a:pPr>
            <a:r>
              <a:rPr sz="5500"/>
              <a:t>[ - ] </a:t>
            </a:r>
          </a:p>
        </p:txBody>
      </p:sp>
      <p:sp>
        <p:nvSpPr>
          <p:cNvPr id="93" name="Shape 93"/>
          <p:cNvSpPr/>
          <p:nvPr/>
        </p:nvSpPr>
        <p:spPr>
          <a:xfrm>
            <a:off x="2935235" y="5266764"/>
            <a:ext cx="371554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Create a group</a:t>
            </a:r>
          </a:p>
          <a:p>
            <a:pPr lvl="0" algn="l">
              <a:defRPr sz="1800"/>
            </a:pPr>
            <a:r>
              <a:rPr sz="3000"/>
              <a:t>for matching</a:t>
            </a:r>
          </a:p>
        </p:txBody>
      </p:sp>
      <p:sp>
        <p:nvSpPr>
          <p:cNvPr id="94" name="Shape 94"/>
          <p:cNvSpPr/>
          <p:nvPr/>
        </p:nvSpPr>
        <p:spPr>
          <a:xfrm>
            <a:off x="7791011" y="5266764"/>
            <a:ext cx="5057356" cy="1016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A(BC)+</a:t>
            </a:r>
            <a:r>
              <a:rPr sz="3000"/>
              <a:t> matches</a:t>
            </a:r>
          </a:p>
          <a:p>
            <a:pPr lvl="0" algn="l">
              <a:defRPr sz="1800"/>
            </a:pPr>
            <a:r>
              <a:rPr sz="3000" i="1"/>
              <a:t>ABC, ABCBC, ABCBCBC, …</a:t>
            </a:r>
          </a:p>
        </p:txBody>
      </p:sp>
      <p:sp>
        <p:nvSpPr>
          <p:cNvPr id="95" name="Shape 95"/>
          <p:cNvSpPr/>
          <p:nvPr/>
        </p:nvSpPr>
        <p:spPr>
          <a:xfrm>
            <a:off x="831654" y="5313455"/>
            <a:ext cx="963351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5500"/>
            </a:lvl1pPr>
          </a:lstStyle>
          <a:p>
            <a:pPr lvl="0">
              <a:defRPr sz="1800"/>
            </a:pPr>
            <a:r>
              <a:rPr sz="5500"/>
              <a:t>( )</a:t>
            </a:r>
          </a:p>
        </p:txBody>
      </p:sp>
      <p:sp>
        <p:nvSpPr>
          <p:cNvPr id="96" name="Shape 96"/>
          <p:cNvSpPr/>
          <p:nvPr/>
        </p:nvSpPr>
        <p:spPr>
          <a:xfrm>
            <a:off x="2986035" y="6698128"/>
            <a:ext cx="3961211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/>
              <a:t>Match one of</a:t>
            </a:r>
          </a:p>
          <a:p>
            <a:pPr lvl="0" algn="l">
              <a:defRPr sz="1800"/>
            </a:pPr>
            <a:r>
              <a:rPr sz="3000"/>
              <a:t>several alternatives</a:t>
            </a:r>
          </a:p>
        </p:txBody>
      </p:sp>
      <p:sp>
        <p:nvSpPr>
          <p:cNvPr id="97" name="Shape 97"/>
          <p:cNvSpPr/>
          <p:nvPr/>
        </p:nvSpPr>
        <p:spPr>
          <a:xfrm>
            <a:off x="7841811" y="6698128"/>
            <a:ext cx="5057356" cy="1016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3000" b="1">
                <a:latin typeface="Helvetica"/>
                <a:ea typeface="Helvetica"/>
                <a:cs typeface="Helvetica"/>
                <a:sym typeface="Helvetica"/>
              </a:rPr>
              <a:t>(AB|BC|CD)</a:t>
            </a:r>
            <a:r>
              <a:rPr sz="3000"/>
              <a:t> matches</a:t>
            </a:r>
          </a:p>
          <a:p>
            <a:pPr lvl="0" algn="l">
              <a:defRPr sz="1800"/>
            </a:pPr>
            <a:r>
              <a:rPr sz="3000" i="1"/>
              <a:t>AB, BC, or CD </a:t>
            </a:r>
          </a:p>
        </p:txBody>
      </p:sp>
      <p:sp>
        <p:nvSpPr>
          <p:cNvPr id="98" name="Shape 98"/>
          <p:cNvSpPr/>
          <p:nvPr/>
        </p:nvSpPr>
        <p:spPr>
          <a:xfrm>
            <a:off x="679254" y="6736228"/>
            <a:ext cx="1620535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5500"/>
            </a:lvl1pPr>
          </a:lstStyle>
          <a:p>
            <a:pPr lvl="0">
              <a:defRPr sz="1800"/>
            </a:pPr>
            <a:r>
              <a:rPr sz="5500"/>
              <a:t>( | )</a:t>
            </a:r>
          </a:p>
        </p:txBody>
      </p:sp>
      <p:sp>
        <p:nvSpPr>
          <p:cNvPr id="99" name="Shape 99"/>
          <p:cNvSpPr/>
          <p:nvPr/>
        </p:nvSpPr>
        <p:spPr>
          <a:xfrm>
            <a:off x="6781426" y="8693150"/>
            <a:ext cx="470550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u="sng">
                <a:hlinkClick r:id="rId2"/>
              </a:rPr>
              <a:t>https://regex101.com/</a:t>
            </a:r>
            <a:r>
              <a:rPr sz="3600"/>
              <a:t> </a:t>
            </a:r>
          </a:p>
        </p:txBody>
      </p:sp>
      <p:sp>
        <p:nvSpPr>
          <p:cNvPr id="100" name="Shape 100"/>
          <p:cNvSpPr/>
          <p:nvPr/>
        </p:nvSpPr>
        <p:spPr>
          <a:xfrm>
            <a:off x="1110443" y="8693150"/>
            <a:ext cx="406948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Test Regex Online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237377" y="1718575"/>
            <a:ext cx="663557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000" b="1"/>
              <a:t>Find a number between 122 and 455</a:t>
            </a:r>
          </a:p>
        </p:txBody>
      </p:sp>
      <p:sp>
        <p:nvSpPr>
          <p:cNvPr id="103" name="Shape 103"/>
          <p:cNvSpPr/>
          <p:nvPr/>
        </p:nvSpPr>
        <p:spPr>
          <a:xfrm>
            <a:off x="7973279" y="2761469"/>
            <a:ext cx="161178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12[2-9]</a:t>
            </a:r>
          </a:p>
        </p:txBody>
      </p:sp>
      <p:sp>
        <p:nvSpPr>
          <p:cNvPr id="104" name="Shape 104"/>
          <p:cNvSpPr/>
          <p:nvPr/>
        </p:nvSpPr>
        <p:spPr>
          <a:xfrm>
            <a:off x="7941650" y="1674125"/>
            <a:ext cx="148657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Regex</a:t>
            </a:r>
          </a:p>
        </p:txBody>
      </p:sp>
      <p:sp>
        <p:nvSpPr>
          <p:cNvPr id="105" name="Shape 105"/>
          <p:cNvSpPr/>
          <p:nvPr/>
        </p:nvSpPr>
        <p:spPr>
          <a:xfrm>
            <a:off x="10398018" y="2761469"/>
            <a:ext cx="221007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122 to 129</a:t>
            </a:r>
          </a:p>
        </p:txBody>
      </p:sp>
      <p:sp>
        <p:nvSpPr>
          <p:cNvPr id="106" name="Shape 106"/>
          <p:cNvSpPr/>
          <p:nvPr/>
        </p:nvSpPr>
        <p:spPr>
          <a:xfrm>
            <a:off x="10421885" y="1674125"/>
            <a:ext cx="194377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Matches</a:t>
            </a:r>
          </a:p>
        </p:txBody>
      </p:sp>
      <p:sp>
        <p:nvSpPr>
          <p:cNvPr id="107" name="Shape 107"/>
          <p:cNvSpPr/>
          <p:nvPr/>
        </p:nvSpPr>
        <p:spPr>
          <a:xfrm>
            <a:off x="720861" y="2601252"/>
            <a:ext cx="572861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/>
            </a:pPr>
            <a:r>
              <a:rPr sz="2600"/>
              <a:t>Step 1) 10's don't match and the min 1's are not zero ( last number to 9)</a:t>
            </a:r>
          </a:p>
        </p:txBody>
      </p:sp>
      <p:sp>
        <p:nvSpPr>
          <p:cNvPr id="108" name="Shape 108"/>
          <p:cNvSpPr/>
          <p:nvPr/>
        </p:nvSpPr>
        <p:spPr>
          <a:xfrm>
            <a:off x="7748707" y="3811207"/>
            <a:ext cx="2030620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1[3-9][0-9]</a:t>
            </a:r>
          </a:p>
        </p:txBody>
      </p:sp>
      <p:sp>
        <p:nvSpPr>
          <p:cNvPr id="109" name="Shape 109"/>
          <p:cNvSpPr/>
          <p:nvPr/>
        </p:nvSpPr>
        <p:spPr>
          <a:xfrm>
            <a:off x="10388412" y="3811207"/>
            <a:ext cx="221007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130 to 199</a:t>
            </a:r>
          </a:p>
        </p:txBody>
      </p:sp>
      <p:sp>
        <p:nvSpPr>
          <p:cNvPr id="110" name="Shape 110"/>
          <p:cNvSpPr/>
          <p:nvPr/>
        </p:nvSpPr>
        <p:spPr>
          <a:xfrm>
            <a:off x="711256" y="3650989"/>
            <a:ext cx="572861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/>
            </a:pPr>
            <a:r>
              <a:rPr sz="2600"/>
              <a:t>Step 2) Bring up the 10's if hundreds are different</a:t>
            </a:r>
          </a:p>
        </p:txBody>
      </p:sp>
      <p:sp>
        <p:nvSpPr>
          <p:cNvPr id="111" name="Shape 111"/>
          <p:cNvSpPr/>
          <p:nvPr/>
        </p:nvSpPr>
        <p:spPr>
          <a:xfrm>
            <a:off x="7424935" y="4860944"/>
            <a:ext cx="275201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[2-3][0-9][0-9]</a:t>
            </a:r>
          </a:p>
        </p:txBody>
      </p:sp>
      <p:sp>
        <p:nvSpPr>
          <p:cNvPr id="112" name="Shape 112"/>
          <p:cNvSpPr/>
          <p:nvPr/>
        </p:nvSpPr>
        <p:spPr>
          <a:xfrm>
            <a:off x="10429394" y="4860944"/>
            <a:ext cx="221007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200 to 399</a:t>
            </a:r>
          </a:p>
        </p:txBody>
      </p:sp>
      <p:sp>
        <p:nvSpPr>
          <p:cNvPr id="113" name="Shape 113"/>
          <p:cNvSpPr/>
          <p:nvPr/>
        </p:nvSpPr>
        <p:spPr>
          <a:xfrm>
            <a:off x="752237" y="4897577"/>
            <a:ext cx="572861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/>
            </a:pPr>
            <a:r>
              <a:rPr sz="2600"/>
              <a:t>Step 3) Bring up the 100's if different</a:t>
            </a:r>
          </a:p>
        </p:txBody>
      </p:sp>
      <p:sp>
        <p:nvSpPr>
          <p:cNvPr id="114" name="Shape 114"/>
          <p:cNvSpPr/>
          <p:nvPr/>
        </p:nvSpPr>
        <p:spPr>
          <a:xfrm>
            <a:off x="7751695" y="5910682"/>
            <a:ext cx="209849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4[0-4][0-9]</a:t>
            </a:r>
          </a:p>
        </p:txBody>
      </p:sp>
      <p:sp>
        <p:nvSpPr>
          <p:cNvPr id="115" name="Shape 115"/>
          <p:cNvSpPr/>
          <p:nvPr/>
        </p:nvSpPr>
        <p:spPr>
          <a:xfrm>
            <a:off x="10398018" y="5910682"/>
            <a:ext cx="221007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400 to 449</a:t>
            </a:r>
          </a:p>
        </p:txBody>
      </p:sp>
      <p:sp>
        <p:nvSpPr>
          <p:cNvPr id="116" name="Shape 116"/>
          <p:cNvSpPr/>
          <p:nvPr/>
        </p:nvSpPr>
        <p:spPr>
          <a:xfrm>
            <a:off x="742632" y="5947315"/>
            <a:ext cx="572861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/>
            </a:pPr>
            <a:r>
              <a:rPr sz="2600"/>
              <a:t>Step 4) Bring up the 10's</a:t>
            </a:r>
          </a:p>
        </p:txBody>
      </p:sp>
      <p:sp>
        <p:nvSpPr>
          <p:cNvPr id="117" name="Shape 117"/>
          <p:cNvSpPr/>
          <p:nvPr/>
        </p:nvSpPr>
        <p:spPr>
          <a:xfrm>
            <a:off x="7958124" y="6836328"/>
            <a:ext cx="16117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45[0-5]</a:t>
            </a:r>
          </a:p>
        </p:txBody>
      </p:sp>
      <p:sp>
        <p:nvSpPr>
          <p:cNvPr id="118" name="Shape 118"/>
          <p:cNvSpPr/>
          <p:nvPr/>
        </p:nvSpPr>
        <p:spPr>
          <a:xfrm>
            <a:off x="10382863" y="6836328"/>
            <a:ext cx="221007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450 to 455</a:t>
            </a:r>
          </a:p>
        </p:txBody>
      </p:sp>
      <p:sp>
        <p:nvSpPr>
          <p:cNvPr id="119" name="Shape 119"/>
          <p:cNvSpPr/>
          <p:nvPr/>
        </p:nvSpPr>
        <p:spPr>
          <a:xfrm>
            <a:off x="705706" y="6872961"/>
            <a:ext cx="572861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/>
            </a:pPr>
            <a:r>
              <a:rPr sz="2600"/>
              <a:t>Step 5) Bring up the 1's</a:t>
            </a:r>
          </a:p>
        </p:txBody>
      </p:sp>
      <p:sp>
        <p:nvSpPr>
          <p:cNvPr id="120" name="Shape 120"/>
          <p:cNvSpPr/>
          <p:nvPr/>
        </p:nvSpPr>
        <p:spPr>
          <a:xfrm>
            <a:off x="3537670" y="7849940"/>
            <a:ext cx="9229753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3000"/>
            </a:lvl1pPr>
          </a:lstStyle>
          <a:p>
            <a:pPr lvl="0">
              <a:defRPr sz="1800"/>
            </a:pPr>
            <a:r>
              <a:rPr sz="3000"/>
              <a:t>(12[1-9]|1[3-9][0-9]|[2-3][0-9][0-9]|4[0-4][0-9]|45[0-5])</a:t>
            </a:r>
          </a:p>
        </p:txBody>
      </p:sp>
      <p:sp>
        <p:nvSpPr>
          <p:cNvPr id="121" name="Shape 121"/>
          <p:cNvSpPr/>
          <p:nvPr/>
        </p:nvSpPr>
        <p:spPr>
          <a:xfrm>
            <a:off x="354578" y="7761974"/>
            <a:ext cx="268047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Final Regex</a:t>
            </a:r>
          </a:p>
        </p:txBody>
      </p:sp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Starting Point</a:t>
            </a:r>
          </a:p>
        </p:txBody>
      </p:sp>
      <p:sp>
        <p:nvSpPr>
          <p:cNvPr id="123" name="Shape 123"/>
          <p:cNvSpPr/>
          <p:nvPr/>
        </p:nvSpPr>
        <p:spPr>
          <a:xfrm>
            <a:off x="6101506" y="98500"/>
            <a:ext cx="6065343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Regex</a:t>
            </a:r>
          </a:p>
        </p:txBody>
      </p:sp>
      <p:sp>
        <p:nvSpPr>
          <p:cNvPr id="124" name="Shape 124"/>
          <p:cNvSpPr/>
          <p:nvPr/>
        </p:nvSpPr>
        <p:spPr>
          <a:xfrm>
            <a:off x="6781426" y="8693150"/>
            <a:ext cx="470550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u="sng">
                <a:hlinkClick r:id="rId2"/>
              </a:rPr>
              <a:t>https://regex101.com/</a:t>
            </a:r>
            <a:r>
              <a:rPr sz="3600"/>
              <a:t> </a:t>
            </a:r>
          </a:p>
        </p:txBody>
      </p:sp>
      <p:sp>
        <p:nvSpPr>
          <p:cNvPr id="125" name="Shape 125"/>
          <p:cNvSpPr/>
          <p:nvPr/>
        </p:nvSpPr>
        <p:spPr>
          <a:xfrm>
            <a:off x="1110443" y="8693150"/>
            <a:ext cx="406948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Test Regex Online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Starting Point</a:t>
            </a:r>
          </a:p>
        </p:txBody>
      </p:sp>
      <p:sp>
        <p:nvSpPr>
          <p:cNvPr id="128" name="Shape 128"/>
          <p:cNvSpPr/>
          <p:nvPr/>
        </p:nvSpPr>
        <p:spPr>
          <a:xfrm>
            <a:off x="6101506" y="98500"/>
            <a:ext cx="6538296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 dirty="0"/>
              <a:t>Token Patterns</a:t>
            </a:r>
          </a:p>
        </p:txBody>
      </p:sp>
      <p:sp>
        <p:nvSpPr>
          <p:cNvPr id="129" name="Shape 129"/>
          <p:cNvSpPr/>
          <p:nvPr/>
        </p:nvSpPr>
        <p:spPr>
          <a:xfrm>
            <a:off x="377698" y="2018552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A</a:t>
            </a:r>
          </a:p>
        </p:txBody>
      </p:sp>
      <p:sp>
        <p:nvSpPr>
          <p:cNvPr id="130" name="Shape 130"/>
          <p:cNvSpPr/>
          <p:nvPr/>
        </p:nvSpPr>
        <p:spPr>
          <a:xfrm>
            <a:off x="2816714" y="2018552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L</a:t>
            </a:r>
          </a:p>
        </p:txBody>
      </p:sp>
      <p:sp>
        <p:nvSpPr>
          <p:cNvPr id="131" name="Shape 131"/>
          <p:cNvSpPr/>
          <p:nvPr/>
        </p:nvSpPr>
        <p:spPr>
          <a:xfrm>
            <a:off x="4036223" y="2018552"/>
            <a:ext cx="1127268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M</a:t>
            </a:r>
          </a:p>
        </p:txBody>
      </p:sp>
      <p:sp>
        <p:nvSpPr>
          <p:cNvPr id="132" name="Shape 132"/>
          <p:cNvSpPr/>
          <p:nvPr/>
        </p:nvSpPr>
        <p:spPr>
          <a:xfrm>
            <a:off x="5255731" y="2018552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R</a:t>
            </a:r>
          </a:p>
        </p:txBody>
      </p:sp>
      <p:sp>
        <p:nvSpPr>
          <p:cNvPr id="133" name="Shape 133"/>
          <p:cNvSpPr/>
          <p:nvPr/>
        </p:nvSpPr>
        <p:spPr>
          <a:xfrm>
            <a:off x="8376157" y="2371611"/>
            <a:ext cx="426364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Structural Markers</a:t>
            </a:r>
          </a:p>
        </p:txBody>
      </p:sp>
      <p:sp>
        <p:nvSpPr>
          <p:cNvPr id="134" name="Shape 134"/>
          <p:cNvSpPr/>
          <p:nvPr/>
        </p:nvSpPr>
        <p:spPr>
          <a:xfrm flipV="1">
            <a:off x="6622323" y="2727211"/>
            <a:ext cx="1331704" cy="1"/>
          </a:xfrm>
          <a:prstGeom prst="line">
            <a:avLst/>
          </a:prstGeom>
          <a:ln w="1270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1267315" y="3891877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w</a:t>
            </a:r>
          </a:p>
        </p:txBody>
      </p:sp>
      <p:sp>
        <p:nvSpPr>
          <p:cNvPr id="136" name="Shape 136"/>
          <p:cNvSpPr/>
          <p:nvPr/>
        </p:nvSpPr>
        <p:spPr>
          <a:xfrm>
            <a:off x="2816714" y="3891877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s</a:t>
            </a:r>
          </a:p>
        </p:txBody>
      </p:sp>
      <p:sp>
        <p:nvSpPr>
          <p:cNvPr id="137" name="Shape 137"/>
          <p:cNvSpPr/>
          <p:nvPr/>
        </p:nvSpPr>
        <p:spPr>
          <a:xfrm>
            <a:off x="4366114" y="3891877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P</a:t>
            </a:r>
          </a:p>
        </p:txBody>
      </p:sp>
      <p:sp>
        <p:nvSpPr>
          <p:cNvPr id="138" name="Shape 138"/>
          <p:cNvSpPr/>
          <p:nvPr/>
        </p:nvSpPr>
        <p:spPr>
          <a:xfrm>
            <a:off x="8628431" y="4314859"/>
            <a:ext cx="3360421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Symbol Bases</a:t>
            </a:r>
          </a:p>
        </p:txBody>
      </p:sp>
      <p:sp>
        <p:nvSpPr>
          <p:cNvPr id="139" name="Shape 139"/>
          <p:cNvSpPr/>
          <p:nvPr/>
        </p:nvSpPr>
        <p:spPr>
          <a:xfrm>
            <a:off x="6562597" y="4670459"/>
            <a:ext cx="1331703" cy="1"/>
          </a:xfrm>
          <a:prstGeom prst="line">
            <a:avLst/>
          </a:prstGeom>
          <a:ln w="1270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2042014" y="5835125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i</a:t>
            </a:r>
          </a:p>
        </p:txBody>
      </p:sp>
      <p:sp>
        <p:nvSpPr>
          <p:cNvPr id="141" name="Shape 141"/>
          <p:cNvSpPr/>
          <p:nvPr/>
        </p:nvSpPr>
        <p:spPr>
          <a:xfrm>
            <a:off x="3591414" y="5835125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o</a:t>
            </a:r>
          </a:p>
        </p:txBody>
      </p:sp>
      <p:sp>
        <p:nvSpPr>
          <p:cNvPr id="142" name="Shape 142"/>
          <p:cNvSpPr/>
          <p:nvPr/>
        </p:nvSpPr>
        <p:spPr>
          <a:xfrm>
            <a:off x="8264413" y="6035487"/>
            <a:ext cx="4037077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Symbol Modifiers</a:t>
            </a:r>
          </a:p>
        </p:txBody>
      </p:sp>
      <p:sp>
        <p:nvSpPr>
          <p:cNvPr id="143" name="Shape 143"/>
          <p:cNvSpPr/>
          <p:nvPr/>
        </p:nvSpPr>
        <p:spPr>
          <a:xfrm>
            <a:off x="6575007" y="6402742"/>
            <a:ext cx="1331703" cy="1"/>
          </a:xfrm>
          <a:prstGeom prst="line">
            <a:avLst/>
          </a:prstGeom>
          <a:ln w="1270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2875261" y="7567407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n</a:t>
            </a:r>
          </a:p>
        </p:txBody>
      </p:sp>
      <p:sp>
        <p:nvSpPr>
          <p:cNvPr id="145" name="Shape 145"/>
          <p:cNvSpPr/>
          <p:nvPr/>
        </p:nvSpPr>
        <p:spPr>
          <a:xfrm>
            <a:off x="9265554" y="7817822"/>
            <a:ext cx="220268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Numbers</a:t>
            </a:r>
          </a:p>
        </p:txBody>
      </p:sp>
      <p:sp>
        <p:nvSpPr>
          <p:cNvPr id="146" name="Shape 146"/>
          <p:cNvSpPr/>
          <p:nvPr/>
        </p:nvSpPr>
        <p:spPr>
          <a:xfrm>
            <a:off x="6611093" y="8135025"/>
            <a:ext cx="1331704" cy="1"/>
          </a:xfrm>
          <a:prstGeom prst="line">
            <a:avLst/>
          </a:prstGeom>
          <a:ln w="1270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597206" y="2018552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154509" y="1782050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</a:t>
            </a:r>
          </a:p>
        </p:txBody>
      </p:sp>
      <p:sp>
        <p:nvSpPr>
          <p:cNvPr id="150" name="Shape 150"/>
          <p:cNvSpPr/>
          <p:nvPr/>
        </p:nvSpPr>
        <p:spPr>
          <a:xfrm>
            <a:off x="3039047" y="1783990"/>
            <a:ext cx="58690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Sequence Marker</a:t>
            </a:r>
          </a:p>
        </p:txBody>
      </p:sp>
      <p:sp>
        <p:nvSpPr>
          <p:cNvPr id="151" name="Shape 151"/>
          <p:cNvSpPr/>
          <p:nvPr/>
        </p:nvSpPr>
        <p:spPr>
          <a:xfrm>
            <a:off x="154509" y="2417050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B</a:t>
            </a:r>
          </a:p>
        </p:txBody>
      </p:sp>
      <p:sp>
        <p:nvSpPr>
          <p:cNvPr id="152" name="Shape 152"/>
          <p:cNvSpPr/>
          <p:nvPr/>
        </p:nvSpPr>
        <p:spPr>
          <a:xfrm>
            <a:off x="3039047" y="2391650"/>
            <a:ext cx="58690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SignBox Marker</a:t>
            </a:r>
          </a:p>
        </p:txBody>
      </p:sp>
      <p:sp>
        <p:nvSpPr>
          <p:cNvPr id="153" name="Shape 153"/>
          <p:cNvSpPr/>
          <p:nvPr/>
        </p:nvSpPr>
        <p:spPr>
          <a:xfrm>
            <a:off x="154509" y="3038976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</a:t>
            </a:r>
          </a:p>
        </p:txBody>
      </p:sp>
      <p:sp>
        <p:nvSpPr>
          <p:cNvPr id="154" name="Shape 154"/>
          <p:cNvSpPr/>
          <p:nvPr/>
        </p:nvSpPr>
        <p:spPr>
          <a:xfrm>
            <a:off x="3039047" y="3013576"/>
            <a:ext cx="58690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Left Lane Marker</a:t>
            </a:r>
          </a:p>
        </p:txBody>
      </p:sp>
      <p:sp>
        <p:nvSpPr>
          <p:cNvPr id="155" name="Shape 155"/>
          <p:cNvSpPr/>
          <p:nvPr/>
        </p:nvSpPr>
        <p:spPr>
          <a:xfrm>
            <a:off x="154509" y="3648576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</a:t>
            </a:r>
          </a:p>
        </p:txBody>
      </p:sp>
      <p:sp>
        <p:nvSpPr>
          <p:cNvPr id="156" name="Shape 156"/>
          <p:cNvSpPr/>
          <p:nvPr/>
        </p:nvSpPr>
        <p:spPr>
          <a:xfrm>
            <a:off x="3039047" y="3623176"/>
            <a:ext cx="58690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Middle Lane Marker</a:t>
            </a:r>
          </a:p>
        </p:txBody>
      </p:sp>
      <p:sp>
        <p:nvSpPr>
          <p:cNvPr id="157" name="Shape 157"/>
          <p:cNvSpPr/>
          <p:nvPr/>
        </p:nvSpPr>
        <p:spPr>
          <a:xfrm>
            <a:off x="154509" y="4956303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w</a:t>
            </a:r>
          </a:p>
        </p:txBody>
      </p:sp>
      <p:sp>
        <p:nvSpPr>
          <p:cNvPr id="158" name="Shape 158"/>
          <p:cNvSpPr/>
          <p:nvPr/>
        </p:nvSpPr>
        <p:spPr>
          <a:xfrm>
            <a:off x="3039047" y="4930903"/>
            <a:ext cx="58690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Writing Base Symbol</a:t>
            </a:r>
          </a:p>
        </p:txBody>
      </p:sp>
      <p:sp>
        <p:nvSpPr>
          <p:cNvPr id="159" name="Shape 159"/>
          <p:cNvSpPr/>
          <p:nvPr/>
        </p:nvSpPr>
        <p:spPr>
          <a:xfrm>
            <a:off x="154509" y="5642103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</a:t>
            </a:r>
          </a:p>
        </p:txBody>
      </p:sp>
      <p:sp>
        <p:nvSpPr>
          <p:cNvPr id="160" name="Shape 160"/>
          <p:cNvSpPr/>
          <p:nvPr/>
        </p:nvSpPr>
        <p:spPr>
          <a:xfrm>
            <a:off x="3039047" y="5616703"/>
            <a:ext cx="58690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Sequence Base Symbol</a:t>
            </a:r>
          </a:p>
        </p:txBody>
      </p:sp>
      <p:sp>
        <p:nvSpPr>
          <p:cNvPr id="161" name="Shape 161"/>
          <p:cNvSpPr/>
          <p:nvPr/>
        </p:nvSpPr>
        <p:spPr>
          <a:xfrm>
            <a:off x="154509" y="6264029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</a:t>
            </a:r>
          </a:p>
        </p:txBody>
      </p:sp>
      <p:sp>
        <p:nvSpPr>
          <p:cNvPr id="162" name="Shape 162"/>
          <p:cNvSpPr/>
          <p:nvPr/>
        </p:nvSpPr>
        <p:spPr>
          <a:xfrm>
            <a:off x="3039047" y="6238629"/>
            <a:ext cx="58690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Punctuation Base Symbol</a:t>
            </a:r>
          </a:p>
        </p:txBody>
      </p:sp>
      <p:sp>
        <p:nvSpPr>
          <p:cNvPr id="163" name="Shape 163"/>
          <p:cNvSpPr/>
          <p:nvPr/>
        </p:nvSpPr>
        <p:spPr>
          <a:xfrm>
            <a:off x="154509" y="6873629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</a:t>
            </a:r>
          </a:p>
        </p:txBody>
      </p:sp>
      <p:sp>
        <p:nvSpPr>
          <p:cNvPr id="164" name="Shape 164"/>
          <p:cNvSpPr/>
          <p:nvPr/>
        </p:nvSpPr>
        <p:spPr>
          <a:xfrm>
            <a:off x="3039047" y="6841879"/>
            <a:ext cx="58690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Fill Modifier</a:t>
            </a:r>
          </a:p>
        </p:txBody>
      </p:sp>
      <p:sp>
        <p:nvSpPr>
          <p:cNvPr id="165" name="Shape 165"/>
          <p:cNvSpPr/>
          <p:nvPr/>
        </p:nvSpPr>
        <p:spPr>
          <a:xfrm>
            <a:off x="154509" y="7495556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</a:t>
            </a:r>
          </a:p>
        </p:txBody>
      </p:sp>
      <p:sp>
        <p:nvSpPr>
          <p:cNvPr id="166" name="Shape 166"/>
          <p:cNvSpPr/>
          <p:nvPr/>
        </p:nvSpPr>
        <p:spPr>
          <a:xfrm>
            <a:off x="3039047" y="7470156"/>
            <a:ext cx="58690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Rotation Modifier</a:t>
            </a:r>
          </a:p>
        </p:txBody>
      </p:sp>
      <p:sp>
        <p:nvSpPr>
          <p:cNvPr id="167" name="Shape 167"/>
          <p:cNvSpPr/>
          <p:nvPr/>
        </p:nvSpPr>
        <p:spPr>
          <a:xfrm>
            <a:off x="154509" y="8130556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n</a:t>
            </a:r>
          </a:p>
        </p:txBody>
      </p:sp>
      <p:sp>
        <p:nvSpPr>
          <p:cNvPr id="168" name="Shape 168"/>
          <p:cNvSpPr/>
          <p:nvPr/>
        </p:nvSpPr>
        <p:spPr>
          <a:xfrm>
            <a:off x="3039047" y="8105156"/>
            <a:ext cx="58690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Number</a:t>
            </a:r>
          </a:p>
        </p:txBody>
      </p:sp>
      <p:sp>
        <p:nvSpPr>
          <p:cNvPr id="169" name="Shape 169"/>
          <p:cNvSpPr/>
          <p:nvPr/>
        </p:nvSpPr>
        <p:spPr>
          <a:xfrm>
            <a:off x="129109" y="4270503"/>
            <a:ext cx="27179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</a:t>
            </a:r>
          </a:p>
        </p:txBody>
      </p:sp>
      <p:sp>
        <p:nvSpPr>
          <p:cNvPr id="170" name="Shape 170"/>
          <p:cNvSpPr/>
          <p:nvPr/>
        </p:nvSpPr>
        <p:spPr>
          <a:xfrm>
            <a:off x="3013647" y="4245103"/>
            <a:ext cx="58690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Right Lane Marker</a:t>
            </a:r>
          </a:p>
        </p:txBody>
      </p:sp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xfrm>
            <a:off x="514697" y="98500"/>
            <a:ext cx="5260976" cy="1279824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pPr lvl="0">
              <a:defRPr sz="1800"/>
            </a:pPr>
            <a:r>
              <a:rPr sz="6000"/>
              <a:t>Starting Point</a:t>
            </a:r>
          </a:p>
        </p:txBody>
      </p:sp>
      <p:sp>
        <p:nvSpPr>
          <p:cNvPr id="172" name="Shape 172"/>
          <p:cNvSpPr/>
          <p:nvPr/>
        </p:nvSpPr>
        <p:spPr>
          <a:xfrm>
            <a:off x="6101506" y="98500"/>
            <a:ext cx="6649294" cy="127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 dirty="0"/>
              <a:t>Token Patterns</a:t>
            </a:r>
          </a:p>
        </p:txBody>
      </p:sp>
      <p:sp>
        <p:nvSpPr>
          <p:cNvPr id="173" name="Shape 173"/>
          <p:cNvSpPr/>
          <p:nvPr/>
        </p:nvSpPr>
        <p:spPr>
          <a:xfrm>
            <a:off x="9023856" y="2170806"/>
            <a:ext cx="345891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Writing Symbol</a:t>
            </a:r>
          </a:p>
        </p:txBody>
      </p:sp>
      <p:sp>
        <p:nvSpPr>
          <p:cNvPr id="174" name="Shape 174"/>
          <p:cNvSpPr/>
          <p:nvPr/>
        </p:nvSpPr>
        <p:spPr>
          <a:xfrm>
            <a:off x="9100980" y="3142867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w</a:t>
            </a:r>
          </a:p>
        </p:txBody>
      </p:sp>
      <p:sp>
        <p:nvSpPr>
          <p:cNvPr id="175" name="Shape 175"/>
          <p:cNvSpPr/>
          <p:nvPr/>
        </p:nvSpPr>
        <p:spPr>
          <a:xfrm>
            <a:off x="10189679" y="3145147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i</a:t>
            </a:r>
          </a:p>
        </p:txBody>
      </p:sp>
      <p:sp>
        <p:nvSpPr>
          <p:cNvPr id="176" name="Shape 176"/>
          <p:cNvSpPr/>
          <p:nvPr/>
        </p:nvSpPr>
        <p:spPr>
          <a:xfrm>
            <a:off x="11346580" y="3145147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o</a:t>
            </a:r>
          </a:p>
        </p:txBody>
      </p:sp>
      <p:sp>
        <p:nvSpPr>
          <p:cNvPr id="177" name="Shape 177"/>
          <p:cNvSpPr/>
          <p:nvPr/>
        </p:nvSpPr>
        <p:spPr>
          <a:xfrm>
            <a:off x="9587519" y="6166626"/>
            <a:ext cx="252732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Cartesian</a:t>
            </a:r>
          </a:p>
          <a:p>
            <a:pPr lvl="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Coordinate</a:t>
            </a:r>
          </a:p>
        </p:txBody>
      </p:sp>
      <p:sp>
        <p:nvSpPr>
          <p:cNvPr id="178" name="Shape 178"/>
          <p:cNvSpPr/>
          <p:nvPr/>
        </p:nvSpPr>
        <p:spPr>
          <a:xfrm>
            <a:off x="9705993" y="7644651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n</a:t>
            </a:r>
          </a:p>
        </p:txBody>
      </p:sp>
      <p:sp>
        <p:nvSpPr>
          <p:cNvPr id="179" name="Shape 179"/>
          <p:cNvSpPr/>
          <p:nvPr/>
        </p:nvSpPr>
        <p:spPr>
          <a:xfrm>
            <a:off x="10846713" y="7644651"/>
            <a:ext cx="1127269" cy="13462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n</a:t>
            </a:r>
          </a:p>
        </p:txBody>
      </p:sp>
      <p:sp>
        <p:nvSpPr>
          <p:cNvPr id="180" name="Shape 180"/>
          <p:cNvSpPr/>
          <p:nvPr/>
        </p:nvSpPr>
        <p:spPr>
          <a:xfrm flipV="1">
            <a:off x="8727429" y="1688224"/>
            <a:ext cx="1" cy="8118086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81" name="Shape 181"/>
          <p:cNvSpPr/>
          <p:nvPr/>
        </p:nvSpPr>
        <p:spPr>
          <a:xfrm flipH="1">
            <a:off x="8778646" y="5489329"/>
            <a:ext cx="4145073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  <p:sp>
        <p:nvSpPr>
          <p:cNvPr id="182" name="Shape 182"/>
          <p:cNvSpPr/>
          <p:nvPr/>
        </p:nvSpPr>
        <p:spPr>
          <a:xfrm flipH="1" flipV="1">
            <a:off x="8722480" y="1720513"/>
            <a:ext cx="4257405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2355</Words>
  <Application>Microsoft Office PowerPoint</Application>
  <PresentationFormat>Custom</PresentationFormat>
  <Paragraphs>690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White</vt:lpstr>
      <vt:lpstr>SignWriting in an ASCII World!</vt:lpstr>
      <vt:lpstr>It’s an ASCII World!</vt:lpstr>
      <vt:lpstr>Starting Point</vt:lpstr>
      <vt:lpstr>Starting Point</vt:lpstr>
      <vt:lpstr>Starting Point</vt:lpstr>
      <vt:lpstr>Starting Point</vt:lpstr>
      <vt:lpstr>Starting Point</vt:lpstr>
      <vt:lpstr>Starting Point</vt:lpstr>
      <vt:lpstr>Starting Point</vt:lpstr>
      <vt:lpstr>Starting Point</vt:lpstr>
      <vt:lpstr>Definition</vt:lpstr>
      <vt:lpstr>Definition</vt:lpstr>
      <vt:lpstr>Definition</vt:lpstr>
      <vt:lpstr>Definition</vt:lpstr>
      <vt:lpstr>Definition</vt:lpstr>
      <vt:lpstr>Definition</vt:lpstr>
      <vt:lpstr>Definition</vt:lpstr>
      <vt:lpstr>Definition</vt:lpstr>
      <vt:lpstr>Definition</vt:lpstr>
      <vt:lpstr>Definition</vt:lpstr>
      <vt:lpstr>Definition</vt:lpstr>
      <vt:lpstr>Definition</vt:lpstr>
      <vt:lpstr>Definition</vt:lpstr>
      <vt:lpstr>Definition</vt:lpstr>
      <vt:lpstr>Definition</vt:lpstr>
      <vt:lpstr>Examples</vt:lpstr>
      <vt:lpstr>Examples</vt:lpstr>
      <vt:lpstr>Examples</vt:lpstr>
      <vt:lpstr>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SignWriting in an ASCII World!</dc:title>
  <cp:lastModifiedBy>Steve</cp:lastModifiedBy>
  <cp:revision>2</cp:revision>
  <dcterms:modified xsi:type="dcterms:W3CDTF">2015-07-21T19:04:07Z</dcterms:modified>
</cp:coreProperties>
</file>