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5" r:id="rId3"/>
    <p:sldId id="256" r:id="rId4"/>
    <p:sldId id="274" r:id="rId5"/>
    <p:sldId id="257" r:id="rId6"/>
    <p:sldId id="258" r:id="rId7"/>
    <p:sldId id="259" r:id="rId8"/>
    <p:sldId id="272" r:id="rId9"/>
    <p:sldId id="260" r:id="rId10"/>
    <p:sldId id="263" r:id="rId11"/>
    <p:sldId id="261" r:id="rId12"/>
    <p:sldId id="266" r:id="rId13"/>
    <p:sldId id="267" r:id="rId14"/>
    <p:sldId id="265" r:id="rId15"/>
    <p:sldId id="262" r:id="rId16"/>
    <p:sldId id="264" r:id="rId17"/>
    <p:sldId id="269" r:id="rId18"/>
    <p:sldId id="268" r:id="rId19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CFB9F4E-6B92-4157-92C4-DD8D2C7FE4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7D5BCF6-D8A0-47F5-BA9F-B03A95BA2E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10128BE-AEB9-401B-AA86-487FE8A52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4543-A833-4012-AC8A-01301A60C513}" type="datetimeFigureOut">
              <a:rPr lang="ko-KR" altLang="en-US" smtClean="0"/>
              <a:t>2024-07-05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1C1EEE8-AB84-4207-9FF7-DD48FC13B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ABE5BA8-2BCE-4399-9C21-405E1C828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A6D2-5D7C-4C69-8D03-68C5A148902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5906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F272FFC-9B8F-4E56-8E32-CD4FEF3F6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B5A028B-980D-413A-B2A1-D7EAEF3D79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78EB670-FB26-4348-B28D-10F39844C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4543-A833-4012-AC8A-01301A60C513}" type="datetimeFigureOut">
              <a:rPr lang="ko-KR" altLang="en-US" smtClean="0"/>
              <a:t>2024-07-05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4EEA1C8-6672-4384-A778-195D71DB2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CE5F5B5-FA4B-4AF4-9520-716AE66B4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A6D2-5D7C-4C69-8D03-68C5A148902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1085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00DEB6B-DCD7-4003-9BB3-BD4FC5DFE2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1A43902-FA72-4AD8-83B8-3D1D6E4652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CB05196-2B9F-4F62-90D2-396129B64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4543-A833-4012-AC8A-01301A60C513}" type="datetimeFigureOut">
              <a:rPr lang="ko-KR" altLang="en-US" smtClean="0"/>
              <a:t>2024-07-05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D824D80-6D7D-4C82-8386-3E340537E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4927CDC-7614-4AD0-9EEC-142416104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A6D2-5D7C-4C69-8D03-68C5A148902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4009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D991A9-2D76-4464-908F-8EEFFEA4B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E97A606-4642-4F6B-B1A1-F4AA9C5428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313F258-DE96-46AD-94D1-AACA3C401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4543-A833-4012-AC8A-01301A60C513}" type="datetimeFigureOut">
              <a:rPr lang="ko-KR" altLang="en-US" smtClean="0"/>
              <a:t>2024-07-05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E613D48-09FD-4275-AA6D-ED2EAE1B1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D83C4F5-A5B9-4134-A5A9-38D6C1C68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A6D2-5D7C-4C69-8D03-68C5A148902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8069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8BAC555-13AD-449F-B588-CAFC648D2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7EA0BF7-699D-4DE8-AB97-185EE734B7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E50D382-D793-4141-8D0B-0517B0441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4543-A833-4012-AC8A-01301A60C513}" type="datetimeFigureOut">
              <a:rPr lang="ko-KR" altLang="en-US" smtClean="0"/>
              <a:t>2024-07-05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5AE3B7B-C2D6-440D-8152-7316EB624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1C386E0-B13A-44F9-AF12-F7674056C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A6D2-5D7C-4C69-8D03-68C5A148902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2993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F885C8-A109-47F7-A6B4-B05A90B51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32360DF-E452-4E3E-92EB-CBBACC48ED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25E6E90-CB61-45A2-90C3-B1F6062C09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5A8B901-B864-4B86-87D3-885209268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4543-A833-4012-AC8A-01301A60C513}" type="datetimeFigureOut">
              <a:rPr lang="ko-KR" altLang="en-US" smtClean="0"/>
              <a:t>2024-07-05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98D28D4-A1B8-4D1F-AA58-C7776C3AC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762C21C-9E4A-452A-8A0D-72DAC2785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A6D2-5D7C-4C69-8D03-68C5A148902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987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3E1CCA7-2EEF-4B7A-B2B3-083D8115F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315B5F8-98E8-4C27-AEDC-161923D0A2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EDECD08-76DE-4B30-AD1C-0ACA4494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B502094-E5E6-4FE6-9AB6-ABFA013051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95170C2-298D-48D0-A450-540E4C5FC3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29BA2A8-4C15-4192-A88C-67CCFAA33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4543-A833-4012-AC8A-01301A60C513}" type="datetimeFigureOut">
              <a:rPr lang="ko-KR" altLang="en-US" smtClean="0"/>
              <a:t>2024-07-05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6DBC7DD-D31B-4E16-9456-839E1C463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D3232D8-FAE5-4E34-A806-29AF6D6DC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A6D2-5D7C-4C69-8D03-68C5A148902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806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D0C098-12D3-4334-A76F-5AA6ABD1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138DE4D-DDFA-4206-8CD2-B9127F3D5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4543-A833-4012-AC8A-01301A60C513}" type="datetimeFigureOut">
              <a:rPr lang="ko-KR" altLang="en-US" smtClean="0"/>
              <a:t>2024-07-05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6DD6DD9-DCFA-4ECA-9F86-94EED7FAD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1D93144-9451-4737-A810-72A58F222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A6D2-5D7C-4C69-8D03-68C5A148902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6067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EB1674C5-2D4C-412E-98CA-9063A8764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4543-A833-4012-AC8A-01301A60C513}" type="datetimeFigureOut">
              <a:rPr lang="ko-KR" altLang="en-US" smtClean="0"/>
              <a:t>2024-07-05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0C51555-F597-4FB1-8E02-EA954EED7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9FD8490-3293-4C88-BA83-57857DC25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A6D2-5D7C-4C69-8D03-68C5A148902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8693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98D342-1B76-4C5A-9A70-101C560B5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7584F38-6B40-4F18-A2F7-FA5B82742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6927357-5FBA-42D7-A5F0-B366C0A1ED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DDC6C8A-DECB-4261-961E-1D15DA2CA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4543-A833-4012-AC8A-01301A60C513}" type="datetimeFigureOut">
              <a:rPr lang="ko-KR" altLang="en-US" smtClean="0"/>
              <a:t>2024-07-05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6F618EE-C34E-42A4-A916-1C92552C5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23FCEC9-E165-4CDC-B83C-8FBA40DF1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A6D2-5D7C-4C69-8D03-68C5A148902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9997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91110C7-B4FB-4642-9E90-CA263D8A5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367993D-B600-4757-9EBB-D5D12A7F23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F37E420-D60D-416C-BE64-D6997F7F3B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9F42069-D4BF-427D-A54D-44A288438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E4543-A833-4012-AC8A-01301A60C513}" type="datetimeFigureOut">
              <a:rPr lang="ko-KR" altLang="en-US" smtClean="0"/>
              <a:t>2024-07-05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3A12ACF-3B46-476A-8A5C-8DDC92C91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1712362-CE54-4B85-8C9D-664B2AA96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6A6D2-5D7C-4C69-8D03-68C5A148902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8409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7EF1D412-5376-4C2E-B6DD-2D37D2400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F799DDC-521E-46EF-9BBE-787A39D701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DA9406F-A8FC-4D1E-811E-E7D725C78B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E4543-A833-4012-AC8A-01301A60C513}" type="datetimeFigureOut">
              <a:rPr lang="ko-KR" altLang="en-US" smtClean="0"/>
              <a:t>2024-07-05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B217B17-0D91-446A-A6E8-E4BDDB1E95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DB7008-2401-4DCD-AF65-19D53A6C48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6A6D2-5D7C-4C69-8D03-68C5A148902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4673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3F61FE2-EAF0-4148-A552-C4FD2FC8ABCC}"/>
              </a:ext>
            </a:extLst>
          </p:cNvPr>
          <p:cNvSpPr txBox="1"/>
          <p:nvPr/>
        </p:nvSpPr>
        <p:spPr>
          <a:xfrm>
            <a:off x="2764971" y="1262742"/>
            <a:ext cx="666205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dirty="0"/>
              <a:t>Two Systems of </a:t>
            </a:r>
          </a:p>
          <a:p>
            <a:r>
              <a:rPr lang="en-US" altLang="ko-KR" sz="8800" dirty="0"/>
              <a:t>FSC </a:t>
            </a:r>
            <a:r>
              <a:rPr lang="en-US" altLang="ko-KR" dirty="0"/>
              <a:t>(featural </a:t>
            </a:r>
            <a:r>
              <a:rPr lang="en-US" altLang="ko-KR" dirty="0" err="1"/>
              <a:t>syllabographic</a:t>
            </a:r>
            <a:r>
              <a:rPr lang="en-US" altLang="ko-KR" dirty="0"/>
              <a:t> characters)</a:t>
            </a:r>
          </a:p>
          <a:p>
            <a:endParaRPr lang="ko-KR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051696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2F828B01-EA45-41B1-8EB9-D5093364C8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36647"/>
              </p:ext>
            </p:extLst>
          </p:nvPr>
        </p:nvGraphicFramePr>
        <p:xfrm>
          <a:off x="395696" y="887184"/>
          <a:ext cx="11524159" cy="4931231"/>
        </p:xfrm>
        <a:graphic>
          <a:graphicData uri="http://schemas.openxmlformats.org/drawingml/2006/table">
            <a:tbl>
              <a:tblPr/>
              <a:tblGrid>
                <a:gridCol w="3822508">
                  <a:extLst>
                    <a:ext uri="{9D8B030D-6E8A-4147-A177-3AD203B41FA5}">
                      <a16:colId xmlns:a16="http://schemas.microsoft.com/office/drawing/2014/main" val="1070956229"/>
                    </a:ext>
                  </a:extLst>
                </a:gridCol>
                <a:gridCol w="1540851">
                  <a:extLst>
                    <a:ext uri="{9D8B030D-6E8A-4147-A177-3AD203B41FA5}">
                      <a16:colId xmlns:a16="http://schemas.microsoft.com/office/drawing/2014/main" val="1053769842"/>
                    </a:ext>
                  </a:extLst>
                </a:gridCol>
                <a:gridCol w="1540851">
                  <a:extLst>
                    <a:ext uri="{9D8B030D-6E8A-4147-A177-3AD203B41FA5}">
                      <a16:colId xmlns:a16="http://schemas.microsoft.com/office/drawing/2014/main" val="877330304"/>
                    </a:ext>
                  </a:extLst>
                </a:gridCol>
                <a:gridCol w="1540851">
                  <a:extLst>
                    <a:ext uri="{9D8B030D-6E8A-4147-A177-3AD203B41FA5}">
                      <a16:colId xmlns:a16="http://schemas.microsoft.com/office/drawing/2014/main" val="2787748083"/>
                    </a:ext>
                  </a:extLst>
                </a:gridCol>
                <a:gridCol w="1540851">
                  <a:extLst>
                    <a:ext uri="{9D8B030D-6E8A-4147-A177-3AD203B41FA5}">
                      <a16:colId xmlns:a16="http://schemas.microsoft.com/office/drawing/2014/main" val="3050667566"/>
                    </a:ext>
                  </a:extLst>
                </a:gridCol>
                <a:gridCol w="1538247">
                  <a:extLst>
                    <a:ext uri="{9D8B030D-6E8A-4147-A177-3AD203B41FA5}">
                      <a16:colId xmlns:a16="http://schemas.microsoft.com/office/drawing/2014/main" val="2206400527"/>
                    </a:ext>
                  </a:extLst>
                </a:gridCol>
              </a:tblGrid>
              <a:tr h="98677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Shape of hands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Place of hands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Origination of hands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Movement of hands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Non-Manual Signals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705242"/>
                  </a:ext>
                </a:extLst>
              </a:tr>
              <a:tr h="98677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Shape of handshape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○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○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3855601"/>
                  </a:ext>
                </a:extLst>
              </a:tr>
              <a:tr h="98677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Face, body, arms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○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609318"/>
                  </a:ext>
                </a:extLst>
              </a:tr>
              <a:tr h="98677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Movement, Dynamics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○</a:t>
                      </a:r>
                      <a:endParaRPr lang="ko-KR" altLang="en-US" sz="18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1398012"/>
                  </a:ext>
                </a:extLst>
              </a:tr>
              <a:tr h="98412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Non-Manual Signals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○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617038"/>
                  </a:ext>
                </a:extLst>
              </a:tr>
            </a:tbl>
          </a:graphicData>
        </a:graphic>
      </p:graphicFrame>
      <p:sp>
        <p:nvSpPr>
          <p:cNvPr id="4" name="직사각형 3">
            <a:extLst>
              <a:ext uri="{FF2B5EF4-FFF2-40B4-BE49-F238E27FC236}">
                <a16:creationId xmlns:a16="http://schemas.microsoft.com/office/drawing/2014/main" id="{E277E359-0C79-4A3C-8627-9A9929DA626C}"/>
              </a:ext>
            </a:extLst>
          </p:cNvPr>
          <p:cNvSpPr/>
          <p:nvPr/>
        </p:nvSpPr>
        <p:spPr>
          <a:xfrm>
            <a:off x="395695" y="186096"/>
            <a:ext cx="17764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err="1">
                <a:solidFill>
                  <a:srgbClr val="FF0000"/>
                </a:solidFill>
              </a:rPr>
              <a:t>syllabographic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398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1D5B69E9-93AA-427C-A5E4-2EC2FC14966B}"/>
              </a:ext>
            </a:extLst>
          </p:cNvPr>
          <p:cNvSpPr/>
          <p:nvPr/>
        </p:nvSpPr>
        <p:spPr>
          <a:xfrm>
            <a:off x="395695" y="186096"/>
            <a:ext cx="1032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featural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FB43DD-CDDF-43E1-8836-BA0C3540A1B8}"/>
              </a:ext>
            </a:extLst>
          </p:cNvPr>
          <p:cNvSpPr txBox="1"/>
          <p:nvPr/>
        </p:nvSpPr>
        <p:spPr>
          <a:xfrm>
            <a:off x="1513114" y="609326"/>
            <a:ext cx="91657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/>
              <a:t>Similarity Hangul and </a:t>
            </a:r>
            <a:r>
              <a:rPr lang="en-US" altLang="ko-KR" sz="4400" dirty="0" err="1"/>
              <a:t>SignWriting</a:t>
            </a:r>
            <a:endParaRPr lang="en-US" altLang="ko-KR" sz="4400" dirty="0"/>
          </a:p>
          <a:p>
            <a:r>
              <a:rPr lang="en-US" altLang="ko-KR" sz="4400" dirty="0"/>
              <a:t>   :  Featural character     </a:t>
            </a:r>
            <a:endParaRPr lang="ko-KR" altLang="en-US" sz="44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BBDAB70-7A39-4D29-9E7B-5785071C5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6628" y="1696646"/>
            <a:ext cx="17284845" cy="510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7169" name="_x343677784" descr="EMB00000780468b">
            <a:extLst>
              <a:ext uri="{FF2B5EF4-FFF2-40B4-BE49-F238E27FC236}">
                <a16:creationId xmlns:a16="http://schemas.microsoft.com/office/drawing/2014/main" id="{D34FE738-834E-4D71-AB43-0D3ABD4717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5906" y="2158182"/>
            <a:ext cx="1066799" cy="437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5EC2E34-90F0-46E6-98D0-3F2FCD8EF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8571" y="236806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7171" name="_x343679152" descr="EMB00000780468f">
            <a:extLst>
              <a:ext uri="{FF2B5EF4-FFF2-40B4-BE49-F238E27FC236}">
                <a16:creationId xmlns:a16="http://schemas.microsoft.com/office/drawing/2014/main" id="{3436561C-6913-4B97-89CD-61F545FCEE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59"/>
          <a:stretch/>
        </p:blipFill>
        <p:spPr bwMode="auto">
          <a:xfrm>
            <a:off x="1598858" y="2276055"/>
            <a:ext cx="3069893" cy="1496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타원 7">
            <a:extLst>
              <a:ext uri="{FF2B5EF4-FFF2-40B4-BE49-F238E27FC236}">
                <a16:creationId xmlns:a16="http://schemas.microsoft.com/office/drawing/2014/main" id="{5AA1C683-6E6F-42A1-BE27-39B294E6559F}"/>
              </a:ext>
            </a:extLst>
          </p:cNvPr>
          <p:cNvSpPr/>
          <p:nvPr/>
        </p:nvSpPr>
        <p:spPr>
          <a:xfrm>
            <a:off x="1695913" y="2743974"/>
            <a:ext cx="916677" cy="931499"/>
          </a:xfrm>
          <a:prstGeom prst="ellipse">
            <a:avLst/>
          </a:prstGeom>
          <a:noFill/>
          <a:ln w="571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DFD100-1166-4783-851D-1E1D294E477A}"/>
              </a:ext>
            </a:extLst>
          </p:cNvPr>
          <p:cNvSpPr txBox="1"/>
          <p:nvPr/>
        </p:nvSpPr>
        <p:spPr>
          <a:xfrm>
            <a:off x="1513114" y="4160004"/>
            <a:ext cx="1282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Basic form</a:t>
            </a:r>
            <a:endParaRPr lang="ko-KR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A76C69-740D-459D-ABFD-437DCEA3D259}"/>
              </a:ext>
            </a:extLst>
          </p:cNvPr>
          <p:cNvSpPr txBox="1"/>
          <p:nvPr/>
        </p:nvSpPr>
        <p:spPr>
          <a:xfrm>
            <a:off x="1816655" y="4939433"/>
            <a:ext cx="5050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dirty="0" err="1"/>
              <a:t>ㄴ</a:t>
            </a:r>
            <a:r>
              <a:rPr lang="ko-KR" altLang="en-US" sz="4800" dirty="0"/>
              <a:t> </a:t>
            </a:r>
            <a:r>
              <a:rPr lang="ko-KR" altLang="en-US" sz="4800" dirty="0" err="1"/>
              <a:t>ㄷ</a:t>
            </a:r>
            <a:r>
              <a:rPr lang="ko-KR" altLang="en-US" sz="4800" dirty="0"/>
              <a:t> ㄹ</a:t>
            </a:r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16BADC00-B4B4-47AF-A386-5E18A63EB919}"/>
              </a:ext>
            </a:extLst>
          </p:cNvPr>
          <p:cNvSpPr/>
          <p:nvPr/>
        </p:nvSpPr>
        <p:spPr>
          <a:xfrm>
            <a:off x="1741733" y="4984380"/>
            <a:ext cx="916677" cy="931499"/>
          </a:xfrm>
          <a:prstGeom prst="ellipse">
            <a:avLst/>
          </a:prstGeom>
          <a:noFill/>
          <a:ln w="571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4" name="직선 화살표 연결선 13">
            <a:extLst>
              <a:ext uri="{FF2B5EF4-FFF2-40B4-BE49-F238E27FC236}">
                <a16:creationId xmlns:a16="http://schemas.microsoft.com/office/drawing/2014/main" id="{22824642-204B-414F-B9F7-B098B10856F4}"/>
              </a:ext>
            </a:extLst>
          </p:cNvPr>
          <p:cNvCxnSpPr>
            <a:cxnSpLocks/>
            <a:endCxn id="9" idx="0"/>
          </p:cNvCxnSpPr>
          <p:nvPr/>
        </p:nvCxnSpPr>
        <p:spPr>
          <a:xfrm>
            <a:off x="2142228" y="3610289"/>
            <a:ext cx="12023" cy="54971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화살표 연결선 15">
            <a:extLst>
              <a:ext uri="{FF2B5EF4-FFF2-40B4-BE49-F238E27FC236}">
                <a16:creationId xmlns:a16="http://schemas.microsoft.com/office/drawing/2014/main" id="{2112486B-85E7-45FA-9A41-749C53F31AAD}"/>
              </a:ext>
            </a:extLst>
          </p:cNvPr>
          <p:cNvCxnSpPr>
            <a:cxnSpLocks/>
          </p:cNvCxnSpPr>
          <p:nvPr/>
        </p:nvCxnSpPr>
        <p:spPr>
          <a:xfrm flipV="1">
            <a:off x="2165137" y="4440890"/>
            <a:ext cx="0" cy="54349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그림 14">
            <a:extLst>
              <a:ext uri="{FF2B5EF4-FFF2-40B4-BE49-F238E27FC236}">
                <a16:creationId xmlns:a16="http://schemas.microsoft.com/office/drawing/2014/main" id="{11501321-35A2-4349-83D2-A3D0B3D8CA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49860" y="2596664"/>
            <a:ext cx="2457793" cy="3343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304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C7B8002A-3CFB-41EF-85A9-E8D2E9B61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424176392" descr="EMB000022b82831">
            <a:extLst>
              <a:ext uri="{FF2B5EF4-FFF2-40B4-BE49-F238E27FC236}">
                <a16:creationId xmlns:a16="http://schemas.microsoft.com/office/drawing/2014/main" id="{8B269DA5-2584-4436-A660-1A05AC8CA5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343" y="1331658"/>
            <a:ext cx="3448997" cy="3363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61D5750-D612-4C0C-8B22-04D149D16693}"/>
              </a:ext>
            </a:extLst>
          </p:cNvPr>
          <p:cNvSpPr txBox="1"/>
          <p:nvPr/>
        </p:nvSpPr>
        <p:spPr>
          <a:xfrm>
            <a:off x="6444344" y="889843"/>
            <a:ext cx="466997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dirty="0"/>
              <a:t>M sound starts from the lips.</a:t>
            </a:r>
          </a:p>
          <a:p>
            <a:pPr fontAlgn="base"/>
            <a:r>
              <a:rPr lang="ko-KR" altLang="en-US" dirty="0" err="1"/>
              <a:t>ㅁ</a:t>
            </a:r>
            <a:r>
              <a:rPr lang="ko-KR" altLang="en-US" dirty="0"/>
              <a:t> </a:t>
            </a:r>
            <a:r>
              <a:rPr lang="en-US" altLang="ko-KR" dirty="0"/>
              <a:t>(</a:t>
            </a:r>
            <a:r>
              <a:rPr lang="ko-KR" altLang="en-US" dirty="0"/>
              <a:t>미음</a:t>
            </a:r>
            <a:r>
              <a:rPr lang="en-US" altLang="ko-KR" dirty="0"/>
              <a:t>) for M looks like lips.</a:t>
            </a:r>
          </a:p>
          <a:p>
            <a:pPr fontAlgn="base"/>
            <a:endParaRPr lang="en-US" altLang="ko-KR" dirty="0"/>
          </a:p>
          <a:p>
            <a:pPr fontAlgn="base"/>
            <a:r>
              <a:rPr lang="en-US" altLang="ko-KR" dirty="0"/>
              <a:t>S sound starts from the teeth.</a:t>
            </a:r>
          </a:p>
          <a:p>
            <a:pPr fontAlgn="base"/>
            <a:r>
              <a:rPr lang="ko-KR" altLang="en-US" dirty="0" err="1"/>
              <a:t>ㅅ</a:t>
            </a:r>
            <a:r>
              <a:rPr lang="ko-KR" altLang="en-US" dirty="0"/>
              <a:t> </a:t>
            </a:r>
            <a:r>
              <a:rPr lang="en-US" altLang="ko-KR" dirty="0"/>
              <a:t>(</a:t>
            </a:r>
            <a:r>
              <a:rPr lang="ko-KR" altLang="en-US" dirty="0"/>
              <a:t>시옷</a:t>
            </a:r>
            <a:r>
              <a:rPr lang="en-US" altLang="ko-KR" dirty="0"/>
              <a:t>) for S looks like teeth.</a:t>
            </a:r>
          </a:p>
          <a:p>
            <a:pPr fontAlgn="base"/>
            <a:endParaRPr lang="en-US" altLang="ko-KR" dirty="0"/>
          </a:p>
          <a:p>
            <a:pPr fontAlgn="base"/>
            <a:r>
              <a:rPr lang="en-US" altLang="ko-KR" dirty="0"/>
              <a:t>N sound starts from the back of upper teeth.</a:t>
            </a:r>
          </a:p>
          <a:p>
            <a:pPr fontAlgn="base"/>
            <a:r>
              <a:rPr lang="ko-KR" altLang="en-US" dirty="0" err="1"/>
              <a:t>ㄴ</a:t>
            </a:r>
            <a:r>
              <a:rPr lang="en-US" altLang="ko-KR" dirty="0"/>
              <a:t>(</a:t>
            </a:r>
            <a:r>
              <a:rPr lang="ko-KR" altLang="en-US" dirty="0"/>
              <a:t>니은</a:t>
            </a:r>
            <a:r>
              <a:rPr lang="en-US" altLang="ko-KR" dirty="0"/>
              <a:t>) for N looks like the tongue at the back of upper teeth.</a:t>
            </a:r>
          </a:p>
          <a:p>
            <a:pPr fontAlgn="base"/>
            <a:endParaRPr lang="en-US" altLang="ko-KR" dirty="0"/>
          </a:p>
          <a:p>
            <a:pPr fontAlgn="base"/>
            <a:r>
              <a:rPr lang="ko-KR" altLang="en-US" dirty="0" err="1"/>
              <a:t>ㄷ</a:t>
            </a:r>
            <a:r>
              <a:rPr lang="en-US" altLang="ko-KR" dirty="0"/>
              <a:t>(</a:t>
            </a:r>
            <a:r>
              <a:rPr lang="ko-KR" altLang="en-US" dirty="0"/>
              <a:t>디귿</a:t>
            </a:r>
            <a:r>
              <a:rPr lang="en-US" altLang="ko-KR" dirty="0"/>
              <a:t>) for D has the same base of </a:t>
            </a:r>
            <a:r>
              <a:rPr lang="ko-KR" altLang="en-US" dirty="0"/>
              <a:t>ㄴ </a:t>
            </a:r>
            <a:r>
              <a:rPr lang="en-US" altLang="ko-KR" dirty="0"/>
              <a:t>because the sound starts from the same place of </a:t>
            </a:r>
            <a:r>
              <a:rPr lang="ko-KR" altLang="en-US" dirty="0"/>
              <a:t>ㄴ</a:t>
            </a:r>
            <a:r>
              <a:rPr lang="en-US" altLang="ko-KR" dirty="0"/>
              <a:t>.</a:t>
            </a:r>
          </a:p>
          <a:p>
            <a:pPr fontAlgn="base"/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1E492D-47B4-41E0-B2D4-AB3998346133}"/>
              </a:ext>
            </a:extLst>
          </p:cNvPr>
          <p:cNvSpPr txBox="1"/>
          <p:nvPr/>
        </p:nvSpPr>
        <p:spPr>
          <a:xfrm>
            <a:off x="1772597" y="2305615"/>
            <a:ext cx="35487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 err="1"/>
              <a:t>ㅁㅅㄴ</a:t>
            </a:r>
            <a:endParaRPr lang="ko-KR" altLang="en-US" sz="4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5CF42C-751E-4907-96AE-BA2307E3DCBC}"/>
              </a:ext>
            </a:extLst>
          </p:cNvPr>
          <p:cNvSpPr txBox="1"/>
          <p:nvPr/>
        </p:nvSpPr>
        <p:spPr>
          <a:xfrm>
            <a:off x="1491342" y="5241759"/>
            <a:ext cx="94161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sz="2800" dirty="0">
                <a:solidFill>
                  <a:srgbClr val="FF0000"/>
                </a:solidFill>
              </a:rPr>
              <a:t>Korean characters looks like the places that start at/from.</a:t>
            </a:r>
            <a:endParaRPr lang="ko-KR" altLang="en-US" sz="2800" dirty="0">
              <a:solidFill>
                <a:srgbClr val="FF0000"/>
              </a:solidFill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7B9A919C-F3E6-46A5-8846-70D36D47F1B5}"/>
              </a:ext>
            </a:extLst>
          </p:cNvPr>
          <p:cNvSpPr/>
          <p:nvPr/>
        </p:nvSpPr>
        <p:spPr>
          <a:xfrm>
            <a:off x="395695" y="186096"/>
            <a:ext cx="1032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featural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107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5EF52D81-511D-4AAC-8808-23F2531595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8972" y="1308276"/>
            <a:ext cx="1419325" cy="128252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72F834D-85E2-48BE-8EB1-9AA1A36115C6}"/>
              </a:ext>
            </a:extLst>
          </p:cNvPr>
          <p:cNvSpPr txBox="1"/>
          <p:nvPr/>
        </p:nvSpPr>
        <p:spPr>
          <a:xfrm>
            <a:off x="2775857" y="4352330"/>
            <a:ext cx="94161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sz="2800" dirty="0">
                <a:solidFill>
                  <a:srgbClr val="FF0000"/>
                </a:solidFill>
              </a:rPr>
              <a:t>Sign Writing does so.</a:t>
            </a:r>
          </a:p>
          <a:p>
            <a:pPr fontAlgn="base"/>
            <a:r>
              <a:rPr lang="en-US" altLang="ko-KR" sz="2800" dirty="0">
                <a:solidFill>
                  <a:srgbClr val="FF0000"/>
                </a:solidFill>
              </a:rPr>
              <a:t>It shows on the places that start at/from.</a:t>
            </a:r>
          </a:p>
          <a:p>
            <a:pPr fontAlgn="base"/>
            <a:r>
              <a:rPr lang="en-US" altLang="ko-KR" sz="2800" dirty="0">
                <a:solidFill>
                  <a:srgbClr val="FF0000"/>
                </a:solidFill>
              </a:rPr>
              <a:t>It is natural.</a:t>
            </a:r>
            <a:endParaRPr lang="ko-KR" altLang="en-US" sz="2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7BF6CE-27DB-4D0B-B522-63C5E4BAF1D3}"/>
              </a:ext>
            </a:extLst>
          </p:cNvPr>
          <p:cNvSpPr txBox="1"/>
          <p:nvPr/>
        </p:nvSpPr>
        <p:spPr>
          <a:xfrm>
            <a:off x="5344886" y="1487873"/>
            <a:ext cx="624840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dirty="0"/>
              <a:t>[Korea] sign in KSL</a:t>
            </a:r>
          </a:p>
          <a:p>
            <a:pPr fontAlgn="base"/>
            <a:endParaRPr lang="en-US" altLang="ko-KR" dirty="0"/>
          </a:p>
          <a:p>
            <a:pPr fontAlgn="base"/>
            <a:r>
              <a:rPr lang="en-US" altLang="ko-KR" dirty="0"/>
              <a:t>It shows by the head which is the place the sign starts at.</a:t>
            </a:r>
          </a:p>
          <a:p>
            <a:pPr fontAlgn="base"/>
            <a:endParaRPr lang="en-US" altLang="ko-KR" dirty="0"/>
          </a:p>
          <a:p>
            <a:pPr fontAlgn="base"/>
            <a:r>
              <a:rPr lang="en-US" altLang="ko-KR" dirty="0"/>
              <a:t>WYSIWYG</a:t>
            </a:r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93BC53ED-9304-4694-97BB-EF1CEEAFA831}"/>
              </a:ext>
            </a:extLst>
          </p:cNvPr>
          <p:cNvSpPr/>
          <p:nvPr/>
        </p:nvSpPr>
        <p:spPr>
          <a:xfrm>
            <a:off x="395695" y="186096"/>
            <a:ext cx="1032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featural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42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EE334E-F0F5-4E08-BA57-20103872BC2B}"/>
              </a:ext>
            </a:extLst>
          </p:cNvPr>
          <p:cNvSpPr txBox="1"/>
          <p:nvPr/>
        </p:nvSpPr>
        <p:spPr>
          <a:xfrm>
            <a:off x="1426028" y="3058886"/>
            <a:ext cx="90351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dirty="0"/>
              <a:t>writing letter unit</a:t>
            </a:r>
            <a:r>
              <a:rPr lang="ko-KR" altLang="en-US" dirty="0"/>
              <a:t>：강</a:t>
            </a:r>
            <a:r>
              <a:rPr lang="en-US" altLang="ko-KR" dirty="0"/>
              <a:t>, </a:t>
            </a:r>
            <a:r>
              <a:rPr lang="ko-KR" altLang="en-US" dirty="0"/>
              <a:t>산			            → </a:t>
            </a:r>
            <a:r>
              <a:rPr lang="en-US" altLang="ko-KR" dirty="0" err="1"/>
              <a:t>syllabograph</a:t>
            </a:r>
            <a:r>
              <a:rPr lang="en-US" altLang="ko-KR" dirty="0"/>
              <a:t> </a:t>
            </a:r>
            <a:endParaRPr lang="ko-KR" altLang="en-US" dirty="0"/>
          </a:p>
          <a:p>
            <a:pPr fontAlgn="base"/>
            <a:r>
              <a:rPr lang="en-US" altLang="ko-KR" dirty="0"/>
              <a:t>consonant and vowel unit</a:t>
            </a:r>
            <a:r>
              <a:rPr lang="ko-KR" altLang="en-US" dirty="0"/>
              <a:t>：</a:t>
            </a:r>
            <a:r>
              <a:rPr lang="ko-KR" altLang="en-US" dirty="0" err="1"/>
              <a:t>ㄱ</a:t>
            </a:r>
            <a:r>
              <a:rPr lang="en-US" altLang="ko-KR" dirty="0"/>
              <a:t>, </a:t>
            </a:r>
            <a:r>
              <a:rPr lang="ko-KR" altLang="en-US" dirty="0" err="1"/>
              <a:t>ㅏ</a:t>
            </a:r>
            <a:r>
              <a:rPr lang="en-US" altLang="ko-KR" dirty="0"/>
              <a:t>, </a:t>
            </a:r>
            <a:r>
              <a:rPr lang="ko-KR" altLang="en-US" dirty="0" err="1"/>
              <a:t>ㅇ</a:t>
            </a:r>
            <a:r>
              <a:rPr lang="en-US" altLang="ko-KR" dirty="0"/>
              <a:t>, </a:t>
            </a:r>
            <a:r>
              <a:rPr lang="ko-KR" altLang="en-US" dirty="0" err="1"/>
              <a:t>ㅅ</a:t>
            </a:r>
            <a:r>
              <a:rPr lang="en-US" altLang="ko-KR" dirty="0"/>
              <a:t>, </a:t>
            </a:r>
            <a:r>
              <a:rPr lang="ko-KR" altLang="en-US" dirty="0" err="1"/>
              <a:t>ㅏ</a:t>
            </a:r>
            <a:r>
              <a:rPr lang="en-US" altLang="ko-KR" dirty="0"/>
              <a:t>, </a:t>
            </a:r>
            <a:r>
              <a:rPr lang="ko-KR" altLang="en-US" dirty="0"/>
              <a:t>ㄴ	 → </a:t>
            </a:r>
            <a:r>
              <a:rPr lang="en-US" altLang="ko-KR" dirty="0"/>
              <a:t>letter </a:t>
            </a:r>
            <a:endParaRPr lang="ko-KR" altLang="en-US" dirty="0"/>
          </a:p>
          <a:p>
            <a:pPr fontAlgn="base"/>
            <a:r>
              <a:rPr lang="en-US" altLang="ko-KR" dirty="0" err="1"/>
              <a:t>fetural</a:t>
            </a:r>
            <a:r>
              <a:rPr lang="en-US" altLang="ko-KR" dirty="0"/>
              <a:t> unit</a:t>
            </a:r>
            <a:r>
              <a:rPr lang="ko-KR" altLang="en-US" dirty="0"/>
              <a:t>：</a:t>
            </a:r>
            <a:r>
              <a:rPr lang="ko-KR" altLang="en-US" dirty="0" err="1"/>
              <a:t>ㄷ</a:t>
            </a:r>
            <a:r>
              <a:rPr lang="en-US" altLang="ko-KR" dirty="0"/>
              <a:t>(</a:t>
            </a:r>
            <a:r>
              <a:rPr lang="ko-KR" altLang="en-US" dirty="0"/>
              <a:t>ㄴ</a:t>
            </a:r>
            <a:r>
              <a:rPr lang="en-US" altLang="ko-KR" dirty="0"/>
              <a:t>, </a:t>
            </a:r>
            <a:r>
              <a:rPr lang="ko-KR" altLang="en-US" dirty="0" err="1"/>
              <a:t>ㅡ</a:t>
            </a:r>
            <a:r>
              <a:rPr lang="en-US" altLang="ko-KR" dirty="0"/>
              <a:t>)/</a:t>
            </a:r>
            <a:r>
              <a:rPr lang="ko-KR" altLang="en-US" dirty="0" err="1"/>
              <a:t>ㅈ</a:t>
            </a:r>
            <a:r>
              <a:rPr lang="en-US" altLang="ko-KR" dirty="0"/>
              <a:t>(</a:t>
            </a:r>
            <a:r>
              <a:rPr lang="ko-KR" altLang="en-US" dirty="0" err="1"/>
              <a:t>ㅅ</a:t>
            </a:r>
            <a:r>
              <a:rPr lang="en-US" altLang="ko-KR" dirty="0"/>
              <a:t>, </a:t>
            </a:r>
            <a:r>
              <a:rPr lang="ko-KR" altLang="en-US" dirty="0" err="1"/>
              <a:t>ㅡ</a:t>
            </a:r>
            <a:r>
              <a:rPr lang="en-US" altLang="ko-KR" dirty="0"/>
              <a:t>)/</a:t>
            </a:r>
            <a:r>
              <a:rPr lang="ko-KR" altLang="en-US" dirty="0" err="1"/>
              <a:t>ㆆ</a:t>
            </a:r>
            <a:r>
              <a:rPr lang="en-US" altLang="ko-KR" dirty="0"/>
              <a:t>(</a:t>
            </a:r>
            <a:r>
              <a:rPr lang="ko-KR" altLang="en-US" dirty="0" err="1"/>
              <a:t>ㅇ</a:t>
            </a:r>
            <a:r>
              <a:rPr lang="en-US" altLang="ko-KR" dirty="0"/>
              <a:t>, </a:t>
            </a:r>
            <a:r>
              <a:rPr lang="ko-KR" altLang="en-US" dirty="0" err="1"/>
              <a:t>ㅡ</a:t>
            </a:r>
            <a:r>
              <a:rPr lang="en-US" altLang="ko-KR" dirty="0"/>
              <a:t>)              </a:t>
            </a:r>
            <a:r>
              <a:rPr lang="ko-KR" altLang="en-US" dirty="0"/>
              <a:t>→ </a:t>
            </a:r>
            <a:r>
              <a:rPr lang="en-US" altLang="ko-KR" dirty="0"/>
              <a:t>basic form and added line</a:t>
            </a:r>
            <a:r>
              <a:rPr lang="ko-KR" altLang="en-US" dirty="0"/>
              <a:t> </a:t>
            </a:r>
          </a:p>
          <a:p>
            <a:endParaRPr lang="ko-KR" altLang="en-US" dirty="0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A0BC666D-2887-415F-9EC1-F00E575A737D}"/>
              </a:ext>
            </a:extLst>
          </p:cNvPr>
          <p:cNvSpPr/>
          <p:nvPr/>
        </p:nvSpPr>
        <p:spPr>
          <a:xfrm>
            <a:off x="395695" y="186096"/>
            <a:ext cx="1032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featural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80EF5347-C6E1-4756-836F-E2627603E796}"/>
              </a:ext>
            </a:extLst>
          </p:cNvPr>
          <p:cNvSpPr/>
          <p:nvPr/>
        </p:nvSpPr>
        <p:spPr>
          <a:xfrm>
            <a:off x="1688736" y="1253159"/>
            <a:ext cx="16866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600" dirty="0"/>
              <a:t>Hangul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739242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5207FA5-E5E6-4C5F-B9B6-9C2E03864E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799" y="1796142"/>
            <a:ext cx="26853805" cy="1195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43" name="_x838002064" descr="EMB000007804690">
            <a:extLst>
              <a:ext uri="{FF2B5EF4-FFF2-40B4-BE49-F238E27FC236}">
                <a16:creationId xmlns:a16="http://schemas.microsoft.com/office/drawing/2014/main" id="{577A94E1-C569-436A-B3A4-747D48459E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327"/>
          <a:stretch>
            <a:fillRect/>
          </a:stretch>
        </p:blipFill>
        <p:spPr bwMode="auto">
          <a:xfrm>
            <a:off x="1098206" y="3751771"/>
            <a:ext cx="2985186" cy="2333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_x838002280" descr="EMB000007804690">
            <a:extLst>
              <a:ext uri="{FF2B5EF4-FFF2-40B4-BE49-F238E27FC236}">
                <a16:creationId xmlns:a16="http://schemas.microsoft.com/office/drawing/2014/main" id="{2C898B75-323E-4DB2-84C3-F38B2D918D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28" r="35394"/>
          <a:stretch>
            <a:fillRect/>
          </a:stretch>
        </p:blipFill>
        <p:spPr bwMode="auto">
          <a:xfrm>
            <a:off x="4154488" y="3843112"/>
            <a:ext cx="3196932" cy="2287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1" name="_x838001920" descr="EMB000007804691">
            <a:extLst>
              <a:ext uri="{FF2B5EF4-FFF2-40B4-BE49-F238E27FC236}">
                <a16:creationId xmlns:a16="http://schemas.microsoft.com/office/drawing/2014/main" id="{21568242-27F2-407A-B201-B795BF4CA0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5093" y="3865277"/>
            <a:ext cx="4052215" cy="2242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0D1F261-C637-4EB3-AE37-4B185F7D8E0D}"/>
              </a:ext>
            </a:extLst>
          </p:cNvPr>
          <p:cNvSpPr txBox="1"/>
          <p:nvPr/>
        </p:nvSpPr>
        <p:spPr>
          <a:xfrm>
            <a:off x="3091543" y="2710707"/>
            <a:ext cx="1282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Basic form</a:t>
            </a:r>
            <a:endParaRPr lang="ko-KR" altLang="en-US" dirty="0"/>
          </a:p>
        </p:txBody>
      </p:sp>
      <p:cxnSp>
        <p:nvCxnSpPr>
          <p:cNvPr id="7" name="직선 화살표 연결선 6">
            <a:extLst>
              <a:ext uri="{FF2B5EF4-FFF2-40B4-BE49-F238E27FC236}">
                <a16:creationId xmlns:a16="http://schemas.microsoft.com/office/drawing/2014/main" id="{B2E24E3E-A1EE-4F42-98AF-EE9E16449BEA}"/>
              </a:ext>
            </a:extLst>
          </p:cNvPr>
          <p:cNvCxnSpPr>
            <a:cxnSpLocks/>
          </p:cNvCxnSpPr>
          <p:nvPr/>
        </p:nvCxnSpPr>
        <p:spPr>
          <a:xfrm>
            <a:off x="3644456" y="3202056"/>
            <a:ext cx="0" cy="109780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BAA313CB-AE06-41FB-8C66-BE31E65DCFA1}"/>
              </a:ext>
            </a:extLst>
          </p:cNvPr>
          <p:cNvSpPr txBox="1"/>
          <p:nvPr/>
        </p:nvSpPr>
        <p:spPr>
          <a:xfrm>
            <a:off x="5894469" y="2710707"/>
            <a:ext cx="2285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added characteristic</a:t>
            </a:r>
            <a:endParaRPr lang="ko-KR" altLang="en-US" dirty="0"/>
          </a:p>
        </p:txBody>
      </p:sp>
      <p:cxnSp>
        <p:nvCxnSpPr>
          <p:cNvPr id="10" name="직선 화살표 연결선 9">
            <a:extLst>
              <a:ext uri="{FF2B5EF4-FFF2-40B4-BE49-F238E27FC236}">
                <a16:creationId xmlns:a16="http://schemas.microsoft.com/office/drawing/2014/main" id="{D41D735F-AA52-424D-9B35-AB21F1AAF135}"/>
              </a:ext>
            </a:extLst>
          </p:cNvPr>
          <p:cNvCxnSpPr>
            <a:cxnSpLocks/>
          </p:cNvCxnSpPr>
          <p:nvPr/>
        </p:nvCxnSpPr>
        <p:spPr>
          <a:xfrm>
            <a:off x="6790427" y="3202056"/>
            <a:ext cx="0" cy="109780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>
            <a:extLst>
              <a:ext uri="{FF2B5EF4-FFF2-40B4-BE49-F238E27FC236}">
                <a16:creationId xmlns:a16="http://schemas.microsoft.com/office/drawing/2014/main" id="{4B0BC433-A814-4ED7-BE5B-C02448EAEA8F}"/>
              </a:ext>
            </a:extLst>
          </p:cNvPr>
          <p:cNvCxnSpPr>
            <a:cxnSpLocks/>
          </p:cNvCxnSpPr>
          <p:nvPr/>
        </p:nvCxnSpPr>
        <p:spPr>
          <a:xfrm>
            <a:off x="7014101" y="3202056"/>
            <a:ext cx="845385" cy="109780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2A1B08FD-55E9-4B0D-B1F7-7E8B1FE6D7C4}"/>
              </a:ext>
            </a:extLst>
          </p:cNvPr>
          <p:cNvSpPr/>
          <p:nvPr/>
        </p:nvSpPr>
        <p:spPr>
          <a:xfrm>
            <a:off x="395695" y="186096"/>
            <a:ext cx="1032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featural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37D7258D-5D72-4101-B702-DCF24D498B97}"/>
              </a:ext>
            </a:extLst>
          </p:cNvPr>
          <p:cNvSpPr/>
          <p:nvPr/>
        </p:nvSpPr>
        <p:spPr>
          <a:xfrm>
            <a:off x="1387583" y="1048700"/>
            <a:ext cx="26292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600" dirty="0" err="1"/>
              <a:t>SignWriting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793467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35F0DF1-9C7A-405B-988E-A290C7FFB4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29" y="2155372"/>
            <a:ext cx="19273076" cy="110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2289" name="_x487884920" descr="EMB00000780469e">
            <a:extLst>
              <a:ext uri="{FF2B5EF4-FFF2-40B4-BE49-F238E27FC236}">
                <a16:creationId xmlns:a16="http://schemas.microsoft.com/office/drawing/2014/main" id="{64938E1D-2ED8-4388-A458-14E82DA9A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87" y="3806882"/>
            <a:ext cx="10776225" cy="2719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4C46B526-EA6B-498D-82D7-D78A03819C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6820" y="2273050"/>
            <a:ext cx="352474" cy="35247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1F47659-AC16-4B3B-A95F-BCA050150804}"/>
              </a:ext>
            </a:extLst>
          </p:cNvPr>
          <p:cNvSpPr txBox="1"/>
          <p:nvPr/>
        </p:nvSpPr>
        <p:spPr>
          <a:xfrm>
            <a:off x="4484915" y="2256192"/>
            <a:ext cx="1282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Basic form</a:t>
            </a:r>
            <a:endParaRPr lang="ko-KR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8206B9-8968-40DE-8E36-8BF4585E2594}"/>
              </a:ext>
            </a:extLst>
          </p:cNvPr>
          <p:cNvSpPr txBox="1"/>
          <p:nvPr/>
        </p:nvSpPr>
        <p:spPr>
          <a:xfrm>
            <a:off x="6096000" y="2706722"/>
            <a:ext cx="2285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added characteristic</a:t>
            </a:r>
            <a:endParaRPr lang="ko-KR" altLang="en-US" dirty="0"/>
          </a:p>
        </p:txBody>
      </p:sp>
      <p:cxnSp>
        <p:nvCxnSpPr>
          <p:cNvPr id="7" name="직선 화살표 연결선 6">
            <a:extLst>
              <a:ext uri="{FF2B5EF4-FFF2-40B4-BE49-F238E27FC236}">
                <a16:creationId xmlns:a16="http://schemas.microsoft.com/office/drawing/2014/main" id="{D98908F9-69DA-4840-82D6-279AA6B92090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3548743" y="2440858"/>
            <a:ext cx="936172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화살표 연결선 9">
            <a:extLst>
              <a:ext uri="{FF2B5EF4-FFF2-40B4-BE49-F238E27FC236}">
                <a16:creationId xmlns:a16="http://schemas.microsoft.com/office/drawing/2014/main" id="{E4222643-535A-40B9-8222-7D75E936F44D}"/>
              </a:ext>
            </a:extLst>
          </p:cNvPr>
          <p:cNvCxnSpPr>
            <a:cxnSpLocks/>
          </p:cNvCxnSpPr>
          <p:nvPr/>
        </p:nvCxnSpPr>
        <p:spPr>
          <a:xfrm flipH="1">
            <a:off x="3548743" y="3076054"/>
            <a:ext cx="3058886" cy="136602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F44D24F4-B080-4A41-A1B6-4D77003EC89D}"/>
              </a:ext>
            </a:extLst>
          </p:cNvPr>
          <p:cNvCxnSpPr>
            <a:cxnSpLocks/>
          </p:cNvCxnSpPr>
          <p:nvPr/>
        </p:nvCxnSpPr>
        <p:spPr>
          <a:xfrm>
            <a:off x="6988629" y="3117692"/>
            <a:ext cx="0" cy="112773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화살표 연결선 13">
            <a:extLst>
              <a:ext uri="{FF2B5EF4-FFF2-40B4-BE49-F238E27FC236}">
                <a16:creationId xmlns:a16="http://schemas.microsoft.com/office/drawing/2014/main" id="{A6D18B27-E03B-48C2-8357-FCCB4C75045A}"/>
              </a:ext>
            </a:extLst>
          </p:cNvPr>
          <p:cNvCxnSpPr>
            <a:cxnSpLocks/>
          </p:cNvCxnSpPr>
          <p:nvPr/>
        </p:nvCxnSpPr>
        <p:spPr>
          <a:xfrm>
            <a:off x="7489372" y="3076054"/>
            <a:ext cx="3331028" cy="136602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6167FAAA-5F37-41B5-A112-072325824FC2}"/>
              </a:ext>
            </a:extLst>
          </p:cNvPr>
          <p:cNvSpPr/>
          <p:nvPr/>
        </p:nvSpPr>
        <p:spPr>
          <a:xfrm>
            <a:off x="395695" y="186096"/>
            <a:ext cx="1032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featural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5FDE9E1A-10F7-4C33-9056-1E7561620949}"/>
              </a:ext>
            </a:extLst>
          </p:cNvPr>
          <p:cNvSpPr/>
          <p:nvPr/>
        </p:nvSpPr>
        <p:spPr>
          <a:xfrm>
            <a:off x="1387583" y="1048700"/>
            <a:ext cx="26292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600" dirty="0" err="1"/>
              <a:t>SignWriting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918312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6DCECA0-4723-44D2-B756-8EB9F7998BA8}"/>
              </a:ext>
            </a:extLst>
          </p:cNvPr>
          <p:cNvSpPr txBox="1"/>
          <p:nvPr/>
        </p:nvSpPr>
        <p:spPr>
          <a:xfrm>
            <a:off x="1404256" y="533399"/>
            <a:ext cx="765265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/>
              <a:t>Korean-Hangul is analytically a featural system. </a:t>
            </a:r>
          </a:p>
          <a:p>
            <a:r>
              <a:rPr lang="en-US" altLang="ko-KR" sz="4400" dirty="0"/>
              <a:t>And it is </a:t>
            </a:r>
            <a:r>
              <a:rPr lang="en-US" altLang="ko-KR" sz="4400" dirty="0" err="1"/>
              <a:t>systhetically</a:t>
            </a:r>
            <a:r>
              <a:rPr lang="en-US" altLang="ko-KR" sz="4400" dirty="0"/>
              <a:t> a syllabic system.</a:t>
            </a:r>
          </a:p>
          <a:p>
            <a:endParaRPr lang="en-US" altLang="ko-KR" sz="4400" dirty="0"/>
          </a:p>
          <a:p>
            <a:r>
              <a:rPr lang="en-US" altLang="ko-KR" sz="4400" dirty="0"/>
              <a:t>-Florian </a:t>
            </a:r>
            <a:r>
              <a:rPr lang="en-US" altLang="ko-KR" sz="4400" dirty="0" err="1"/>
              <a:t>Coulmas</a:t>
            </a:r>
            <a:endParaRPr lang="en-US" altLang="ko-KR" sz="4400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9289F1E9-4C77-4D1E-9C2C-D6A59D2362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4020" y="2778354"/>
            <a:ext cx="3448531" cy="3820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2826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96A643F-D557-4AAB-9FE2-7124E306B66B}"/>
              </a:ext>
            </a:extLst>
          </p:cNvPr>
          <p:cNvSpPr txBox="1"/>
          <p:nvPr/>
        </p:nvSpPr>
        <p:spPr>
          <a:xfrm>
            <a:off x="2674478" y="2040740"/>
            <a:ext cx="745671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 err="1"/>
              <a:t>SignWriting</a:t>
            </a:r>
            <a:r>
              <a:rPr lang="en-US" altLang="ko-KR" sz="4400" dirty="0"/>
              <a:t> is a system of featural </a:t>
            </a:r>
            <a:r>
              <a:rPr lang="en-US" altLang="ko-KR" sz="4400" dirty="0" err="1"/>
              <a:t>syllabographic</a:t>
            </a:r>
            <a:r>
              <a:rPr lang="en-US" altLang="ko-KR" sz="4400" dirty="0"/>
              <a:t> characters</a:t>
            </a:r>
            <a:endParaRPr lang="ko-KR" altLang="en-US" sz="4400" dirty="0"/>
          </a:p>
        </p:txBody>
      </p:sp>
    </p:spTree>
    <p:extLst>
      <p:ext uri="{BB962C8B-B14F-4D97-AF65-F5344CB8AC3E}">
        <p14:creationId xmlns:p14="http://schemas.microsoft.com/office/powerpoint/2010/main" val="4048584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88D1F2EA-13C9-4E87-BA82-7A5AE6C16C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3994" y="1492341"/>
            <a:ext cx="943107" cy="866896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150EDB7E-8FFF-49FC-AC68-67256200B9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8400" y="1604579"/>
            <a:ext cx="3153327" cy="337019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E5DC0F9-C7EB-42A7-A260-51747DF43568}"/>
              </a:ext>
            </a:extLst>
          </p:cNvPr>
          <p:cNvSpPr txBox="1"/>
          <p:nvPr/>
        </p:nvSpPr>
        <p:spPr>
          <a:xfrm>
            <a:off x="6348623" y="1604579"/>
            <a:ext cx="346165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err="1"/>
              <a:t>Jongtae</a:t>
            </a:r>
            <a:r>
              <a:rPr lang="en-US" altLang="ko-KR" sz="2800" dirty="0"/>
              <a:t> Kim</a:t>
            </a:r>
          </a:p>
          <a:p>
            <a:endParaRPr lang="en-US" altLang="ko-KR" sz="2800" dirty="0"/>
          </a:p>
          <a:p>
            <a:r>
              <a:rPr lang="en-US" altLang="ko-KR" sz="2800" dirty="0"/>
              <a:t>Working at TRS in Seoul</a:t>
            </a:r>
          </a:p>
          <a:p>
            <a:r>
              <a:rPr lang="en-US" altLang="ko-KR" sz="2800" dirty="0"/>
              <a:t>As a Korean Sign Language Interpreter</a:t>
            </a:r>
          </a:p>
          <a:p>
            <a:endParaRPr lang="ko-KR" altLang="en-US" sz="4400" dirty="0"/>
          </a:p>
        </p:txBody>
      </p:sp>
    </p:spTree>
    <p:extLst>
      <p:ext uri="{BB962C8B-B14F-4D97-AF65-F5344CB8AC3E}">
        <p14:creationId xmlns:p14="http://schemas.microsoft.com/office/powerpoint/2010/main" val="424565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3F61FE2-EAF0-4148-A552-C4FD2FC8ABCC}"/>
              </a:ext>
            </a:extLst>
          </p:cNvPr>
          <p:cNvSpPr txBox="1"/>
          <p:nvPr/>
        </p:nvSpPr>
        <p:spPr>
          <a:xfrm>
            <a:off x="2939143" y="1850570"/>
            <a:ext cx="63137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/>
              <a:t>What is the </a:t>
            </a:r>
            <a:r>
              <a:rPr lang="en-US" altLang="ko-KR" sz="4400" dirty="0" err="1"/>
              <a:t>SignWriting</a:t>
            </a:r>
            <a:r>
              <a:rPr lang="en-US" altLang="ko-KR" sz="4400" dirty="0"/>
              <a:t>?</a:t>
            </a:r>
            <a:endParaRPr lang="ko-KR" altLang="en-US" sz="4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1846B5-ECFB-4A30-937E-67F858006B80}"/>
              </a:ext>
            </a:extLst>
          </p:cNvPr>
          <p:cNvSpPr txBox="1"/>
          <p:nvPr/>
        </p:nvSpPr>
        <p:spPr>
          <a:xfrm>
            <a:off x="2079171" y="3962126"/>
            <a:ext cx="91657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/>
              <a:t>What does it mean in </a:t>
            </a:r>
            <a:r>
              <a:rPr lang="en-US" altLang="ko-KR" sz="4400" dirty="0" err="1"/>
              <a:t>graphetics</a:t>
            </a:r>
            <a:r>
              <a:rPr lang="en-US" altLang="ko-KR" sz="4400" dirty="0"/>
              <a:t>?</a:t>
            </a:r>
            <a:endParaRPr lang="ko-KR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63220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3F61FE2-EAF0-4148-A552-C4FD2FC8ABCC}"/>
              </a:ext>
            </a:extLst>
          </p:cNvPr>
          <p:cNvSpPr txBox="1"/>
          <p:nvPr/>
        </p:nvSpPr>
        <p:spPr>
          <a:xfrm>
            <a:off x="2547257" y="1317171"/>
            <a:ext cx="745671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/>
              <a:t>Two Systems have the same characteristics.</a:t>
            </a:r>
          </a:p>
          <a:p>
            <a:pPr marL="742950" indent="-742950">
              <a:buAutoNum type="arabicPeriod"/>
            </a:pPr>
            <a:endParaRPr lang="en-US" altLang="ko-KR" sz="4400" dirty="0"/>
          </a:p>
          <a:p>
            <a:pPr marL="742950" indent="-742950">
              <a:buAutoNum type="arabicPeriod"/>
            </a:pPr>
            <a:r>
              <a:rPr lang="en-US" altLang="ko-KR" sz="4400" dirty="0" err="1"/>
              <a:t>syllabographic</a:t>
            </a:r>
            <a:r>
              <a:rPr lang="en-US" altLang="ko-KR" sz="4400" dirty="0"/>
              <a:t> characters </a:t>
            </a:r>
          </a:p>
          <a:p>
            <a:pPr marL="742950" indent="-742950">
              <a:buAutoNum type="arabicPeriod"/>
            </a:pPr>
            <a:endParaRPr lang="en-US" altLang="ko-KR" sz="4400" dirty="0"/>
          </a:p>
          <a:p>
            <a:pPr marL="742950" indent="-742950">
              <a:buAutoNum type="arabicPeriod"/>
            </a:pPr>
            <a:r>
              <a:rPr lang="en-US" altLang="ko-KR" sz="4400" dirty="0"/>
              <a:t>featural characters </a:t>
            </a:r>
            <a:endParaRPr lang="ko-KR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206344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F40CA37-2AA3-40F6-9226-EBDF521C7891}"/>
              </a:ext>
            </a:extLst>
          </p:cNvPr>
          <p:cNvSpPr txBox="1"/>
          <p:nvPr/>
        </p:nvSpPr>
        <p:spPr>
          <a:xfrm>
            <a:off x="1513114" y="609326"/>
            <a:ext cx="91657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/>
              <a:t>Hangul        vs         </a:t>
            </a:r>
            <a:r>
              <a:rPr lang="en-US" altLang="ko-KR" sz="4400" dirty="0" err="1"/>
              <a:t>SignWriting</a:t>
            </a:r>
            <a:r>
              <a:rPr lang="en-US" altLang="ko-KR" sz="4400" dirty="0"/>
              <a:t>     </a:t>
            </a:r>
            <a:endParaRPr lang="ko-KR" altLang="en-US" sz="4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EC4A4-826C-4B91-B496-D14782E18911}"/>
              </a:ext>
            </a:extLst>
          </p:cNvPr>
          <p:cNvSpPr txBox="1"/>
          <p:nvPr/>
        </p:nvSpPr>
        <p:spPr>
          <a:xfrm>
            <a:off x="2079169" y="2938868"/>
            <a:ext cx="35487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9600" dirty="0"/>
              <a:t>집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190AE13-25BC-4A82-B042-FCE70CCD7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49" name="_x830587488" descr="EMB000007804677">
            <a:extLst>
              <a:ext uri="{FF2B5EF4-FFF2-40B4-BE49-F238E27FC236}">
                <a16:creationId xmlns:a16="http://schemas.microsoft.com/office/drawing/2014/main" id="{258A21D7-51A5-4AD6-A304-7286CAF7B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6975" y="2227578"/>
            <a:ext cx="2698118" cy="2758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480DE8-27E4-4CAE-BF5B-F61E257467D7}"/>
              </a:ext>
            </a:extLst>
          </p:cNvPr>
          <p:cNvSpPr txBox="1"/>
          <p:nvPr/>
        </p:nvSpPr>
        <p:spPr>
          <a:xfrm>
            <a:off x="1284514" y="4985656"/>
            <a:ext cx="3345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It means the house in Korean.</a:t>
            </a:r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36E9CC-9AF6-4D4C-A77E-D971B293407D}"/>
              </a:ext>
            </a:extLst>
          </p:cNvPr>
          <p:cNvSpPr txBox="1"/>
          <p:nvPr/>
        </p:nvSpPr>
        <p:spPr>
          <a:xfrm>
            <a:off x="6675747" y="4984873"/>
            <a:ext cx="3839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It means the house in </a:t>
            </a:r>
            <a:r>
              <a:rPr lang="en-US" altLang="ko-KR" dirty="0" err="1"/>
              <a:t>SignWriting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17B68D4F-BC6D-4B16-920B-B92616EE65D2}"/>
              </a:ext>
            </a:extLst>
          </p:cNvPr>
          <p:cNvSpPr/>
          <p:nvPr/>
        </p:nvSpPr>
        <p:spPr>
          <a:xfrm>
            <a:off x="395695" y="186096"/>
            <a:ext cx="17764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err="1">
                <a:solidFill>
                  <a:srgbClr val="FF0000"/>
                </a:solidFill>
              </a:rPr>
              <a:t>syllabographic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15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85DDA1-7FEE-42A2-AA23-392D3C9CE6AF}"/>
              </a:ext>
            </a:extLst>
          </p:cNvPr>
          <p:cNvSpPr txBox="1"/>
          <p:nvPr/>
        </p:nvSpPr>
        <p:spPr>
          <a:xfrm>
            <a:off x="2340431" y="1164771"/>
            <a:ext cx="243840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0" dirty="0"/>
              <a:t>집</a:t>
            </a:r>
          </a:p>
        </p:txBody>
      </p:sp>
      <p:sp>
        <p:nvSpPr>
          <p:cNvPr id="3" name="타원 2">
            <a:extLst>
              <a:ext uri="{FF2B5EF4-FFF2-40B4-BE49-F238E27FC236}">
                <a16:creationId xmlns:a16="http://schemas.microsoft.com/office/drawing/2014/main" id="{5809BF5A-7602-4221-95CE-1C8762C83C13}"/>
              </a:ext>
            </a:extLst>
          </p:cNvPr>
          <p:cNvSpPr/>
          <p:nvPr/>
        </p:nvSpPr>
        <p:spPr>
          <a:xfrm>
            <a:off x="3407230" y="1164771"/>
            <a:ext cx="892630" cy="1513115"/>
          </a:xfrm>
          <a:prstGeom prst="ellipse">
            <a:avLst/>
          </a:prstGeom>
          <a:noFill/>
          <a:ln w="571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타원 3">
            <a:extLst>
              <a:ext uri="{FF2B5EF4-FFF2-40B4-BE49-F238E27FC236}">
                <a16:creationId xmlns:a16="http://schemas.microsoft.com/office/drawing/2014/main" id="{719CA9AA-05F1-4F2E-8B0B-27EEBD134D18}"/>
              </a:ext>
            </a:extLst>
          </p:cNvPr>
          <p:cNvSpPr/>
          <p:nvPr/>
        </p:nvSpPr>
        <p:spPr>
          <a:xfrm>
            <a:off x="2144486" y="1164771"/>
            <a:ext cx="1415143" cy="1513115"/>
          </a:xfrm>
          <a:prstGeom prst="ellipse">
            <a:avLst/>
          </a:prstGeom>
          <a:noFill/>
          <a:ln w="571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타원 4">
            <a:extLst>
              <a:ext uri="{FF2B5EF4-FFF2-40B4-BE49-F238E27FC236}">
                <a16:creationId xmlns:a16="http://schemas.microsoft.com/office/drawing/2014/main" id="{A57F6287-EC24-4A9F-B9E0-D3A87FF4EB99}"/>
              </a:ext>
            </a:extLst>
          </p:cNvPr>
          <p:cNvSpPr/>
          <p:nvPr/>
        </p:nvSpPr>
        <p:spPr>
          <a:xfrm>
            <a:off x="2340431" y="2288155"/>
            <a:ext cx="2002966" cy="1513115"/>
          </a:xfrm>
          <a:prstGeom prst="ellipse">
            <a:avLst/>
          </a:prstGeom>
          <a:noFill/>
          <a:ln w="571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3DB52F-11F4-4388-AA76-A2560CC771FE}"/>
              </a:ext>
            </a:extLst>
          </p:cNvPr>
          <p:cNvSpPr txBox="1"/>
          <p:nvPr/>
        </p:nvSpPr>
        <p:spPr>
          <a:xfrm>
            <a:off x="1099457" y="805543"/>
            <a:ext cx="1202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first letter</a:t>
            </a:r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038031-DD80-4E71-866F-F0C2F05FB596}"/>
              </a:ext>
            </a:extLst>
          </p:cNvPr>
          <p:cNvSpPr txBox="1"/>
          <p:nvPr/>
        </p:nvSpPr>
        <p:spPr>
          <a:xfrm>
            <a:off x="4119643" y="795439"/>
            <a:ext cx="15276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middle letter</a:t>
            </a:r>
            <a:endParaRPr lang="ko-KR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A115DB-5C0B-4296-8E41-189763F915F3}"/>
              </a:ext>
            </a:extLst>
          </p:cNvPr>
          <p:cNvSpPr txBox="1"/>
          <p:nvPr/>
        </p:nvSpPr>
        <p:spPr>
          <a:xfrm>
            <a:off x="2643399" y="3908753"/>
            <a:ext cx="1165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last letter</a:t>
            </a:r>
            <a:endParaRPr lang="ko-KR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E7EA1C-48D7-445F-BB10-0EAA67A890B6}"/>
              </a:ext>
            </a:extLst>
          </p:cNvPr>
          <p:cNvSpPr txBox="1"/>
          <p:nvPr/>
        </p:nvSpPr>
        <p:spPr>
          <a:xfrm>
            <a:off x="3080657" y="4924654"/>
            <a:ext cx="72734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/>
              <a:t>We don’t write it like </a:t>
            </a:r>
            <a:r>
              <a:rPr lang="ko-KR" altLang="en-US" sz="4000" dirty="0" err="1"/>
              <a:t>ㅈ</a:t>
            </a:r>
            <a:r>
              <a:rPr lang="ko-KR" altLang="en-US" sz="4000" dirty="0"/>
              <a:t> </a:t>
            </a:r>
            <a:r>
              <a:rPr lang="ko-KR" altLang="en-US" sz="4000" dirty="0" err="1"/>
              <a:t>ㅣ</a:t>
            </a:r>
            <a:r>
              <a:rPr lang="ko-KR" altLang="en-US" sz="4000" dirty="0"/>
              <a:t> </a:t>
            </a:r>
            <a:r>
              <a:rPr lang="ko-KR" altLang="en-US" sz="4000" dirty="0" err="1"/>
              <a:t>ㅂ</a:t>
            </a:r>
            <a:r>
              <a:rPr lang="en-US" altLang="ko-KR" sz="4000" dirty="0"/>
              <a:t>.</a:t>
            </a:r>
            <a:endParaRPr lang="ko-KR" altLang="en-US" sz="4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1FFF63-9F89-47D2-91B3-7E6A872F3FD4}"/>
              </a:ext>
            </a:extLst>
          </p:cNvPr>
          <p:cNvSpPr txBox="1"/>
          <p:nvPr/>
        </p:nvSpPr>
        <p:spPr>
          <a:xfrm>
            <a:off x="6558045" y="200164"/>
            <a:ext cx="515498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0" dirty="0" err="1"/>
              <a:t>ㅈㅣ</a:t>
            </a:r>
            <a:r>
              <a:rPr lang="ko-KR" altLang="en-US" sz="14000" dirty="0"/>
              <a:t>    </a:t>
            </a:r>
            <a:endParaRPr lang="en-US" altLang="ko-KR" sz="14000" dirty="0"/>
          </a:p>
          <a:p>
            <a:r>
              <a:rPr lang="en-US" altLang="ko-KR" sz="14000" dirty="0"/>
              <a:t> </a:t>
            </a:r>
            <a:r>
              <a:rPr lang="ko-KR" altLang="en-US" sz="14000" dirty="0" err="1"/>
              <a:t>ㅂ</a:t>
            </a:r>
            <a:endParaRPr lang="ko-KR" altLang="en-US" sz="14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7F10F35-D754-46FA-B482-8ADDE0F60414}"/>
              </a:ext>
            </a:extLst>
          </p:cNvPr>
          <p:cNvSpPr txBox="1"/>
          <p:nvPr/>
        </p:nvSpPr>
        <p:spPr>
          <a:xfrm>
            <a:off x="7655131" y="5724753"/>
            <a:ext cx="3597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>
                <a:solidFill>
                  <a:srgbClr val="FF0000"/>
                </a:solidFill>
              </a:rPr>
              <a:t>No Serial notation</a:t>
            </a:r>
            <a:endParaRPr lang="ko-KR" altLang="en-US" sz="3200" dirty="0">
              <a:solidFill>
                <a:srgbClr val="FF0000"/>
              </a:solidFill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1ED83C07-3986-478A-B8EF-74B99B69B7C2}"/>
              </a:ext>
            </a:extLst>
          </p:cNvPr>
          <p:cNvSpPr/>
          <p:nvPr/>
        </p:nvSpPr>
        <p:spPr>
          <a:xfrm>
            <a:off x="395695" y="186096"/>
            <a:ext cx="17764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err="1">
                <a:solidFill>
                  <a:srgbClr val="FF0000"/>
                </a:solidFill>
              </a:rPr>
              <a:t>syllabographic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867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_x830587488" descr="EMB000007804677">
            <a:extLst>
              <a:ext uri="{FF2B5EF4-FFF2-40B4-BE49-F238E27FC236}">
                <a16:creationId xmlns:a16="http://schemas.microsoft.com/office/drawing/2014/main" id="{D49DE6D2-8D6F-48EA-B9F4-B5544688C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3" y="1258750"/>
            <a:ext cx="2698118" cy="2758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86B8894-7466-4806-A155-32E6F0B43313}"/>
              </a:ext>
            </a:extLst>
          </p:cNvPr>
          <p:cNvSpPr txBox="1"/>
          <p:nvPr/>
        </p:nvSpPr>
        <p:spPr>
          <a:xfrm>
            <a:off x="1077686" y="5126615"/>
            <a:ext cx="48048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/>
              <a:t>We write it like this.</a:t>
            </a:r>
            <a:endParaRPr lang="ko-KR" altLang="en-US" sz="40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A20DA18-3B84-41FA-8E15-145063C8D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0029" y="506275"/>
            <a:ext cx="34364072" cy="1556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073" name="_x128124912" descr="EMB000007804678">
            <a:extLst>
              <a:ext uri="{FF2B5EF4-FFF2-40B4-BE49-F238E27FC236}">
                <a16:creationId xmlns:a16="http://schemas.microsoft.com/office/drawing/2014/main" id="{48C8B037-EBC1-46C2-ADBF-B95B9D5EB8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629" y="1138099"/>
            <a:ext cx="3258300" cy="821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9375B92-89B7-4015-BEB2-A19B7A2068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9716" y="1915570"/>
            <a:ext cx="30543351" cy="1684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075" name="_x128258440" descr="EMB000007804679">
            <a:extLst>
              <a:ext uri="{FF2B5EF4-FFF2-40B4-BE49-F238E27FC236}">
                <a16:creationId xmlns:a16="http://schemas.microsoft.com/office/drawing/2014/main" id="{35092244-5B31-4E80-BAAC-6B1108FCF1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2489" y="2195102"/>
            <a:ext cx="3766033" cy="1081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6">
            <a:extLst>
              <a:ext uri="{FF2B5EF4-FFF2-40B4-BE49-F238E27FC236}">
                <a16:creationId xmlns:a16="http://schemas.microsoft.com/office/drawing/2014/main" id="{AE7B690D-7657-443F-8062-816DBCFDF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0054" y="3459251"/>
            <a:ext cx="22427038" cy="1495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077" name="_x128124624" descr="EMB00000780467a">
            <a:extLst>
              <a:ext uri="{FF2B5EF4-FFF2-40B4-BE49-F238E27FC236}">
                <a16:creationId xmlns:a16="http://schemas.microsoft.com/office/drawing/2014/main" id="{2F16E95D-C8A5-427B-9820-E3668F4B40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2489" y="3413387"/>
            <a:ext cx="4023263" cy="903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>
            <a:extLst>
              <a:ext uri="{FF2B5EF4-FFF2-40B4-BE49-F238E27FC236}">
                <a16:creationId xmlns:a16="http://schemas.microsoft.com/office/drawing/2014/main" id="{16B75B06-4182-4D3F-ADE1-5AABFD8EB1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9963" y="4001026"/>
            <a:ext cx="23762365" cy="184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079" name="_x839386976" descr="EMB00000780467b">
            <a:extLst>
              <a:ext uri="{FF2B5EF4-FFF2-40B4-BE49-F238E27FC236}">
                <a16:creationId xmlns:a16="http://schemas.microsoft.com/office/drawing/2014/main" id="{6FAFBE78-2CB3-4A12-88A9-E14E7A77D1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0029" y="4581962"/>
            <a:ext cx="3816816" cy="1122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직사각형 12">
            <a:extLst>
              <a:ext uri="{FF2B5EF4-FFF2-40B4-BE49-F238E27FC236}">
                <a16:creationId xmlns:a16="http://schemas.microsoft.com/office/drawing/2014/main" id="{C0712B1D-7A2B-41B4-B01C-201CFC1495D6}"/>
              </a:ext>
            </a:extLst>
          </p:cNvPr>
          <p:cNvSpPr/>
          <p:nvPr/>
        </p:nvSpPr>
        <p:spPr>
          <a:xfrm>
            <a:off x="395695" y="186096"/>
            <a:ext cx="17764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err="1">
                <a:solidFill>
                  <a:srgbClr val="FF0000"/>
                </a:solidFill>
              </a:rPr>
              <a:t>syllabographic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655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F40CA37-2AA3-40F6-9226-EBDF521C7891}"/>
              </a:ext>
            </a:extLst>
          </p:cNvPr>
          <p:cNvSpPr txBox="1"/>
          <p:nvPr/>
        </p:nvSpPr>
        <p:spPr>
          <a:xfrm>
            <a:off x="1513114" y="609326"/>
            <a:ext cx="91657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/>
              <a:t>Similarity Hangul and </a:t>
            </a:r>
            <a:r>
              <a:rPr lang="en-US" altLang="ko-KR" sz="4400" dirty="0" err="1"/>
              <a:t>SignWriting</a:t>
            </a:r>
            <a:endParaRPr lang="en-US" altLang="ko-KR" sz="4400" dirty="0"/>
          </a:p>
          <a:p>
            <a:r>
              <a:rPr lang="en-US" altLang="ko-KR" sz="4400" dirty="0"/>
              <a:t>   :  </a:t>
            </a:r>
            <a:r>
              <a:rPr lang="en-US" altLang="ko-KR" sz="4400" dirty="0" err="1"/>
              <a:t>Syllabographic</a:t>
            </a:r>
            <a:r>
              <a:rPr lang="en-US" altLang="ko-KR" sz="4400" dirty="0"/>
              <a:t> character     </a:t>
            </a:r>
            <a:endParaRPr lang="ko-KR" altLang="en-US" sz="4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EC4A4-826C-4B91-B496-D14782E18911}"/>
              </a:ext>
            </a:extLst>
          </p:cNvPr>
          <p:cNvSpPr txBox="1"/>
          <p:nvPr/>
        </p:nvSpPr>
        <p:spPr>
          <a:xfrm>
            <a:off x="2079169" y="2938868"/>
            <a:ext cx="35487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9600" dirty="0"/>
              <a:t>집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190AE13-25BC-4A82-B042-FCE70CCD7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49" name="_x830587488" descr="EMB000007804677">
            <a:extLst>
              <a:ext uri="{FF2B5EF4-FFF2-40B4-BE49-F238E27FC236}">
                <a16:creationId xmlns:a16="http://schemas.microsoft.com/office/drawing/2014/main" id="{258A21D7-51A5-4AD6-A304-7286CAF7B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6975" y="2227578"/>
            <a:ext cx="2698118" cy="2758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480DE8-27E4-4CAE-BF5B-F61E257467D7}"/>
              </a:ext>
            </a:extLst>
          </p:cNvPr>
          <p:cNvSpPr txBox="1"/>
          <p:nvPr/>
        </p:nvSpPr>
        <p:spPr>
          <a:xfrm>
            <a:off x="2079169" y="4984873"/>
            <a:ext cx="1515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One syllable</a:t>
            </a:r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36E9CC-9AF6-4D4C-A77E-D971B293407D}"/>
              </a:ext>
            </a:extLst>
          </p:cNvPr>
          <p:cNvSpPr txBox="1"/>
          <p:nvPr/>
        </p:nvSpPr>
        <p:spPr>
          <a:xfrm>
            <a:off x="7521098" y="5267902"/>
            <a:ext cx="2153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/>
              <a:t>psudo</a:t>
            </a:r>
            <a:r>
              <a:rPr lang="en-US" altLang="ko-KR" dirty="0"/>
              <a:t> one syllable</a:t>
            </a:r>
            <a:endParaRPr lang="ko-KR" altLang="en-US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9CF94BCF-867B-42D2-973C-C4915B3A4A04}"/>
              </a:ext>
            </a:extLst>
          </p:cNvPr>
          <p:cNvSpPr/>
          <p:nvPr/>
        </p:nvSpPr>
        <p:spPr>
          <a:xfrm>
            <a:off x="395695" y="186096"/>
            <a:ext cx="17764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err="1">
                <a:solidFill>
                  <a:srgbClr val="FF0000"/>
                </a:solidFill>
              </a:rPr>
              <a:t>syllabographic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953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99624AE-7BEE-4CA9-9D0A-53E9D0246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21073591" cy="810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5121" name="_x839387840" descr="EMB000007804685">
            <a:extLst>
              <a:ext uri="{FF2B5EF4-FFF2-40B4-BE49-F238E27FC236}">
                <a16:creationId xmlns:a16="http://schemas.microsoft.com/office/drawing/2014/main" id="{20B8E3CC-2170-442D-A0E4-F5D843307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9604" y="810584"/>
            <a:ext cx="5013712" cy="4510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_x128258440" descr="EMB000007804679">
            <a:extLst>
              <a:ext uri="{FF2B5EF4-FFF2-40B4-BE49-F238E27FC236}">
                <a16:creationId xmlns:a16="http://schemas.microsoft.com/office/drawing/2014/main" id="{C5CF931F-73F8-43DD-9E0E-A3BD69E1147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54" t="19801" r="49604" b="-19801"/>
          <a:stretch/>
        </p:blipFill>
        <p:spPr bwMode="auto">
          <a:xfrm>
            <a:off x="1483644" y="976861"/>
            <a:ext cx="2471943" cy="2098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타원 4">
            <a:extLst>
              <a:ext uri="{FF2B5EF4-FFF2-40B4-BE49-F238E27FC236}">
                <a16:creationId xmlns:a16="http://schemas.microsoft.com/office/drawing/2014/main" id="{1D93A908-6A80-4BCC-A409-F930749F7854}"/>
              </a:ext>
            </a:extLst>
          </p:cNvPr>
          <p:cNvSpPr/>
          <p:nvPr/>
        </p:nvSpPr>
        <p:spPr>
          <a:xfrm>
            <a:off x="1738161" y="1120739"/>
            <a:ext cx="1419698" cy="1489234"/>
          </a:xfrm>
          <a:prstGeom prst="ellipse">
            <a:avLst/>
          </a:prstGeom>
          <a:noFill/>
          <a:ln w="571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>
            <a:extLst>
              <a:ext uri="{FF2B5EF4-FFF2-40B4-BE49-F238E27FC236}">
                <a16:creationId xmlns:a16="http://schemas.microsoft.com/office/drawing/2014/main" id="{63D47095-9042-4D31-B0E7-880A2D71CDE4}"/>
              </a:ext>
            </a:extLst>
          </p:cNvPr>
          <p:cNvSpPr/>
          <p:nvPr/>
        </p:nvSpPr>
        <p:spPr>
          <a:xfrm>
            <a:off x="3098578" y="1752901"/>
            <a:ext cx="968827" cy="857072"/>
          </a:xfrm>
          <a:prstGeom prst="ellipse">
            <a:avLst/>
          </a:prstGeom>
          <a:noFill/>
          <a:ln w="571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07A87823-40A9-45A2-B49F-BD984EF1E9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7430" y="3463724"/>
            <a:ext cx="2713215" cy="770799"/>
          </a:xfrm>
          <a:prstGeom prst="rect">
            <a:avLst/>
          </a:prstGeom>
        </p:spPr>
      </p:pic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id="{E7D5485E-859E-43C9-B34A-AD373F58B648}"/>
              </a:ext>
            </a:extLst>
          </p:cNvPr>
          <p:cNvCxnSpPr>
            <a:cxnSpLocks/>
            <a:stCxn id="5" idx="4"/>
          </p:cNvCxnSpPr>
          <p:nvPr/>
        </p:nvCxnSpPr>
        <p:spPr>
          <a:xfrm>
            <a:off x="2448010" y="2609973"/>
            <a:ext cx="323351" cy="111025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그림 8">
            <a:extLst>
              <a:ext uri="{FF2B5EF4-FFF2-40B4-BE49-F238E27FC236}">
                <a16:creationId xmlns:a16="http://schemas.microsoft.com/office/drawing/2014/main" id="{7D8C4D9C-D475-4D0C-912F-9073BB43D6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4486" y="4925779"/>
            <a:ext cx="419158" cy="543001"/>
          </a:xfrm>
          <a:prstGeom prst="rect">
            <a:avLst/>
          </a:prstGeom>
        </p:spPr>
      </p:pic>
      <p:cxnSp>
        <p:nvCxnSpPr>
          <p:cNvPr id="11" name="직선 화살표 연결선 10">
            <a:extLst>
              <a:ext uri="{FF2B5EF4-FFF2-40B4-BE49-F238E27FC236}">
                <a16:creationId xmlns:a16="http://schemas.microsoft.com/office/drawing/2014/main" id="{92DA9A3D-DF64-4B1B-A499-7B77BE0F78BE}"/>
              </a:ext>
            </a:extLst>
          </p:cNvPr>
          <p:cNvCxnSpPr>
            <a:cxnSpLocks/>
            <a:stCxn id="6" idx="4"/>
          </p:cNvCxnSpPr>
          <p:nvPr/>
        </p:nvCxnSpPr>
        <p:spPr>
          <a:xfrm flipV="1">
            <a:off x="3582992" y="1660078"/>
            <a:ext cx="6475408" cy="94989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332E2E55-6C38-4B4E-9549-B11AB2C5D8EC}"/>
              </a:ext>
            </a:extLst>
          </p:cNvPr>
          <p:cNvSpPr txBox="1"/>
          <p:nvPr/>
        </p:nvSpPr>
        <p:spPr>
          <a:xfrm>
            <a:off x="578109" y="401476"/>
            <a:ext cx="55733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/>
              <a:t>Serial notation of </a:t>
            </a:r>
            <a:r>
              <a:rPr lang="en-US" altLang="ko-KR" sz="3200" dirty="0" err="1"/>
              <a:t>HamNoSys</a:t>
            </a:r>
            <a:endParaRPr lang="ko-KR" altLang="en-US" sz="32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32C4AC5-7EDB-4A62-8F60-F91AE163450D}"/>
              </a:ext>
            </a:extLst>
          </p:cNvPr>
          <p:cNvSpPr txBox="1"/>
          <p:nvPr/>
        </p:nvSpPr>
        <p:spPr>
          <a:xfrm>
            <a:off x="1388542" y="4884005"/>
            <a:ext cx="1020362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>
                <a:solidFill>
                  <a:srgbClr val="FF0000"/>
                </a:solidFill>
              </a:rPr>
              <a:t>: All I one notation</a:t>
            </a:r>
          </a:p>
          <a:p>
            <a:endParaRPr lang="en-US" altLang="ko-KR" sz="3200" dirty="0"/>
          </a:p>
          <a:p>
            <a:r>
              <a:rPr lang="en-US" altLang="ko-KR" sz="3200" dirty="0"/>
              <a:t>It has two characteristics. (handshape and origination)</a:t>
            </a:r>
            <a:endParaRPr lang="ko-KR" altLang="en-US" sz="3200" dirty="0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C3F1875-3CC1-45A5-B94D-3BDE1B5DB314}"/>
              </a:ext>
            </a:extLst>
          </p:cNvPr>
          <p:cNvSpPr/>
          <p:nvPr/>
        </p:nvSpPr>
        <p:spPr>
          <a:xfrm>
            <a:off x="395695" y="186096"/>
            <a:ext cx="17764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err="1">
                <a:solidFill>
                  <a:srgbClr val="FF0000"/>
                </a:solidFill>
              </a:rPr>
              <a:t>syllabographic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938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363</Words>
  <Application>Microsoft Office PowerPoint</Application>
  <PresentationFormat>와이드스크린</PresentationFormat>
  <Paragraphs>100</Paragraphs>
  <Slides>18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3" baseType="lpstr">
      <vt:lpstr>나눔고딕</vt:lpstr>
      <vt:lpstr>맑은 고딕</vt:lpstr>
      <vt:lpstr>바탕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TRS</dc:creator>
  <cp:lastModifiedBy>TRS</cp:lastModifiedBy>
  <cp:revision>20</cp:revision>
  <cp:lastPrinted>2024-07-05T09:59:07Z</cp:lastPrinted>
  <dcterms:created xsi:type="dcterms:W3CDTF">2024-07-04T10:38:00Z</dcterms:created>
  <dcterms:modified xsi:type="dcterms:W3CDTF">2024-07-05T12:06:45Z</dcterms:modified>
</cp:coreProperties>
</file>