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9" r:id="rId4"/>
    <p:sldId id="270" r:id="rId5"/>
    <p:sldId id="271" r:id="rId6"/>
    <p:sldId id="272" r:id="rId7"/>
    <p:sldId id="273" r:id="rId8"/>
    <p:sldId id="258" r:id="rId9"/>
    <p:sldId id="257" r:id="rId10"/>
    <p:sldId id="259" r:id="rId11"/>
    <p:sldId id="260" r:id="rId12"/>
    <p:sldId id="261" r:id="rId13"/>
    <p:sldId id="262" r:id="rId14"/>
    <p:sldId id="267" r:id="rId15"/>
    <p:sldId id="263" r:id="rId16"/>
    <p:sldId id="266" r:id="rId17"/>
    <p:sldId id="264" r:id="rId18"/>
    <p:sldId id="274" r:id="rId19"/>
    <p:sldId id="26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p:scale>
          <a:sx n="78" d="100"/>
          <a:sy n="78" d="100"/>
        </p:scale>
        <p:origin x="648"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8.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5/5/2015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ignwriting.org/about"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hyperlink" Target="https://play.google.com/store/apps/details?id=com.ichi2.anki&amp;hl=fr" TargetMode="Externa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s://play.google.com/store/apps/details?id=com.ichi2.anki&amp;hl=it" TargetMode="External"/><Relationship Id="rId5" Type="http://schemas.openxmlformats.org/officeDocument/2006/relationships/hyperlink" Target="https://play.google.com/store/apps/details?id=com.ichi2.anki&amp;hl=de" TargetMode="External"/><Relationship Id="rId4" Type="http://schemas.openxmlformats.org/officeDocument/2006/relationships/hyperlink" Target="https://play.google.com/store/apps/details?id=com.ichi2.anki&amp;hl=es"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itunes.apple.com/us/app/ankimobile-flashcards/id373493387?mt=8&amp;ign-mpt=uo%3D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nkisrs.net/"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4.png"/><Relationship Id="rId5" Type="http://schemas.openxmlformats.org/officeDocument/2006/relationships/oleObject" Target="../embeddings/oleObject3.bin"/><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hyperlink" Target="https://ankiweb.net/shared/deck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nkiweb.net/shared/deck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38.png"/></Relationships>
</file>

<file path=ppt/slides/_rels/slide17.xml.rels><?xml version="1.0" encoding="UTF-8" standalone="yes"?>
<Relationships xmlns="http://schemas.openxmlformats.org/package/2006/relationships"><Relationship Id="rId8" Type="http://schemas.openxmlformats.org/officeDocument/2006/relationships/hyperlink" Target="http://www.gebaerdenschrift.de/" TargetMode="External"/><Relationship Id="rId3" Type="http://schemas.openxmlformats.org/officeDocument/2006/relationships/hyperlink" Target="http://www.signwriting.org/archive/docs2/sw0116-Lessons-SignWriting.pdf" TargetMode="External"/><Relationship Id="rId7" Type="http://schemas.openxmlformats.org/officeDocument/2006/relationships/hyperlink" Target="http://www.signwriting.org/symposium/presentation0002.html" TargetMode="External"/><Relationship Id="rId2" Type="http://schemas.openxmlformats.org/officeDocument/2006/relationships/hyperlink" Target="http://www.signwriting.org/lessons/books/" TargetMode="External"/><Relationship Id="rId1" Type="http://schemas.openxmlformats.org/officeDocument/2006/relationships/slideLayout" Target="../slideLayouts/slideLayout2.xml"/><Relationship Id="rId6" Type="http://schemas.openxmlformats.org/officeDocument/2006/relationships/hyperlink" Target="http://www.signwriting.org/symposium/presentation0003.html" TargetMode="External"/><Relationship Id="rId5" Type="http://schemas.openxmlformats.org/officeDocument/2006/relationships/hyperlink" Target="http://www.signwriting.org/archive/docs5/sw0493-SWLessonsBook-Parkhurst-EngLSE.pdf" TargetMode="External"/><Relationship Id="rId10" Type="http://schemas.openxmlformats.org/officeDocument/2006/relationships/hyperlink" Target="http://www.signwriting.org/symposium/presentation0020.html" TargetMode="External"/><Relationship Id="rId4" Type="http://schemas.openxmlformats.org/officeDocument/2006/relationships/hyperlink" Target="http://www.signwriting.org/lessons/iswa" TargetMode="External"/><Relationship Id="rId9" Type="http://schemas.openxmlformats.org/officeDocument/2006/relationships/hyperlink" Target="http://www.gebaerdenschrift.de/read/Mundbilder/uebersicht_mundbilder.ht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hyperlink" Target="http://www.signbank.org/signpuddl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signwriting.org/symposium/presentation0013.html#abstract" TargetMode="External"/><Relationship Id="rId2" Type="http://schemas.openxmlformats.org/officeDocument/2006/relationships/hyperlink" Target="http://signwriterstudio.com/" TargetMode="External"/><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hyperlink" Target="http://www.signwriting.org/symposium/presentation0013.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http://www.signwriting.org/"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oleObject" Target="../embeddings/oleObject1.bin"/><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3" Type="http://schemas.openxmlformats.org/officeDocument/2006/relationships/hyperlink" Target="http://www.gebaerdenschrift.de/" TargetMode="External"/><Relationship Id="rId2" Type="http://schemas.openxmlformats.org/officeDocument/2006/relationships/hyperlink" Target="http://www.signwriting.org/symposium/presentation0002.html" TargetMode="External"/><Relationship Id="rId1" Type="http://schemas.openxmlformats.org/officeDocument/2006/relationships/slideLayout" Target="../slideLayouts/slideLayout2.xml"/><Relationship Id="rId4" Type="http://schemas.openxmlformats.org/officeDocument/2006/relationships/hyperlink" Target="http://www.gebaerdenschrift.de/read/Mundbilder/uebersicht_mundbilder.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hyperlink" Target="http://ankisrs.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1189" y="2635431"/>
            <a:ext cx="8915399" cy="2262781"/>
          </a:xfrm>
        </p:spPr>
        <p:txBody>
          <a:bodyPr>
            <a:normAutofit/>
          </a:bodyPr>
          <a:lstStyle/>
          <a:p>
            <a:pPr algn="ctr"/>
            <a:r>
              <a:rPr lang="fr-CA" sz="4400" dirty="0" err="1" smtClean="0"/>
              <a:t>Electronic</a:t>
            </a:r>
            <a:r>
              <a:rPr lang="fr-CA" sz="4400" dirty="0" smtClean="0"/>
              <a:t> </a:t>
            </a:r>
            <a:r>
              <a:rPr lang="fr-CA" sz="4400" dirty="0" err="1" smtClean="0"/>
              <a:t>flashcards</a:t>
            </a:r>
            <a:r>
              <a:rPr lang="fr-CA" sz="4400" dirty="0" smtClean="0"/>
              <a:t> for </a:t>
            </a:r>
            <a:r>
              <a:rPr lang="fr-CA" sz="4400" dirty="0" err="1" smtClean="0"/>
              <a:t>sign</a:t>
            </a:r>
            <a:r>
              <a:rPr lang="fr-CA" sz="4400" dirty="0" smtClean="0"/>
              <a:t> </a:t>
            </a:r>
            <a:r>
              <a:rPr lang="fr-CA" sz="4400" dirty="0" err="1" smtClean="0"/>
              <a:t>languages</a:t>
            </a:r>
            <a:r>
              <a:rPr lang="fr-CA" sz="4400" dirty="0" smtClean="0"/>
              <a:t> </a:t>
            </a:r>
            <a:r>
              <a:rPr lang="fr-CA" sz="4400" dirty="0" err="1" smtClean="0"/>
              <a:t>with</a:t>
            </a:r>
            <a:r>
              <a:rPr lang="fr-CA" sz="4400" dirty="0" smtClean="0"/>
              <a:t> SignWriting</a:t>
            </a:r>
            <a:endParaRPr lang="fr-CA" sz="4400" dirty="0"/>
          </a:p>
        </p:txBody>
      </p:sp>
      <p:sp>
        <p:nvSpPr>
          <p:cNvPr id="3" name="Subtitle 2"/>
          <p:cNvSpPr>
            <a:spLocks noGrp="1"/>
          </p:cNvSpPr>
          <p:nvPr>
            <p:ph type="subTitle" idx="1"/>
          </p:nvPr>
        </p:nvSpPr>
        <p:spPr/>
        <p:txBody>
          <a:bodyPr>
            <a:normAutofit lnSpcReduction="10000"/>
          </a:bodyPr>
          <a:lstStyle/>
          <a:p>
            <a:r>
              <a:rPr lang="fr-CA" b="1" dirty="0" smtClean="0">
                <a:solidFill>
                  <a:schemeClr val="accent2">
                    <a:lumMod val="75000"/>
                  </a:schemeClr>
                </a:solidFill>
              </a:rPr>
              <a:t>By</a:t>
            </a:r>
            <a:endParaRPr lang="fr-CA" b="1" dirty="0" smtClean="0">
              <a:solidFill>
                <a:schemeClr val="accent2">
                  <a:lumMod val="75000"/>
                </a:schemeClr>
              </a:solidFill>
            </a:endParaRPr>
          </a:p>
          <a:p>
            <a:r>
              <a:rPr lang="fr-CA" b="1" dirty="0" smtClean="0">
                <a:solidFill>
                  <a:schemeClr val="accent2">
                    <a:lumMod val="75000"/>
                  </a:schemeClr>
                </a:solidFill>
              </a:rPr>
              <a:t>André Lemyre</a:t>
            </a:r>
          </a:p>
          <a:p>
            <a:r>
              <a:rPr lang="fr-CA" b="1" dirty="0" smtClean="0">
                <a:solidFill>
                  <a:schemeClr val="accent2">
                    <a:lumMod val="75000"/>
                  </a:schemeClr>
                </a:solidFill>
              </a:rPr>
              <a:t>Canada, </a:t>
            </a:r>
            <a:r>
              <a:rPr lang="fr-CA" b="1" dirty="0" err="1" smtClean="0">
                <a:solidFill>
                  <a:schemeClr val="accent2">
                    <a:lumMod val="75000"/>
                  </a:schemeClr>
                </a:solidFill>
              </a:rPr>
              <a:t>Quebec</a:t>
            </a:r>
            <a:r>
              <a:rPr lang="fr-CA" b="1" dirty="0" smtClean="0">
                <a:solidFill>
                  <a:schemeClr val="accent2">
                    <a:lumMod val="75000"/>
                  </a:schemeClr>
                </a:solidFill>
              </a:rPr>
              <a:t> </a:t>
            </a:r>
            <a:r>
              <a:rPr lang="fr-CA" b="1" dirty="0" smtClean="0">
                <a:solidFill>
                  <a:schemeClr val="accent2">
                    <a:lumMod val="75000"/>
                  </a:schemeClr>
                </a:solidFill>
              </a:rPr>
              <a:t>2015</a:t>
            </a:r>
            <a:endParaRPr lang="fr-CA" b="1" dirty="0">
              <a:solidFill>
                <a:schemeClr val="accent2">
                  <a:lumMod val="75000"/>
                </a:schemeClr>
              </a:solidFill>
            </a:endParaRPr>
          </a:p>
        </p:txBody>
      </p:sp>
      <p:pic>
        <p:nvPicPr>
          <p:cNvPr id="6" name="Image 211" descr="SignWriting">
            <a:hlinkClick r:id="rId2" tgtFrame="&quot;_self&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189153" y="279609"/>
            <a:ext cx="859155" cy="1108710"/>
          </a:xfrm>
          <a:prstGeom prst="rect">
            <a:avLst/>
          </a:prstGeom>
          <a:noFill/>
          <a:ln>
            <a:noFill/>
          </a:ln>
        </p:spPr>
      </p:pic>
      <p:pic>
        <p:nvPicPr>
          <p:cNvPr id="7" name="Image 270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5280" y="120651"/>
            <a:ext cx="5204121" cy="3458572"/>
          </a:xfrm>
          <a:prstGeom prst="rect">
            <a:avLst/>
          </a:prstGeom>
          <a:noFill/>
          <a:ln>
            <a:noFill/>
          </a:ln>
        </p:spPr>
      </p:pic>
    </p:spTree>
    <p:extLst>
      <p:ext uri="{BB962C8B-B14F-4D97-AF65-F5344CB8AC3E}">
        <p14:creationId xmlns:p14="http://schemas.microsoft.com/office/powerpoint/2010/main" val="3626108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Installing </a:t>
            </a:r>
            <a:r>
              <a:rPr lang="en-CA" b="1" dirty="0" err="1"/>
              <a:t>AnkiDroid</a:t>
            </a:r>
            <a:r>
              <a:rPr lang="en-CA" b="1" dirty="0"/>
              <a:t> on an Android Cell Phone</a:t>
            </a:r>
            <a:r>
              <a:rPr lang="fr-CA" b="1" dirty="0"/>
              <a:t/>
            </a:r>
            <a:br>
              <a:rPr lang="fr-CA" b="1" dirty="0"/>
            </a:br>
            <a:endParaRPr lang="fr-CA" b="1" dirty="0"/>
          </a:p>
        </p:txBody>
      </p:sp>
      <p:sp>
        <p:nvSpPr>
          <p:cNvPr id="3" name="Content Placeholder 2"/>
          <p:cNvSpPr>
            <a:spLocks noGrp="1"/>
          </p:cNvSpPr>
          <p:nvPr>
            <p:ph idx="1"/>
          </p:nvPr>
        </p:nvSpPr>
        <p:spPr>
          <a:xfrm>
            <a:off x="790832" y="1713411"/>
            <a:ext cx="7031022" cy="4778829"/>
          </a:xfrm>
        </p:spPr>
        <p:txBody>
          <a:bodyPr>
            <a:noAutofit/>
          </a:bodyPr>
          <a:lstStyle/>
          <a:p>
            <a:r>
              <a:rPr lang="en-CA" dirty="0">
                <a:latin typeface="Times New Roman" panose="02020603050405020304" pitchFamily="18" charset="0"/>
                <a:cs typeface="Times New Roman" panose="02020603050405020304" pitchFamily="18" charset="0"/>
              </a:rPr>
              <a:t>There are several videos on YouTube explaining how to use </a:t>
            </a:r>
            <a:r>
              <a:rPr lang="en-CA" dirty="0" err="1">
                <a:latin typeface="Times New Roman" panose="02020603050405020304" pitchFamily="18" charset="0"/>
                <a:cs typeface="Times New Roman" panose="02020603050405020304" pitchFamily="18" charset="0"/>
              </a:rPr>
              <a:t>Anki</a:t>
            </a:r>
            <a:r>
              <a:rPr lang="en-CA" dirty="0">
                <a:latin typeface="Times New Roman" panose="02020603050405020304" pitchFamily="18" charset="0"/>
                <a:cs typeface="Times New Roman" panose="02020603050405020304" pitchFamily="18" charset="0"/>
              </a:rPr>
              <a:t>.</a:t>
            </a:r>
            <a:endParaRPr lang="fr-CA" dirty="0">
              <a:latin typeface="Times New Roman" panose="02020603050405020304" pitchFamily="18" charset="0"/>
              <a:cs typeface="Times New Roman" panose="02020603050405020304" pitchFamily="18" charset="0"/>
            </a:endParaRPr>
          </a:p>
          <a:p>
            <a:r>
              <a:rPr lang="en-CA" dirty="0" smtClean="0">
                <a:latin typeface="Times New Roman" panose="02020603050405020304" pitchFamily="18" charset="0"/>
                <a:cs typeface="Times New Roman" panose="02020603050405020304" pitchFamily="18" charset="0"/>
              </a:rPr>
              <a:t>Visit </a:t>
            </a:r>
            <a:r>
              <a:rPr lang="en-CA" dirty="0">
                <a:latin typeface="Times New Roman" panose="02020603050405020304" pitchFamily="18" charset="0"/>
                <a:cs typeface="Times New Roman" panose="02020603050405020304" pitchFamily="18" charset="0"/>
              </a:rPr>
              <a:t>google play web site.  Install the English application on your Android phone:</a:t>
            </a:r>
            <a:endParaRPr lang="fr-CA" dirty="0">
              <a:latin typeface="Times New Roman" panose="02020603050405020304" pitchFamily="18" charset="0"/>
              <a:cs typeface="Times New Roman" panose="02020603050405020304" pitchFamily="18" charset="0"/>
            </a:endParaRPr>
          </a:p>
          <a:p>
            <a:pPr marL="400050" lvl="1" indent="0">
              <a:buNone/>
            </a:pPr>
            <a:r>
              <a:rPr lang="fr-CA" sz="1800" u="sng" dirty="0" smtClean="0">
                <a:latin typeface="Times New Roman" panose="02020603050405020304" pitchFamily="18" charset="0"/>
                <a:cs typeface="Times New Roman" panose="02020603050405020304" pitchFamily="18" charset="0"/>
                <a:hlinkClick r:id="rId3"/>
              </a:rPr>
              <a:t>https</a:t>
            </a:r>
            <a:r>
              <a:rPr lang="fr-CA" sz="1800" u="sng" dirty="0">
                <a:latin typeface="Times New Roman" panose="02020603050405020304" pitchFamily="18" charset="0"/>
                <a:cs typeface="Times New Roman" panose="02020603050405020304" pitchFamily="18" charset="0"/>
                <a:hlinkClick r:id="rId3"/>
              </a:rPr>
              <a:t>://play.google.com/store/apps/details?id=com.ichi2.anki&amp;hl=fr</a:t>
            </a:r>
            <a:r>
              <a:rPr lang="fr-CA" sz="1800" dirty="0">
                <a:latin typeface="Times New Roman" panose="02020603050405020304" pitchFamily="18" charset="0"/>
                <a:cs typeface="Times New Roman" panose="02020603050405020304" pitchFamily="18" charset="0"/>
              </a:rPr>
              <a:t> </a:t>
            </a:r>
          </a:p>
          <a:p>
            <a:r>
              <a:rPr lang="en-CA" dirty="0" smtClean="0">
                <a:latin typeface="Times New Roman" panose="02020603050405020304" pitchFamily="18" charset="0"/>
                <a:cs typeface="Times New Roman" panose="02020603050405020304" pitchFamily="18" charset="0"/>
              </a:rPr>
              <a:t>The </a:t>
            </a:r>
            <a:r>
              <a:rPr lang="en-CA" dirty="0">
                <a:latin typeface="Times New Roman" panose="02020603050405020304" pitchFamily="18" charset="0"/>
                <a:cs typeface="Times New Roman" panose="02020603050405020304" pitchFamily="18" charset="0"/>
              </a:rPr>
              <a:t>French version:</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3"/>
              </a:rPr>
              <a:t>https://play.google.com/store/apps/details?id=com.ichi2.anki&amp;hl=fr</a:t>
            </a:r>
            <a:r>
              <a:rPr lang="en-CA" sz="1800" dirty="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The Spanish version:</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4"/>
              </a:rPr>
              <a:t>https://play.google.com/store/apps/details?id=com.ichi2.anki&amp;hl=es</a:t>
            </a:r>
            <a:r>
              <a:rPr lang="en-CA" sz="1800" dirty="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The Deutsch version:</a:t>
            </a:r>
            <a:endParaRPr lang="fr-CA" dirty="0">
              <a:latin typeface="Times New Roman" panose="02020603050405020304" pitchFamily="18" charset="0"/>
              <a:cs typeface="Times New Roman" panose="02020603050405020304" pitchFamily="18" charset="0"/>
            </a:endParaRPr>
          </a:p>
          <a:p>
            <a:pPr marL="400050" lvl="1" indent="0">
              <a:buNone/>
            </a:pPr>
            <a:r>
              <a:rPr lang="de-DE" sz="1800" u="sng" dirty="0">
                <a:latin typeface="Times New Roman" panose="02020603050405020304" pitchFamily="18" charset="0"/>
                <a:cs typeface="Times New Roman" panose="02020603050405020304" pitchFamily="18" charset="0"/>
                <a:hlinkClick r:id="rId5"/>
              </a:rPr>
              <a:t>https://play.google.com/store/apps/details?id=com.ichi2.anki&amp;hl=de</a:t>
            </a:r>
            <a:r>
              <a:rPr lang="de-DE" sz="1800" dirty="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The Italian version:</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6"/>
              </a:rPr>
              <a:t>https://</a:t>
            </a:r>
            <a:r>
              <a:rPr lang="en-CA" sz="1800" u="sng" dirty="0" smtClean="0">
                <a:latin typeface="Times New Roman" panose="02020603050405020304" pitchFamily="18" charset="0"/>
                <a:cs typeface="Times New Roman" panose="02020603050405020304" pitchFamily="18" charset="0"/>
                <a:hlinkClick r:id="rId6"/>
              </a:rPr>
              <a:t>play.google.com/store/apps/details?id=com.ichi2.anki&amp;hl=it</a:t>
            </a:r>
            <a:endParaRPr lang="fr-CA" sz="1800" dirty="0" smtClean="0">
              <a:latin typeface="Times New Roman" panose="02020603050405020304" pitchFamily="18" charset="0"/>
              <a:cs typeface="Times New Roman" panose="02020603050405020304" pitchFamily="18" charset="0"/>
            </a:endParaRPr>
          </a:p>
        </p:txBody>
      </p:sp>
      <p:sp>
        <p:nvSpPr>
          <p:cNvPr id="5" name="Rectangle 2"/>
          <p:cNvSpPr>
            <a:spLocks noChangeArrowheads="1"/>
          </p:cNvSpPr>
          <p:nvPr/>
        </p:nvSpPr>
        <p:spPr bwMode="auto">
          <a:xfrm>
            <a:off x="0" y="2133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graphicFrame>
        <p:nvGraphicFramePr>
          <p:cNvPr id="6" name="Object 5"/>
          <p:cNvGraphicFramePr>
            <a:graphicFrameLocks noChangeAspect="1"/>
          </p:cNvGraphicFramePr>
          <p:nvPr>
            <p:extLst>
              <p:ext uri="{D42A27DB-BD31-4B8C-83A1-F6EECF244321}">
                <p14:modId xmlns:p14="http://schemas.microsoft.com/office/powerpoint/2010/main" val="3835776890"/>
              </p:ext>
            </p:extLst>
          </p:nvPr>
        </p:nvGraphicFramePr>
        <p:xfrm>
          <a:off x="8025915" y="1713411"/>
          <a:ext cx="3962023" cy="3224349"/>
        </p:xfrm>
        <a:graphic>
          <a:graphicData uri="http://schemas.openxmlformats.org/presentationml/2006/ole">
            <mc:AlternateContent xmlns:mc="http://schemas.openxmlformats.org/markup-compatibility/2006">
              <mc:Choice xmlns:v="urn:schemas-microsoft-com:vml" Requires="v">
                <p:oleObj spid="_x0000_s2085" name="Image bitmap" r:id="rId7" imgW="4001058" imgH="3258005" progId="Paint.Picture">
                  <p:embed/>
                </p:oleObj>
              </mc:Choice>
              <mc:Fallback>
                <p:oleObj name="Image bitmap" r:id="rId7" imgW="4001058" imgH="3258005" progId="Paint.Picture">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5915" y="1713411"/>
                        <a:ext cx="3962023" cy="3224349"/>
                      </a:xfrm>
                      <a:prstGeom prst="rect">
                        <a:avLst/>
                      </a:prstGeom>
                      <a:noFill/>
                    </p:spPr>
                  </p:pic>
                </p:oleObj>
              </mc:Fallback>
            </mc:AlternateContent>
          </a:graphicData>
        </a:graphic>
      </p:graphicFrame>
    </p:spTree>
    <p:extLst>
      <p:ext uri="{BB962C8B-B14F-4D97-AF65-F5344CB8AC3E}">
        <p14:creationId xmlns:p14="http://schemas.microsoft.com/office/powerpoint/2010/main" val="2421528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b="1" dirty="0" err="1" smtClean="0"/>
              <a:t>Anki</a:t>
            </a:r>
            <a:r>
              <a:rPr lang="fr-CA" b="1" dirty="0" smtClean="0"/>
              <a:t> </a:t>
            </a:r>
            <a:r>
              <a:rPr lang="fr-CA" b="1" dirty="0" smtClean="0"/>
              <a:t>for </a:t>
            </a:r>
            <a:r>
              <a:rPr lang="fr-CA" b="1" dirty="0" smtClean="0"/>
              <a:t>iPad </a:t>
            </a:r>
            <a:r>
              <a:rPr lang="fr-CA" b="1" dirty="0" smtClean="0"/>
              <a:t>and iPhone</a:t>
            </a:r>
            <a:endParaRPr lang="fr-CA" b="1" dirty="0"/>
          </a:p>
        </p:txBody>
      </p:sp>
      <p:sp>
        <p:nvSpPr>
          <p:cNvPr id="3" name="Content Placeholder 2"/>
          <p:cNvSpPr>
            <a:spLocks noGrp="1"/>
          </p:cNvSpPr>
          <p:nvPr>
            <p:ph idx="1"/>
          </p:nvPr>
        </p:nvSpPr>
        <p:spPr/>
        <p:txBody>
          <a:bodyPr>
            <a:normAutofit/>
          </a:bodyPr>
          <a:lstStyle/>
          <a:p>
            <a:r>
              <a:rPr lang="en-CA" dirty="0">
                <a:latin typeface="Times New Roman" panose="02020603050405020304" pitchFamily="18" charset="0"/>
                <a:cs typeface="Times New Roman" panose="02020603050405020304" pitchFamily="18" charset="0"/>
              </a:rPr>
              <a:t>The iPhone/iPad/iPod Touch version is available for a low cost :</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2"/>
              </a:rPr>
              <a:t>https://itunes.apple.com/us/app/ankimobile-flashcards/id373493387?mt=8&amp;ign-mpt=uo%3D4</a:t>
            </a:r>
            <a:r>
              <a:rPr lang="en-CA" sz="1800" dirty="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7376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err="1" smtClean="0"/>
              <a:t>Anki</a:t>
            </a:r>
            <a:r>
              <a:rPr lang="fr-CA" dirty="0" smtClean="0"/>
              <a:t> </a:t>
            </a:r>
            <a:r>
              <a:rPr lang="fr-CA" dirty="0" smtClean="0"/>
              <a:t>on Computer</a:t>
            </a:r>
            <a:endParaRPr lang="fr-CA" dirty="0"/>
          </a:p>
        </p:txBody>
      </p:sp>
      <p:sp>
        <p:nvSpPr>
          <p:cNvPr id="3" name="Content Placeholder 2"/>
          <p:cNvSpPr>
            <a:spLocks noGrp="1"/>
          </p:cNvSpPr>
          <p:nvPr>
            <p:ph idx="1"/>
          </p:nvPr>
        </p:nvSpPr>
        <p:spPr/>
        <p:txBody>
          <a:bodyPr>
            <a:normAutofit/>
          </a:bodyPr>
          <a:lstStyle/>
          <a:p>
            <a:r>
              <a:rPr lang="en-CA" dirty="0">
                <a:latin typeface="Times New Roman" panose="02020603050405020304" pitchFamily="18" charset="0"/>
                <a:cs typeface="Times New Roman" panose="02020603050405020304" pitchFamily="18" charset="0"/>
              </a:rPr>
              <a:t>The software for Windows, MAC, Android and Linux in English are free (several languages are available during the installation): </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smtClean="0">
                <a:latin typeface="Times New Roman" panose="02020603050405020304" pitchFamily="18" charset="0"/>
                <a:cs typeface="Times New Roman" panose="02020603050405020304" pitchFamily="18" charset="0"/>
                <a:hlinkClick r:id="rId3"/>
              </a:rPr>
              <a:t>http</a:t>
            </a:r>
            <a:r>
              <a:rPr lang="en-CA" sz="1800" u="sng" dirty="0">
                <a:latin typeface="Times New Roman" panose="02020603050405020304" pitchFamily="18" charset="0"/>
                <a:cs typeface="Times New Roman" panose="02020603050405020304" pitchFamily="18" charset="0"/>
                <a:hlinkClick r:id="rId3"/>
              </a:rPr>
              <a:t>://ankisrs.net/</a:t>
            </a:r>
            <a:r>
              <a:rPr lang="en-CA" sz="1800" dirty="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a:p>
            <a:endParaRPr lang="fr-CA" dirty="0">
              <a:latin typeface="Times New Roman" panose="02020603050405020304" pitchFamily="18" charset="0"/>
              <a:cs typeface="Times New Roman" panose="02020603050405020304" pitchFamily="18" charset="0"/>
            </a:endParaRPr>
          </a:p>
        </p:txBody>
      </p:sp>
      <p:pic>
        <p:nvPicPr>
          <p:cNvPr id="4" name="Image 2693"/>
          <p:cNvPicPr/>
          <p:nvPr/>
        </p:nvPicPr>
        <p:blipFill>
          <a:blip r:embed="rId4">
            <a:extLst>
              <a:ext uri="{28A0092B-C50C-407E-A947-70E740481C1C}">
                <a14:useLocalDpi xmlns:a14="http://schemas.microsoft.com/office/drawing/2010/main" val="0"/>
              </a:ext>
            </a:extLst>
          </a:blip>
          <a:srcRect/>
          <a:stretch>
            <a:fillRect/>
          </a:stretch>
        </p:blipFill>
        <p:spPr bwMode="auto">
          <a:xfrm>
            <a:off x="2914560" y="3429227"/>
            <a:ext cx="2470150" cy="861695"/>
          </a:xfrm>
          <a:prstGeom prst="rect">
            <a:avLst/>
          </a:prstGeom>
          <a:noFill/>
          <a:ln>
            <a:noFill/>
          </a:ln>
        </p:spPr>
      </p:pic>
      <p:sp>
        <p:nvSpPr>
          <p:cNvPr id="5" name="Rectangle 2"/>
          <p:cNvSpPr>
            <a:spLocks noChangeArrowheads="1"/>
          </p:cNvSpPr>
          <p:nvPr/>
        </p:nvSpPr>
        <p:spPr bwMode="auto">
          <a:xfrm>
            <a:off x="-6712706" y="836021"/>
            <a:ext cx="2857122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CA"/>
          </a:p>
        </p:txBody>
      </p:sp>
      <p:graphicFrame>
        <p:nvGraphicFramePr>
          <p:cNvPr id="6" name="Object 5"/>
          <p:cNvGraphicFramePr>
            <a:graphicFrameLocks noChangeAspect="1"/>
          </p:cNvGraphicFramePr>
          <p:nvPr>
            <p:extLst>
              <p:ext uri="{D42A27DB-BD31-4B8C-83A1-F6EECF244321}">
                <p14:modId xmlns:p14="http://schemas.microsoft.com/office/powerpoint/2010/main" val="4084393552"/>
              </p:ext>
            </p:extLst>
          </p:nvPr>
        </p:nvGraphicFramePr>
        <p:xfrm>
          <a:off x="10215155" y="334728"/>
          <a:ext cx="1093742" cy="1517846"/>
        </p:xfrm>
        <a:graphic>
          <a:graphicData uri="http://schemas.openxmlformats.org/presentationml/2006/ole">
            <mc:AlternateContent xmlns:mc="http://schemas.openxmlformats.org/markup-compatibility/2006">
              <mc:Choice xmlns:v="urn:schemas-microsoft-com:vml" Requires="v">
                <p:oleObj spid="_x0000_s1061" name="Image bitmap" r:id="rId5" imgW="457143" imgH="647619" progId="Paint.Picture">
                  <p:embed/>
                </p:oleObj>
              </mc:Choice>
              <mc:Fallback>
                <p:oleObj name="Image bitmap" r:id="rId5" imgW="457143" imgH="647619" progId="Paint.Picture">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15155" y="334728"/>
                        <a:ext cx="1093742" cy="1517846"/>
                      </a:xfrm>
                      <a:prstGeom prst="rect">
                        <a:avLst/>
                      </a:prstGeom>
                      <a:noFill/>
                    </p:spPr>
                  </p:pic>
                </p:oleObj>
              </mc:Fallback>
            </mc:AlternateContent>
          </a:graphicData>
        </a:graphic>
      </p:graphicFrame>
    </p:spTree>
    <p:extLst>
      <p:ext uri="{BB962C8B-B14F-4D97-AF65-F5344CB8AC3E}">
        <p14:creationId xmlns:p14="http://schemas.microsoft.com/office/powerpoint/2010/main" val="1566215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dirty="0" smtClean="0"/>
              <a:t>Installing </a:t>
            </a:r>
            <a:r>
              <a:rPr lang="en-CA" dirty="0"/>
              <a:t>an Existing Deck</a:t>
            </a:r>
            <a:endParaRPr lang="fr-CA" dirty="0"/>
          </a:p>
        </p:txBody>
      </p:sp>
      <p:sp>
        <p:nvSpPr>
          <p:cNvPr id="3" name="Content Placeholder 2"/>
          <p:cNvSpPr>
            <a:spLocks noGrp="1"/>
          </p:cNvSpPr>
          <p:nvPr>
            <p:ph idx="1"/>
          </p:nvPr>
        </p:nvSpPr>
        <p:spPr>
          <a:xfrm>
            <a:off x="2589212" y="2133600"/>
            <a:ext cx="8915400" cy="1968137"/>
          </a:xfrm>
        </p:spPr>
        <p:txBody>
          <a:bodyPr>
            <a:normAutofit/>
          </a:bodyPr>
          <a:lstStyle/>
          <a:p>
            <a:r>
              <a:rPr lang="en-CA" dirty="0">
                <a:solidFill>
                  <a:schemeClr val="tx1"/>
                </a:solidFill>
                <a:latin typeface="Times New Roman" panose="02020603050405020304" pitchFamily="18" charset="0"/>
                <a:cs typeface="Times New Roman" panose="02020603050405020304" pitchFamily="18" charset="0"/>
              </a:rPr>
              <a:t>Launch </a:t>
            </a:r>
            <a:r>
              <a:rPr lang="en-CA" dirty="0" err="1">
                <a:solidFill>
                  <a:schemeClr val="tx1"/>
                </a:solidFill>
                <a:latin typeface="Times New Roman" panose="02020603050405020304" pitchFamily="18" charset="0"/>
                <a:cs typeface="Times New Roman" panose="02020603050405020304" pitchFamily="18" charset="0"/>
              </a:rPr>
              <a:t>Anki</a:t>
            </a:r>
            <a:r>
              <a:rPr lang="en-CA" dirty="0">
                <a:solidFill>
                  <a:schemeClr val="tx1"/>
                </a:solidFill>
                <a:latin typeface="Times New Roman" panose="02020603050405020304" pitchFamily="18" charset="0"/>
                <a:cs typeface="Times New Roman" panose="02020603050405020304" pitchFamily="18" charset="0"/>
              </a:rPr>
              <a:t> and click « Get Shared » at the bottom of the window. </a:t>
            </a:r>
            <a:endParaRPr lang="en-CA" dirty="0" smtClean="0">
              <a:solidFill>
                <a:schemeClr val="tx1"/>
              </a:solidFill>
              <a:latin typeface="Times New Roman" panose="02020603050405020304" pitchFamily="18" charset="0"/>
              <a:cs typeface="Times New Roman" panose="02020603050405020304" pitchFamily="18" charset="0"/>
            </a:endParaRPr>
          </a:p>
          <a:p>
            <a:pPr lvl="0"/>
            <a:r>
              <a:rPr lang="en-CA" dirty="0">
                <a:solidFill>
                  <a:schemeClr val="tx1"/>
                </a:solidFill>
                <a:latin typeface="Times New Roman" panose="02020603050405020304" pitchFamily="18" charset="0"/>
                <a:cs typeface="Times New Roman" panose="02020603050405020304" pitchFamily="18" charset="0"/>
              </a:rPr>
              <a:t>A web page is displayed.  </a:t>
            </a:r>
            <a:endParaRPr lang="fr-CA" dirty="0">
              <a:solidFill>
                <a:schemeClr val="tx1"/>
              </a:solidFill>
              <a:latin typeface="Times New Roman" panose="02020603050405020304" pitchFamily="18" charset="0"/>
              <a:cs typeface="Times New Roman" panose="02020603050405020304" pitchFamily="18" charset="0"/>
            </a:endParaRPr>
          </a:p>
          <a:p>
            <a:pPr marL="400050" lvl="1" indent="0">
              <a:buNone/>
            </a:pPr>
            <a:r>
              <a:rPr lang="en-CA" sz="1800" u="sng" dirty="0">
                <a:solidFill>
                  <a:schemeClr val="tx1"/>
                </a:solidFill>
                <a:latin typeface="Times New Roman" panose="02020603050405020304" pitchFamily="18" charset="0"/>
                <a:cs typeface="Times New Roman" panose="02020603050405020304" pitchFamily="18" charset="0"/>
                <a:hlinkClick r:id="rId2"/>
              </a:rPr>
              <a:t>https://ankiweb.net/shared/decks/</a:t>
            </a:r>
            <a:r>
              <a:rPr lang="en-CA" sz="1800" dirty="0">
                <a:solidFill>
                  <a:schemeClr val="tx1"/>
                </a:solidFill>
                <a:latin typeface="Times New Roman" panose="02020603050405020304" pitchFamily="18" charset="0"/>
                <a:cs typeface="Times New Roman" panose="02020603050405020304" pitchFamily="18" charset="0"/>
              </a:rPr>
              <a:t> </a:t>
            </a:r>
            <a:endParaRPr lang="fr-CA" sz="1800" dirty="0">
              <a:solidFill>
                <a:schemeClr val="tx1"/>
              </a:solidFill>
              <a:latin typeface="Times New Roman" panose="02020603050405020304" pitchFamily="18" charset="0"/>
              <a:cs typeface="Times New Roman" panose="02020603050405020304" pitchFamily="18" charset="0"/>
            </a:endParaRPr>
          </a:p>
          <a:p>
            <a:r>
              <a:rPr lang="en-CA" dirty="0">
                <a:solidFill>
                  <a:schemeClr val="tx1"/>
                </a:solidFill>
                <a:latin typeface="Times New Roman" panose="02020603050405020304" pitchFamily="18" charset="0"/>
                <a:cs typeface="Times New Roman" panose="02020603050405020304" pitchFamily="18" charset="0"/>
              </a:rPr>
              <a:t>In the « Search » field </a:t>
            </a:r>
            <a:r>
              <a:rPr lang="en-CA" dirty="0" smtClean="0">
                <a:solidFill>
                  <a:schemeClr val="tx1"/>
                </a:solidFill>
                <a:latin typeface="Times New Roman" panose="02020603050405020304" pitchFamily="18" charset="0"/>
                <a:cs typeface="Times New Roman" panose="02020603050405020304" pitchFamily="18" charset="0"/>
              </a:rPr>
              <a:t>type a category, : </a:t>
            </a:r>
            <a:r>
              <a:rPr lang="en-CA" dirty="0">
                <a:solidFill>
                  <a:schemeClr val="tx1"/>
                </a:solidFill>
                <a:latin typeface="Times New Roman" panose="02020603050405020304" pitchFamily="18" charset="0"/>
                <a:cs typeface="Times New Roman" panose="02020603050405020304" pitchFamily="18" charset="0"/>
              </a:rPr>
              <a:t>the name of a sign </a:t>
            </a:r>
            <a:r>
              <a:rPr lang="en-CA" dirty="0" smtClean="0">
                <a:solidFill>
                  <a:schemeClr val="tx1"/>
                </a:solidFill>
                <a:latin typeface="Times New Roman" panose="02020603050405020304" pitchFamily="18" charset="0"/>
                <a:cs typeface="Times New Roman" panose="02020603050405020304" pitchFamily="18" charset="0"/>
              </a:rPr>
              <a:t>language (example ASL), Deaf, SignWriting, sign, Sutton …</a:t>
            </a:r>
            <a:endParaRPr lang="fr-CA" dirty="0">
              <a:solidFill>
                <a:schemeClr val="tx1"/>
              </a:solidFill>
              <a:latin typeface="Times New Roman" panose="02020603050405020304" pitchFamily="18" charset="0"/>
              <a:cs typeface="Times New Roman" panose="02020603050405020304" pitchFamily="18" charset="0"/>
            </a:endParaRPr>
          </a:p>
        </p:txBody>
      </p:sp>
      <p:pic>
        <p:nvPicPr>
          <p:cNvPr id="4" name="Image 2702"/>
          <p:cNvPicPr/>
          <p:nvPr/>
        </p:nvPicPr>
        <p:blipFill>
          <a:blip r:embed="rId3"/>
          <a:stretch>
            <a:fillRect/>
          </a:stretch>
        </p:blipFill>
        <p:spPr>
          <a:xfrm>
            <a:off x="6032137" y="4101737"/>
            <a:ext cx="5472475" cy="2538775"/>
          </a:xfrm>
          <a:prstGeom prst="rect">
            <a:avLst/>
          </a:prstGeom>
        </p:spPr>
      </p:pic>
    </p:spTree>
    <p:extLst>
      <p:ext uri="{BB962C8B-B14F-4D97-AF65-F5344CB8AC3E}">
        <p14:creationId xmlns:p14="http://schemas.microsoft.com/office/powerpoint/2010/main" val="96226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err="1" smtClean="0"/>
              <a:t>Sign</a:t>
            </a:r>
            <a:r>
              <a:rPr lang="fr-CA" dirty="0" smtClean="0"/>
              <a:t> </a:t>
            </a:r>
            <a:r>
              <a:rPr lang="fr-CA" dirty="0" err="1" smtClean="0"/>
              <a:t>Language</a:t>
            </a:r>
            <a:r>
              <a:rPr lang="fr-CA" dirty="0" smtClean="0"/>
              <a:t> </a:t>
            </a:r>
            <a:r>
              <a:rPr lang="fr-CA" dirty="0" err="1" smtClean="0"/>
              <a:t>Flashcards</a:t>
            </a:r>
            <a:endParaRPr lang="fr-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873562"/>
              </p:ext>
            </p:extLst>
          </p:nvPr>
        </p:nvGraphicFramePr>
        <p:xfrm>
          <a:off x="2690949" y="2121323"/>
          <a:ext cx="6505302" cy="4276211"/>
        </p:xfrm>
        <a:graphic>
          <a:graphicData uri="http://schemas.openxmlformats.org/drawingml/2006/table">
            <a:tbl>
              <a:tblPr firstRow="1" firstCol="1" bandRow="1">
                <a:tableStyleId>{9DCAF9ED-07DC-4A11-8D7F-57B35C25682E}</a:tableStyleId>
              </a:tblPr>
              <a:tblGrid>
                <a:gridCol w="3984171"/>
                <a:gridCol w="2521131"/>
              </a:tblGrid>
              <a:tr h="315679">
                <a:tc>
                  <a:txBody>
                    <a:bodyPr/>
                    <a:lstStyle/>
                    <a:p>
                      <a:pPr>
                        <a:lnSpc>
                          <a:spcPct val="107000"/>
                        </a:lnSpc>
                        <a:spcAft>
                          <a:spcPts val="0"/>
                        </a:spcAft>
                      </a:pPr>
                      <a:r>
                        <a:rPr lang="fr-CA" sz="1400" dirty="0" err="1" smtClean="0">
                          <a:effectLst/>
                          <a:latin typeface="Calibri" panose="020F0502020204030204" pitchFamily="34" charset="0"/>
                          <a:ea typeface="Calibri" panose="020F0502020204030204" pitchFamily="34" charset="0"/>
                          <a:cs typeface="Times New Roman" panose="02020603050405020304" pitchFamily="18" charset="0"/>
                        </a:rPr>
                        <a:t>Sign</a:t>
                      </a:r>
                      <a:r>
                        <a:rPr lang="fr-CA"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CA" sz="1400" dirty="0" err="1" smtClean="0">
                          <a:effectLst/>
                          <a:latin typeface="Calibri" panose="020F0502020204030204" pitchFamily="34" charset="0"/>
                          <a:ea typeface="Calibri" panose="020F0502020204030204" pitchFamily="34" charset="0"/>
                          <a:cs typeface="Times New Roman" panose="02020603050405020304" pitchFamily="18" charset="0"/>
                        </a:rPr>
                        <a:t>Languages</a:t>
                      </a: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400" dirty="0" err="1" smtClean="0">
                          <a:effectLst/>
                          <a:latin typeface="Calibri" panose="020F0502020204030204" pitchFamily="34" charset="0"/>
                          <a:ea typeface="Calibri" panose="020F0502020204030204" pitchFamily="34" charset="0"/>
                          <a:cs typeface="Times New Roman" panose="02020603050405020304" pitchFamily="18" charset="0"/>
                        </a:rPr>
                        <a:t>Signs</a:t>
                      </a: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n-CA" sz="1100" dirty="0">
                          <a:effectLst/>
                        </a:rPr>
                        <a:t>FSL Filipino sign language Lexicon in SignWriting 2014</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826</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fr-CA" sz="1100" dirty="0">
                          <a:effectLst/>
                        </a:rPr>
                        <a:t>LSQ Langue des signes Québécoise </a:t>
                      </a:r>
                      <a:r>
                        <a:rPr lang="fr-CA" sz="1100" dirty="0" err="1">
                          <a:effectLst/>
                        </a:rPr>
                        <a:t>SignEcriture</a:t>
                      </a:r>
                      <a:r>
                        <a:rPr lang="fr-CA" sz="1100" dirty="0">
                          <a:effectLst/>
                        </a:rPr>
                        <a:t> 2015 </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314</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s-ES" sz="1100" dirty="0">
                          <a:effectLst/>
                        </a:rPr>
                        <a:t>ISN Idioma de Señas de Nicaragua </a:t>
                      </a:r>
                      <a:r>
                        <a:rPr lang="es-ES" sz="1100" dirty="0" err="1">
                          <a:effectLst/>
                        </a:rPr>
                        <a:t>SignoEscritura</a:t>
                      </a:r>
                      <a:r>
                        <a:rPr lang="es-ES" sz="1100" dirty="0">
                          <a:effectLst/>
                        </a:rPr>
                        <a:t> 2015</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1539</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n-CA" sz="1100" dirty="0">
                          <a:effectLst/>
                        </a:rPr>
                        <a:t>LSM Maltese Sign Language dictionary in SignWriting 2014</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455</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fr-CA" sz="1100" dirty="0">
                          <a:effectLst/>
                        </a:rPr>
                        <a:t>LSF dictionnaire Langue signes française 2014 </a:t>
                      </a:r>
                      <a:r>
                        <a:rPr lang="fr-CA" sz="1100" dirty="0" err="1">
                          <a:effectLst/>
                        </a:rPr>
                        <a:t>SignEcriture</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951</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n-CA" sz="1100" dirty="0">
                          <a:effectLst/>
                        </a:rPr>
                        <a:t>BSL British sign language dictionary in SignWriting 2014</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646</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s-ES" sz="1100" dirty="0">
                          <a:effectLst/>
                        </a:rPr>
                        <a:t>LSPY Lengua de Señas Paraguaya Signo Escritura 2015</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1618</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n-CA" sz="1100" dirty="0">
                          <a:effectLst/>
                        </a:rPr>
                        <a:t>ASL American sign language dictionary in SignWriting 2014</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9594</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s-ES" sz="1100" dirty="0">
                          <a:effectLst/>
                        </a:rPr>
                        <a:t>Libras </a:t>
                      </a:r>
                      <a:r>
                        <a:rPr lang="es-ES" sz="1100" dirty="0" err="1">
                          <a:effectLst/>
                        </a:rPr>
                        <a:t>Língua</a:t>
                      </a:r>
                      <a:r>
                        <a:rPr lang="es-ES" sz="1100" dirty="0">
                          <a:effectLst/>
                        </a:rPr>
                        <a:t> Brasileira </a:t>
                      </a:r>
                      <a:r>
                        <a:rPr lang="es-ES" sz="1100" dirty="0" err="1">
                          <a:effectLst/>
                        </a:rPr>
                        <a:t>Sinais</a:t>
                      </a:r>
                      <a:r>
                        <a:rPr lang="es-ES" sz="1100" dirty="0">
                          <a:effectLst/>
                        </a:rPr>
                        <a:t> </a:t>
                      </a:r>
                      <a:r>
                        <a:rPr lang="es-ES" sz="1100" dirty="0" err="1">
                          <a:effectLst/>
                        </a:rPr>
                        <a:t>LibrasEscrita</a:t>
                      </a:r>
                      <a:r>
                        <a:rPr lang="es-ES" sz="1100" dirty="0">
                          <a:effectLst/>
                        </a:rPr>
                        <a:t> 2015</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a:effectLst/>
                        </a:rPr>
                        <a:t>4680</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s-ES" sz="1100" dirty="0">
                          <a:effectLst/>
                        </a:rPr>
                        <a:t>LSE Lengua de Signos Española </a:t>
                      </a:r>
                      <a:r>
                        <a:rPr lang="es-ES" sz="1100" dirty="0" err="1">
                          <a:effectLst/>
                        </a:rPr>
                        <a:t>SignoEscritura</a:t>
                      </a:r>
                      <a:r>
                        <a:rPr lang="es-ES" sz="1100" dirty="0">
                          <a:effectLst/>
                        </a:rPr>
                        <a:t> 2015</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dirty="0">
                          <a:effectLst/>
                        </a:rPr>
                        <a:t>7836</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es-ES" sz="1100">
                          <a:effectLst/>
                        </a:rPr>
                        <a:t>LSA Lengua de Señas Argentina SignoEscritura 2015</a:t>
                      </a:r>
                      <a:endParaRPr lang="fr-CA" sz="110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dirty="0">
                          <a:effectLst/>
                        </a:rPr>
                        <a:t>1568</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r h="315679">
                <a:tc>
                  <a:txBody>
                    <a:bodyPr/>
                    <a:lstStyle/>
                    <a:p>
                      <a:pPr>
                        <a:lnSpc>
                          <a:spcPct val="107000"/>
                        </a:lnSpc>
                        <a:spcAft>
                          <a:spcPts val="0"/>
                        </a:spcAft>
                      </a:pPr>
                      <a:r>
                        <a:rPr lang="fr-CA" sz="1100" dirty="0">
                          <a:effectLst/>
                        </a:rPr>
                        <a:t>LSBF LSFB Dictionnaire Langue des signes de Belgique </a:t>
                      </a:r>
                      <a:r>
                        <a:rPr lang="fr-CA" sz="1100" dirty="0" smtClean="0">
                          <a:effectLst/>
                        </a:rPr>
                        <a:t>francophone</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c>
                  <a:txBody>
                    <a:bodyPr/>
                    <a:lstStyle/>
                    <a:p>
                      <a:pPr algn="r">
                        <a:lnSpc>
                          <a:spcPct val="107000"/>
                        </a:lnSpc>
                        <a:spcAft>
                          <a:spcPts val="0"/>
                        </a:spcAft>
                      </a:pPr>
                      <a:r>
                        <a:rPr lang="fr-CA" sz="1100" dirty="0">
                          <a:effectLst/>
                        </a:rPr>
                        <a:t>1873</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5166" marR="55166" marT="0" marB="0"/>
                </a:tc>
              </a:tr>
            </a:tbl>
          </a:graphicData>
        </a:graphic>
      </p:graphicFrame>
      <p:sp>
        <p:nvSpPr>
          <p:cNvPr id="5" name="Rectangle 4"/>
          <p:cNvSpPr/>
          <p:nvPr/>
        </p:nvSpPr>
        <p:spPr>
          <a:xfrm>
            <a:off x="3617459" y="1535668"/>
            <a:ext cx="4591321" cy="369332"/>
          </a:xfrm>
          <a:prstGeom prst="rect">
            <a:avLst/>
          </a:prstGeom>
        </p:spPr>
        <p:txBody>
          <a:bodyPr wrap="none">
            <a:spAutoFit/>
          </a:bodyPr>
          <a:lstStyle/>
          <a:p>
            <a:pPr marL="400050" lvl="1" indent="0" algn="ctr">
              <a:buNone/>
            </a:pPr>
            <a:r>
              <a:rPr lang="fr-CA" u="sng" dirty="0">
                <a:hlinkClick r:id="rId2"/>
              </a:rPr>
              <a:t>https://ankiweb.net/shared/decks/</a:t>
            </a:r>
            <a:r>
              <a:rPr lang="fr-CA" dirty="0"/>
              <a:t> </a:t>
            </a:r>
          </a:p>
        </p:txBody>
      </p:sp>
    </p:spTree>
    <p:extLst>
      <p:ext uri="{BB962C8B-B14F-4D97-AF65-F5344CB8AC3E}">
        <p14:creationId xmlns:p14="http://schemas.microsoft.com/office/powerpoint/2010/main" val="1143847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5324" y="1580707"/>
            <a:ext cx="4621485" cy="1364199"/>
          </a:xfrm>
        </p:spPr>
        <p:txBody>
          <a:bodyPr/>
          <a:lstStyle/>
          <a:p>
            <a:pPr lvl="0"/>
            <a:r>
              <a:rPr lang="en-CA" dirty="0">
                <a:latin typeface="Times New Roman" panose="02020603050405020304" pitchFamily="18" charset="0"/>
                <a:cs typeface="Times New Roman" panose="02020603050405020304" pitchFamily="18" charset="0"/>
              </a:rPr>
              <a:t>When you have found a deck, click « Info » to see details. </a:t>
            </a:r>
            <a:endParaRPr lang="fr-CA" dirty="0">
              <a:latin typeface="Times New Roman" panose="02020603050405020304" pitchFamily="18" charset="0"/>
              <a:cs typeface="Times New Roman" panose="02020603050405020304" pitchFamily="18" charset="0"/>
            </a:endParaRPr>
          </a:p>
          <a:p>
            <a:pPr lvl="0"/>
            <a:r>
              <a:rPr lang="en-CA" dirty="0">
                <a:latin typeface="Times New Roman" panose="02020603050405020304" pitchFamily="18" charset="0"/>
                <a:cs typeface="Times New Roman" panose="02020603050405020304" pitchFamily="18" charset="0"/>
              </a:rPr>
              <a:t>Click « Download ». </a:t>
            </a:r>
            <a:endParaRPr lang="fr-CA"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1"/>
            <a:ext cx="1906883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CA"/>
          </a:p>
        </p:txBody>
      </p:sp>
      <p:graphicFrame>
        <p:nvGraphicFramePr>
          <p:cNvPr id="5" name="Object 4"/>
          <p:cNvGraphicFramePr>
            <a:graphicFrameLocks noChangeAspect="1"/>
          </p:cNvGraphicFramePr>
          <p:nvPr>
            <p:extLst>
              <p:ext uri="{D42A27DB-BD31-4B8C-83A1-F6EECF244321}">
                <p14:modId xmlns:p14="http://schemas.microsoft.com/office/powerpoint/2010/main" val="290415821"/>
              </p:ext>
            </p:extLst>
          </p:nvPr>
        </p:nvGraphicFramePr>
        <p:xfrm>
          <a:off x="6060558" y="1072278"/>
          <a:ext cx="5716999" cy="4930108"/>
        </p:xfrm>
        <a:graphic>
          <a:graphicData uri="http://schemas.openxmlformats.org/presentationml/2006/ole">
            <mc:AlternateContent xmlns:mc="http://schemas.openxmlformats.org/markup-compatibility/2006">
              <mc:Choice xmlns:v="urn:schemas-microsoft-com:vml" Requires="v">
                <p:oleObj spid="_x0000_s3108" name="Image bitmap" r:id="rId3" imgW="3381847" imgH="2933333" progId="Paint.Picture">
                  <p:embed/>
                </p:oleObj>
              </mc:Choice>
              <mc:Fallback>
                <p:oleObj name="Image bitmap" r:id="rId3" imgW="3381847" imgH="2933333"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0558" y="1072278"/>
                        <a:ext cx="5716999" cy="4930108"/>
                      </a:xfrm>
                      <a:prstGeom prst="rect">
                        <a:avLst/>
                      </a:prstGeom>
                      <a:noFill/>
                    </p:spPr>
                  </p:pic>
                </p:oleObj>
              </mc:Fallback>
            </mc:AlternateContent>
          </a:graphicData>
        </a:graphic>
      </p:graphicFrame>
    </p:spTree>
    <p:extLst>
      <p:ext uri="{BB962C8B-B14F-4D97-AF65-F5344CB8AC3E}">
        <p14:creationId xmlns:p14="http://schemas.microsoft.com/office/powerpoint/2010/main" val="978613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133600"/>
            <a:ext cx="4373291" cy="3777622"/>
          </a:xfrm>
        </p:spPr>
        <p:txBody>
          <a:bodyPr/>
          <a:lstStyle/>
          <a:p>
            <a:r>
              <a:rPr lang="en-CA" dirty="0" smtClean="0">
                <a:latin typeface="Times New Roman" panose="02020603050405020304" pitchFamily="18" charset="0"/>
                <a:cs typeface="Times New Roman" panose="02020603050405020304" pitchFamily="18" charset="0"/>
              </a:rPr>
              <a:t>When </a:t>
            </a:r>
            <a:r>
              <a:rPr lang="en-CA" dirty="0">
                <a:latin typeface="Times New Roman" panose="02020603050405020304" pitchFamily="18" charset="0"/>
                <a:cs typeface="Times New Roman" panose="02020603050405020304" pitchFamily="18" charset="0"/>
              </a:rPr>
              <a:t>the file is saved, double-click on it to trigger the download by </a:t>
            </a:r>
            <a:r>
              <a:rPr lang="en-CA" dirty="0" err="1">
                <a:latin typeface="Times New Roman" panose="02020603050405020304" pitchFamily="18" charset="0"/>
                <a:cs typeface="Times New Roman" panose="02020603050405020304" pitchFamily="18" charset="0"/>
              </a:rPr>
              <a:t>Anki</a:t>
            </a:r>
            <a:r>
              <a:rPr lang="en-CA" dirty="0">
                <a:latin typeface="Times New Roman" panose="02020603050405020304" pitchFamily="18" charset="0"/>
                <a:cs typeface="Times New Roman" panose="02020603050405020304" pitchFamily="18" charset="0"/>
              </a:rPr>
              <a:t> or click the « Import File» button.</a:t>
            </a:r>
            <a:endParaRPr lang="fr-CA" dirty="0">
              <a:latin typeface="Times New Roman" panose="02020603050405020304" pitchFamily="18" charset="0"/>
              <a:cs typeface="Times New Roman" panose="02020603050405020304" pitchFamily="18" charset="0"/>
            </a:endParaRPr>
          </a:p>
          <a:p>
            <a:pPr lvl="0"/>
            <a:endParaRPr lang="fr-CA" dirty="0" smtClean="0">
              <a:latin typeface="Times New Roman" panose="02020603050405020304" pitchFamily="18" charset="0"/>
              <a:cs typeface="Times New Roman" panose="02020603050405020304" pitchFamily="18" charset="0"/>
            </a:endParaRPr>
          </a:p>
          <a:p>
            <a:endParaRPr lang="fr-CA" dirty="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2178424" y="40265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graphicFrame>
        <p:nvGraphicFramePr>
          <p:cNvPr id="5" name="Object 4"/>
          <p:cNvGraphicFramePr>
            <a:graphicFrameLocks noChangeAspect="1"/>
          </p:cNvGraphicFramePr>
          <p:nvPr>
            <p:extLst>
              <p:ext uri="{D42A27DB-BD31-4B8C-83A1-F6EECF244321}">
                <p14:modId xmlns:p14="http://schemas.microsoft.com/office/powerpoint/2010/main" val="2838661266"/>
              </p:ext>
            </p:extLst>
          </p:nvPr>
        </p:nvGraphicFramePr>
        <p:xfrm>
          <a:off x="2885803" y="3326478"/>
          <a:ext cx="4076700" cy="1857375"/>
        </p:xfrm>
        <a:graphic>
          <a:graphicData uri="http://schemas.openxmlformats.org/presentationml/2006/ole">
            <mc:AlternateContent xmlns:mc="http://schemas.openxmlformats.org/markup-compatibility/2006">
              <mc:Choice xmlns:v="urn:schemas-microsoft-com:vml" Requires="v">
                <p:oleObj spid="_x0000_s10249" name="Image bitmap" r:id="rId3" imgW="4952381" imgH="2247619" progId="Paint.Picture">
                  <p:embed/>
                </p:oleObj>
              </mc:Choice>
              <mc:Fallback>
                <p:oleObj name="Image bitmap" r:id="rId3" imgW="4952381" imgH="2247619"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5803" y="3326478"/>
                        <a:ext cx="4076700" cy="185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8932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3616"/>
          </a:xfrm>
        </p:spPr>
        <p:txBody>
          <a:bodyPr>
            <a:normAutofit fontScale="90000"/>
          </a:bodyPr>
          <a:lstStyle/>
          <a:p>
            <a:pPr algn="ctr"/>
            <a:r>
              <a:rPr lang="en-CA" b="1" dirty="0"/>
              <a:t>Introduction to SignWriting</a:t>
            </a:r>
            <a:r>
              <a:rPr lang="fr-CA" dirty="0" smtClean="0"/>
              <a:t/>
            </a:r>
            <a:br>
              <a:rPr lang="fr-CA" dirty="0" smtClean="0"/>
            </a:br>
            <a:endParaRPr lang="fr-CA" dirty="0"/>
          </a:p>
        </p:txBody>
      </p:sp>
      <p:sp>
        <p:nvSpPr>
          <p:cNvPr id="3" name="Content Placeholder 2"/>
          <p:cNvSpPr>
            <a:spLocks noGrp="1"/>
          </p:cNvSpPr>
          <p:nvPr>
            <p:ph idx="1"/>
          </p:nvPr>
        </p:nvSpPr>
        <p:spPr>
          <a:xfrm>
            <a:off x="2496065" y="1397726"/>
            <a:ext cx="9008547" cy="4513496"/>
          </a:xfrm>
        </p:spPr>
        <p:txBody>
          <a:bodyPr>
            <a:noAutofit/>
          </a:bodyPr>
          <a:lstStyle/>
          <a:p>
            <a:r>
              <a:rPr lang="en-CA" u="sng" dirty="0">
                <a:latin typeface="Times New Roman" panose="02020603050405020304" pitchFamily="18" charset="0"/>
                <a:cs typeface="Times New Roman" panose="02020603050405020304" pitchFamily="18" charset="0"/>
                <a:hlinkClick r:id="rId2"/>
              </a:rPr>
              <a:t>http://www.signwriting.org/lessons/books/</a:t>
            </a:r>
            <a:r>
              <a:rPr lang="en-CA" dirty="0">
                <a:latin typeface="Times New Roman" panose="02020603050405020304" pitchFamily="18" charset="0"/>
                <a:cs typeface="Times New Roman" panose="02020603050405020304" pitchFamily="18" charset="0"/>
              </a:rPr>
              <a:t> </a:t>
            </a:r>
            <a:endParaRPr lang="en-CA" dirty="0" smtClean="0">
              <a:latin typeface="Times New Roman" panose="02020603050405020304" pitchFamily="18" charset="0"/>
              <a:cs typeface="Times New Roman" panose="02020603050405020304" pitchFamily="18" charset="0"/>
            </a:endParaRPr>
          </a:p>
          <a:p>
            <a:r>
              <a:rPr lang="es-ES" u="sng" dirty="0" smtClean="0">
                <a:latin typeface="Times New Roman" panose="02020603050405020304" pitchFamily="18" charset="0"/>
                <a:cs typeface="Times New Roman" panose="02020603050405020304" pitchFamily="18" charset="0"/>
                <a:hlinkClick r:id="rId3"/>
              </a:rPr>
              <a:t>http</a:t>
            </a:r>
            <a:r>
              <a:rPr lang="es-ES" u="sng" dirty="0">
                <a:latin typeface="Times New Roman" panose="02020603050405020304" pitchFamily="18" charset="0"/>
                <a:cs typeface="Times New Roman" panose="02020603050405020304" pitchFamily="18" charset="0"/>
                <a:hlinkClick r:id="rId3"/>
              </a:rPr>
              <a:t>://www.signwriting.org/archive/docs2/sw0116-Lessons-SignWriting.pdf</a:t>
            </a:r>
            <a:endParaRPr lang="fr-CA" dirty="0">
              <a:latin typeface="Times New Roman" panose="02020603050405020304" pitchFamily="18" charset="0"/>
              <a:cs typeface="Times New Roman" panose="02020603050405020304" pitchFamily="18" charset="0"/>
            </a:endParaRPr>
          </a:p>
          <a:p>
            <a:r>
              <a:rPr lang="en-CA" u="sng" dirty="0" smtClean="0">
                <a:latin typeface="Times New Roman" panose="02020603050405020304" pitchFamily="18" charset="0"/>
                <a:cs typeface="Times New Roman" panose="02020603050405020304" pitchFamily="18" charset="0"/>
                <a:hlinkClick r:id="rId4"/>
              </a:rPr>
              <a:t>http</a:t>
            </a:r>
            <a:r>
              <a:rPr lang="en-CA" u="sng" dirty="0">
                <a:latin typeface="Times New Roman" panose="02020603050405020304" pitchFamily="18" charset="0"/>
                <a:cs typeface="Times New Roman" panose="02020603050405020304" pitchFamily="18" charset="0"/>
                <a:hlinkClick r:id="rId4"/>
              </a:rPr>
              <a:t>://www.SignWriting.org/lessons/iswa</a:t>
            </a:r>
            <a:r>
              <a:rPr lang="en-CA" b="1" dirty="0">
                <a:latin typeface="Times New Roman" panose="02020603050405020304" pitchFamily="18" charset="0"/>
                <a:cs typeface="Times New Roman" panose="02020603050405020304" pitchFamily="18" charset="0"/>
              </a:rPr>
              <a:t> </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 </a:t>
            </a:r>
            <a:r>
              <a:rPr lang="en-CA" u="sng" dirty="0" smtClean="0">
                <a:latin typeface="Times New Roman" panose="02020603050405020304" pitchFamily="18" charset="0"/>
                <a:cs typeface="Times New Roman" panose="02020603050405020304" pitchFamily="18" charset="0"/>
                <a:hlinkClick r:id="rId5"/>
              </a:rPr>
              <a:t>http</a:t>
            </a:r>
            <a:r>
              <a:rPr lang="en-CA" u="sng" dirty="0">
                <a:latin typeface="Times New Roman" panose="02020603050405020304" pitchFamily="18" charset="0"/>
                <a:cs typeface="Times New Roman" panose="02020603050405020304" pitchFamily="18" charset="0"/>
                <a:hlinkClick r:id="rId5"/>
              </a:rPr>
              <a:t>://www.signwriting.org/archive/docs5/sw0493-SWLessonsBook-Parkhurst-EngLSE.pdf</a:t>
            </a:r>
            <a:r>
              <a:rPr lang="en-CA" dirty="0">
                <a:latin typeface="Times New Roman" panose="02020603050405020304" pitchFamily="18" charset="0"/>
                <a:cs typeface="Times New Roman" panose="02020603050405020304" pitchFamily="18" charset="0"/>
              </a:rPr>
              <a:t> </a:t>
            </a:r>
            <a:endParaRPr lang="fr-CA" dirty="0">
              <a:latin typeface="Times New Roman" panose="02020603050405020304" pitchFamily="18" charset="0"/>
              <a:cs typeface="Times New Roman" panose="02020603050405020304" pitchFamily="18" charset="0"/>
            </a:endParaRPr>
          </a:p>
          <a:p>
            <a:r>
              <a:rPr lang="en-CA" dirty="0" smtClean="0">
                <a:latin typeface="Times New Roman" panose="02020603050405020304" pitchFamily="18" charset="0"/>
                <a:cs typeface="Times New Roman" panose="02020603050405020304" pitchFamily="18" charset="0"/>
              </a:rPr>
              <a:t> </a:t>
            </a:r>
            <a:r>
              <a:rPr lang="en-CA" u="sng" dirty="0">
                <a:latin typeface="Times New Roman" panose="02020603050405020304" pitchFamily="18" charset="0"/>
                <a:cs typeface="Times New Roman" panose="02020603050405020304" pitchFamily="18" charset="0"/>
                <a:hlinkClick r:id="rId6"/>
              </a:rPr>
              <a:t>http://www.signwriting.org/symposium/presentation0003.html</a:t>
            </a:r>
            <a:endParaRPr lang="fr-CA" dirty="0">
              <a:latin typeface="Times New Roman" panose="02020603050405020304" pitchFamily="18" charset="0"/>
              <a:cs typeface="Times New Roman" panose="02020603050405020304" pitchFamily="18" charset="0"/>
            </a:endParaRPr>
          </a:p>
          <a:p>
            <a:pPr marL="0" indent="0">
              <a:buNone/>
            </a:pPr>
            <a:r>
              <a:rPr lang="en-CA" b="1" dirty="0" smtClean="0">
                <a:latin typeface="Times New Roman" panose="02020603050405020304" pitchFamily="18" charset="0"/>
                <a:cs typeface="Times New Roman" panose="02020603050405020304" pitchFamily="18" charset="0"/>
              </a:rPr>
              <a:t>Introduction </a:t>
            </a:r>
            <a:r>
              <a:rPr lang="en-CA" b="1" dirty="0">
                <a:latin typeface="Times New Roman" panose="02020603050405020304" pitchFamily="18" charset="0"/>
                <a:cs typeface="Times New Roman" panose="02020603050405020304" pitchFamily="18" charset="0"/>
              </a:rPr>
              <a:t>on SpeechWriting:</a:t>
            </a:r>
            <a:endParaRPr lang="fr-CA" dirty="0">
              <a:latin typeface="Times New Roman" panose="02020603050405020304" pitchFamily="18" charset="0"/>
              <a:cs typeface="Times New Roman" panose="02020603050405020304" pitchFamily="18" charset="0"/>
            </a:endParaRPr>
          </a:p>
          <a:p>
            <a:pPr marL="0" indent="0">
              <a:buNone/>
            </a:pPr>
            <a:r>
              <a:rPr lang="en-CA" b="1" dirty="0">
                <a:latin typeface="Times New Roman" panose="02020603050405020304" pitchFamily="18" charset="0"/>
                <a:cs typeface="Times New Roman" panose="02020603050405020304" pitchFamily="18" charset="0"/>
              </a:rPr>
              <a:t> </a:t>
            </a:r>
            <a:r>
              <a:rPr lang="en-CA" dirty="0" smtClean="0">
                <a:latin typeface="Times New Roman" panose="02020603050405020304" pitchFamily="18" charset="0"/>
                <a:cs typeface="Times New Roman" panose="02020603050405020304" pitchFamily="18" charset="0"/>
              </a:rPr>
              <a:t>Wöhrmann</a:t>
            </a:r>
            <a:r>
              <a:rPr lang="en-CA" dirty="0">
                <a:latin typeface="Times New Roman" panose="02020603050405020304" pitchFamily="18" charset="0"/>
                <a:cs typeface="Times New Roman" panose="02020603050405020304" pitchFamily="18" charset="0"/>
              </a:rPr>
              <a:t>, Stefan (2014) </a:t>
            </a:r>
            <a:r>
              <a:rPr lang="en-CA" u="sng" dirty="0">
                <a:latin typeface="Times New Roman" panose="02020603050405020304" pitchFamily="18" charset="0"/>
                <a:cs typeface="Times New Roman" panose="02020603050405020304" pitchFamily="18" charset="0"/>
              </a:rPr>
              <a:t>Wöhrmann´s SpeechWriting, in SignWriting Documents, Teaches Deaf Students Spoken Language.</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 </a:t>
            </a:r>
            <a:r>
              <a:rPr lang="en-CA" u="sng" dirty="0" smtClean="0">
                <a:latin typeface="Times New Roman" panose="02020603050405020304" pitchFamily="18" charset="0"/>
                <a:cs typeface="Times New Roman" panose="02020603050405020304" pitchFamily="18" charset="0"/>
                <a:hlinkClick r:id="rId7"/>
              </a:rPr>
              <a:t>http</a:t>
            </a:r>
            <a:r>
              <a:rPr lang="en-CA" u="sng" dirty="0">
                <a:latin typeface="Times New Roman" panose="02020603050405020304" pitchFamily="18" charset="0"/>
                <a:cs typeface="Times New Roman" panose="02020603050405020304" pitchFamily="18" charset="0"/>
                <a:hlinkClick r:id="rId7"/>
              </a:rPr>
              <a:t>://www.signwriting.org/symposium/presentation0002.html</a:t>
            </a:r>
            <a:endParaRPr lang="fr-CA" dirty="0">
              <a:latin typeface="Times New Roman" panose="02020603050405020304" pitchFamily="18" charset="0"/>
              <a:cs typeface="Times New Roman" panose="02020603050405020304" pitchFamily="18" charset="0"/>
            </a:endParaRPr>
          </a:p>
          <a:p>
            <a:pPr lvl="0"/>
            <a:r>
              <a:rPr lang="en-CA" u="sng" dirty="0">
                <a:latin typeface="Times New Roman" panose="02020603050405020304" pitchFamily="18" charset="0"/>
                <a:cs typeface="Times New Roman" panose="02020603050405020304" pitchFamily="18" charset="0"/>
                <a:hlinkClick r:id="rId8"/>
              </a:rPr>
              <a:t>http://www.gebaerdenschrift.de/</a:t>
            </a:r>
            <a:endParaRPr lang="fr-CA" dirty="0">
              <a:latin typeface="Times New Roman" panose="02020603050405020304" pitchFamily="18" charset="0"/>
              <a:cs typeface="Times New Roman" panose="02020603050405020304" pitchFamily="18" charset="0"/>
            </a:endParaRPr>
          </a:p>
          <a:p>
            <a:pPr lvl="0"/>
            <a:r>
              <a:rPr lang="en-CA" u="sng" dirty="0">
                <a:latin typeface="Times New Roman" panose="02020603050405020304" pitchFamily="18" charset="0"/>
                <a:cs typeface="Times New Roman" panose="02020603050405020304" pitchFamily="18" charset="0"/>
                <a:hlinkClick r:id="rId9"/>
              </a:rPr>
              <a:t>http://www.gebaerdenschrift.de/read/Mundbilder/uebersicht_mundbilder.htm</a:t>
            </a:r>
            <a:r>
              <a:rPr lang="en-CA" dirty="0">
                <a:latin typeface="Times New Roman" panose="02020603050405020304" pitchFamily="18" charset="0"/>
                <a:cs typeface="Times New Roman" panose="02020603050405020304" pitchFamily="18" charset="0"/>
              </a:rPr>
              <a:t>.</a:t>
            </a:r>
            <a:endParaRPr lang="fr-CA" dirty="0">
              <a:latin typeface="Times New Roman" panose="02020603050405020304" pitchFamily="18" charset="0"/>
              <a:cs typeface="Times New Roman" panose="02020603050405020304" pitchFamily="18" charset="0"/>
            </a:endParaRPr>
          </a:p>
          <a:p>
            <a:pPr marL="0" indent="0">
              <a:buNone/>
            </a:pPr>
            <a:r>
              <a:rPr lang="en-CA" b="1" dirty="0">
                <a:latin typeface="Times New Roman" panose="02020603050405020304" pitchFamily="18" charset="0"/>
                <a:cs typeface="Times New Roman" panose="02020603050405020304" pitchFamily="18" charset="0"/>
              </a:rPr>
              <a:t>SpeechAnimating (including an analysis on how to extend SpeechWriting to several languages and to several languages in cued speech):</a:t>
            </a:r>
            <a:endParaRPr lang="fr-CA" dirty="0">
              <a:latin typeface="Times New Roman" panose="02020603050405020304" pitchFamily="18" charset="0"/>
              <a:cs typeface="Times New Roman" panose="02020603050405020304" pitchFamily="18" charset="0"/>
            </a:endParaRPr>
          </a:p>
          <a:p>
            <a:r>
              <a:rPr lang="en-CA" u="sng" dirty="0">
                <a:latin typeface="Times New Roman" panose="02020603050405020304" pitchFamily="18" charset="0"/>
                <a:cs typeface="Times New Roman" panose="02020603050405020304" pitchFamily="18" charset="0"/>
                <a:hlinkClick r:id="rId10"/>
              </a:rPr>
              <a:t>http://www.signwriting.org/symposium/presentation0020.html</a:t>
            </a:r>
            <a:r>
              <a:rPr lang="en-CA" dirty="0">
                <a:latin typeface="Times New Roman" panose="02020603050405020304" pitchFamily="18" charset="0"/>
                <a:cs typeface="Times New Roman" panose="02020603050405020304" pitchFamily="18" charset="0"/>
              </a:rPr>
              <a:t> </a:t>
            </a:r>
            <a:endParaRPr lang="fr-CA" dirty="0">
              <a:latin typeface="Times New Roman" panose="02020603050405020304" pitchFamily="18" charset="0"/>
              <a:cs typeface="Times New Roman" panose="02020603050405020304" pitchFamily="18" charset="0"/>
            </a:endParaRPr>
          </a:p>
          <a:p>
            <a:endParaRPr lang="fr-C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421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5867"/>
          </a:xfrm>
        </p:spPr>
        <p:txBody>
          <a:bodyPr/>
          <a:lstStyle/>
          <a:p>
            <a:pPr algn="ctr"/>
            <a:r>
              <a:rPr lang="fr-CA" dirty="0"/>
              <a:t>SignPuddle Online</a:t>
            </a:r>
          </a:p>
        </p:txBody>
      </p:sp>
      <p:sp>
        <p:nvSpPr>
          <p:cNvPr id="3" name="Content Placeholder 2"/>
          <p:cNvSpPr>
            <a:spLocks noGrp="1"/>
          </p:cNvSpPr>
          <p:nvPr>
            <p:ph idx="1"/>
          </p:nvPr>
        </p:nvSpPr>
        <p:spPr>
          <a:xfrm>
            <a:off x="1943957" y="1598023"/>
            <a:ext cx="4391529" cy="4580707"/>
          </a:xfrm>
        </p:spPr>
        <p:txBody>
          <a:bodyPr>
            <a:normAutofit/>
          </a:bodyPr>
          <a:lstStyle/>
          <a:p>
            <a:r>
              <a:rPr lang="en-CA" dirty="0">
                <a:latin typeface="Times New Roman" panose="02020603050405020304" pitchFamily="18" charset="0"/>
                <a:cs typeface="Times New Roman" panose="02020603050405020304" pitchFamily="18" charset="0"/>
              </a:rPr>
              <a:t>SignPuddle Online contains centralized dictionaries for LSQ, ASL…  The users can add new signs.  Several tools are available for search, new sign creation and text translation.  The online version is free.  There exists a version that can be installed on a private computer, it is not expensive.</a:t>
            </a:r>
            <a:endParaRPr lang="fr-CA" dirty="0">
              <a:latin typeface="Times New Roman" panose="02020603050405020304" pitchFamily="18" charset="0"/>
              <a:cs typeface="Times New Roman" panose="02020603050405020304" pitchFamily="18" charset="0"/>
            </a:endParaRPr>
          </a:p>
          <a:p>
            <a:pPr marL="400050" lvl="1" indent="0">
              <a:buNone/>
            </a:pPr>
            <a:r>
              <a:rPr lang="fr-CA" sz="1800" dirty="0" smtClean="0">
                <a:latin typeface="Times New Roman" panose="02020603050405020304" pitchFamily="18" charset="0"/>
                <a:cs typeface="Times New Roman" panose="02020603050405020304" pitchFamily="18" charset="0"/>
                <a:hlinkClick r:id="rId2"/>
              </a:rPr>
              <a:t>http</a:t>
            </a:r>
            <a:r>
              <a:rPr lang="fr-CA" sz="1800" dirty="0">
                <a:latin typeface="Times New Roman" panose="02020603050405020304" pitchFamily="18" charset="0"/>
                <a:cs typeface="Times New Roman" panose="02020603050405020304" pitchFamily="18" charset="0"/>
                <a:hlinkClick r:id="rId2"/>
              </a:rPr>
              <a:t>://www.signbank.org/signpuddle</a:t>
            </a:r>
            <a:r>
              <a:rPr lang="fr-CA" sz="1800" dirty="0" smtClean="0">
                <a:latin typeface="Times New Roman" panose="02020603050405020304" pitchFamily="18" charset="0"/>
                <a:cs typeface="Times New Roman" panose="02020603050405020304" pitchFamily="18" charset="0"/>
                <a:hlinkClick r:id="rId2"/>
              </a:rPr>
              <a:t>/</a:t>
            </a:r>
            <a:r>
              <a:rPr lang="fr-CA" sz="1800" dirty="0" smtClean="0">
                <a:latin typeface="Times New Roman" panose="02020603050405020304" pitchFamily="18" charset="0"/>
                <a:cs typeface="Times New Roman" panose="02020603050405020304" pitchFamily="18" charset="0"/>
              </a:rPr>
              <a:t> </a:t>
            </a:r>
            <a:endParaRPr lang="fr-CA" sz="1800" dirty="0">
              <a:latin typeface="Times New Roman" panose="02020603050405020304" pitchFamily="18" charset="0"/>
              <a:cs typeface="Times New Roman" panose="02020603050405020304" pitchFamily="18" charset="0"/>
            </a:endParaRPr>
          </a:p>
          <a:p>
            <a:endParaRPr lang="fr-CA" dirty="0">
              <a:latin typeface="Times New Roman" panose="02020603050405020304" pitchFamily="18" charset="0"/>
              <a:cs typeface="Times New Roman" panose="02020603050405020304" pitchFamily="18" charset="0"/>
            </a:endParaRPr>
          </a:p>
        </p:txBody>
      </p:sp>
      <p:pic>
        <p:nvPicPr>
          <p:cNvPr id="5" name="Image 44"/>
          <p:cNvPicPr/>
          <p:nvPr/>
        </p:nvPicPr>
        <p:blipFill>
          <a:blip r:embed="rId3">
            <a:extLst>
              <a:ext uri="{28A0092B-C50C-407E-A947-70E740481C1C}">
                <a14:useLocalDpi xmlns:a14="http://schemas.microsoft.com/office/drawing/2010/main" val="0"/>
              </a:ext>
            </a:extLst>
          </a:blip>
          <a:srcRect/>
          <a:stretch>
            <a:fillRect/>
          </a:stretch>
        </p:blipFill>
        <p:spPr bwMode="auto">
          <a:xfrm>
            <a:off x="6642417" y="1449977"/>
            <a:ext cx="4862195" cy="3691255"/>
          </a:xfrm>
          <a:prstGeom prst="rect">
            <a:avLst/>
          </a:prstGeom>
          <a:noFill/>
          <a:ln>
            <a:noFill/>
          </a:ln>
        </p:spPr>
      </p:pic>
    </p:spTree>
    <p:extLst>
      <p:ext uri="{BB962C8B-B14F-4D97-AF65-F5344CB8AC3E}">
        <p14:creationId xmlns:p14="http://schemas.microsoft.com/office/powerpoint/2010/main" val="1369942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95239"/>
          </a:xfrm>
        </p:spPr>
        <p:txBody>
          <a:bodyPr>
            <a:normAutofit fontScale="90000"/>
          </a:bodyPr>
          <a:lstStyle/>
          <a:p>
            <a:pPr algn="ctr"/>
            <a:r>
              <a:rPr lang="fr-CA" b="1" dirty="0"/>
              <a:t>SignWriter Studio</a:t>
            </a:r>
            <a:r>
              <a:rPr lang="fr-CA" b="1" baseline="30000" dirty="0"/>
              <a:t>TM</a:t>
            </a:r>
            <a:r>
              <a:rPr lang="fr-CA" b="1" dirty="0"/>
              <a:t/>
            </a:r>
            <a:br>
              <a:rPr lang="fr-CA" b="1" dirty="0"/>
            </a:br>
            <a:endParaRPr lang="fr-CA" dirty="0"/>
          </a:p>
        </p:txBody>
      </p:sp>
      <p:sp>
        <p:nvSpPr>
          <p:cNvPr id="3" name="Content Placeholder 2"/>
          <p:cNvSpPr>
            <a:spLocks noGrp="1"/>
          </p:cNvSpPr>
          <p:nvPr>
            <p:ph idx="1"/>
          </p:nvPr>
        </p:nvSpPr>
        <p:spPr>
          <a:xfrm>
            <a:off x="1518059" y="1319349"/>
            <a:ext cx="7260182" cy="4414186"/>
          </a:xfrm>
        </p:spPr>
        <p:txBody>
          <a:bodyPr>
            <a:normAutofit/>
          </a:bodyPr>
          <a:lstStyle/>
          <a:p>
            <a:r>
              <a:rPr lang="en-CA" dirty="0">
                <a:latin typeface="Times New Roman" panose="02020603050405020304" pitchFamily="18" charset="0"/>
                <a:cs typeface="Times New Roman" panose="02020603050405020304" pitchFamily="18" charset="0"/>
              </a:rPr>
              <a:t>SignWriter Studio™ is a sign language editor in SignWriting. It allows importing signs from SignPuddle Online on local Windows computer. The users can add new signs. Several tools are available for search, new sign creation and text translation. It can be used to create sign language dictionaries and </a:t>
            </a:r>
            <a:r>
              <a:rPr lang="en-CA" dirty="0" err="1">
                <a:latin typeface="Times New Roman" panose="02020603050405020304" pitchFamily="18" charset="0"/>
                <a:cs typeface="Times New Roman" panose="02020603050405020304" pitchFamily="18" charset="0"/>
              </a:rPr>
              <a:t>Anki</a:t>
            </a:r>
            <a:r>
              <a:rPr lang="en-CA" dirty="0">
                <a:latin typeface="Times New Roman" panose="02020603050405020304" pitchFamily="18" charset="0"/>
                <a:cs typeface="Times New Roman" panose="02020603050405020304" pitchFamily="18" charset="0"/>
              </a:rPr>
              <a:t> electronic flashcards for computers or cell phones. It supports all sign languages. It is free.</a:t>
            </a:r>
            <a:endParaRPr lang="fr-CA"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2"/>
              </a:rPr>
              <a:t>http://signwriterstudio.com/</a:t>
            </a:r>
            <a:endParaRPr lang="fr-CA" sz="1800" dirty="0">
              <a:latin typeface="Times New Roman" panose="02020603050405020304" pitchFamily="18" charset="0"/>
              <a:cs typeface="Times New Roman" panose="02020603050405020304" pitchFamily="18" charset="0"/>
            </a:endParaRPr>
          </a:p>
          <a:p>
            <a:pPr marL="0" indent="0">
              <a:buNone/>
            </a:pPr>
            <a:r>
              <a:rPr lang="en-CA" dirty="0">
                <a:latin typeface="Times New Roman" panose="02020603050405020304" pitchFamily="18" charset="0"/>
                <a:cs typeface="Times New Roman" panose="02020603050405020304" pitchFamily="18" charset="0"/>
              </a:rPr>
              <a:t> </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For more information, visit the presentation:</a:t>
            </a:r>
            <a:endParaRPr lang="fr-CA" dirty="0">
              <a:latin typeface="Times New Roman" panose="02020603050405020304" pitchFamily="18" charset="0"/>
              <a:cs typeface="Times New Roman" panose="02020603050405020304" pitchFamily="18" charset="0"/>
            </a:endParaRPr>
          </a:p>
          <a:p>
            <a:pPr marL="400050" lvl="1" indent="0">
              <a:buNone/>
            </a:pPr>
            <a:r>
              <a:rPr lang="en-CA" sz="1800" dirty="0">
                <a:latin typeface="Times New Roman" panose="02020603050405020304" pitchFamily="18" charset="0"/>
                <a:cs typeface="Times New Roman" panose="02020603050405020304" pitchFamily="18" charset="0"/>
              </a:rPr>
              <a:t>Duncan, Jonathan (2014) </a:t>
            </a:r>
            <a:r>
              <a:rPr lang="en-CA" sz="1800" u="sng" dirty="0">
                <a:latin typeface="Times New Roman" panose="02020603050405020304" pitchFamily="18" charset="0"/>
                <a:cs typeface="Times New Roman" panose="02020603050405020304" pitchFamily="18" charset="0"/>
                <a:hlinkClick r:id="rId3" tooltip="Abstract"/>
              </a:rPr>
              <a:t>“Using SignWriter Studio: Desktop Editor for SignWriting Dictionaries and Documents”</a:t>
            </a:r>
            <a:endParaRPr lang="fr-CA" sz="1800" dirty="0">
              <a:latin typeface="Times New Roman" panose="02020603050405020304" pitchFamily="18" charset="0"/>
              <a:cs typeface="Times New Roman" panose="02020603050405020304" pitchFamily="18" charset="0"/>
            </a:endParaRPr>
          </a:p>
          <a:p>
            <a:pPr marL="400050" lvl="1" indent="0">
              <a:buNone/>
            </a:pPr>
            <a:r>
              <a:rPr lang="en-CA" sz="1800" u="sng" dirty="0">
                <a:latin typeface="Times New Roman" panose="02020603050405020304" pitchFamily="18" charset="0"/>
                <a:cs typeface="Times New Roman" panose="02020603050405020304" pitchFamily="18" charset="0"/>
                <a:hlinkClick r:id="rId4"/>
              </a:rPr>
              <a:t>http://</a:t>
            </a:r>
            <a:r>
              <a:rPr lang="en-CA" sz="1800" u="sng" dirty="0" smtClean="0">
                <a:latin typeface="Times New Roman" panose="02020603050405020304" pitchFamily="18" charset="0"/>
                <a:cs typeface="Times New Roman" panose="02020603050405020304" pitchFamily="18" charset="0"/>
                <a:hlinkClick r:id="rId4"/>
              </a:rPr>
              <a:t>www.signwriting.org/symposium/presentation0013.html</a:t>
            </a:r>
            <a:endParaRPr lang="fr-CA" sz="1800" dirty="0">
              <a:latin typeface="Times New Roman" panose="02020603050405020304" pitchFamily="18" charset="0"/>
              <a:cs typeface="Times New Roman" panose="02020603050405020304" pitchFamily="18" charset="0"/>
            </a:endParaRPr>
          </a:p>
          <a:p>
            <a:endParaRPr lang="fr-CA" dirty="0">
              <a:latin typeface="Times New Roman" panose="02020603050405020304" pitchFamily="18" charset="0"/>
              <a:cs typeface="Times New Roman" panose="02020603050405020304" pitchFamily="18" charset="0"/>
            </a:endParaRPr>
          </a:p>
        </p:txBody>
      </p:sp>
      <p:pic>
        <p:nvPicPr>
          <p:cNvPr id="4" name="Image 194"/>
          <p:cNvPicPr/>
          <p:nvPr/>
        </p:nvPicPr>
        <p:blipFill>
          <a:blip r:embed="rId5">
            <a:extLst>
              <a:ext uri="{28A0092B-C50C-407E-A947-70E740481C1C}">
                <a14:useLocalDpi xmlns:a14="http://schemas.microsoft.com/office/drawing/2010/main" val="0"/>
              </a:ext>
            </a:extLst>
          </a:blip>
          <a:srcRect/>
          <a:stretch>
            <a:fillRect/>
          </a:stretch>
        </p:blipFill>
        <p:spPr bwMode="auto">
          <a:xfrm>
            <a:off x="8908870" y="3097847"/>
            <a:ext cx="2927985" cy="2491105"/>
          </a:xfrm>
          <a:prstGeom prst="rect">
            <a:avLst/>
          </a:prstGeom>
          <a:noFill/>
          <a:ln>
            <a:solidFill>
              <a:schemeClr val="accent1"/>
            </a:solidFill>
          </a:ln>
        </p:spPr>
      </p:pic>
    </p:spTree>
    <p:extLst>
      <p:ext uri="{BB962C8B-B14F-4D97-AF65-F5344CB8AC3E}">
        <p14:creationId xmlns:p14="http://schemas.microsoft.com/office/powerpoint/2010/main" val="2314136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SignWriting</a:t>
            </a:r>
            <a:endParaRPr lang="fr-CA" dirty="0"/>
          </a:p>
        </p:txBody>
      </p:sp>
      <p:sp>
        <p:nvSpPr>
          <p:cNvPr id="3" name="Content Placeholder 2"/>
          <p:cNvSpPr>
            <a:spLocks noGrp="1"/>
          </p:cNvSpPr>
          <p:nvPr>
            <p:ph idx="1"/>
          </p:nvPr>
        </p:nvSpPr>
        <p:spPr>
          <a:xfrm>
            <a:off x="2589212" y="1541418"/>
            <a:ext cx="8915400" cy="1188720"/>
          </a:xfrm>
        </p:spPr>
        <p:txBody>
          <a:bodyPr>
            <a:normAutofit/>
          </a:bodyPr>
          <a:lstStyle/>
          <a:p>
            <a:r>
              <a:rPr lang="en-CA" dirty="0">
                <a:latin typeface="Times New Roman" panose="02020603050405020304" pitchFamily="18" charset="0"/>
                <a:cs typeface="Times New Roman" panose="02020603050405020304" pitchFamily="18" charset="0"/>
              </a:rPr>
              <a:t>SignWriting was invented in 1974 by Valerie Sutton. </a:t>
            </a:r>
            <a:endParaRPr lang="en-CA" dirty="0" smtClean="0">
              <a:latin typeface="Times New Roman" panose="02020603050405020304" pitchFamily="18" charset="0"/>
              <a:cs typeface="Times New Roman" panose="02020603050405020304" pitchFamily="18" charset="0"/>
            </a:endParaRPr>
          </a:p>
          <a:p>
            <a:pPr marL="400050" lvl="1" indent="0">
              <a:buNone/>
            </a:pPr>
            <a:r>
              <a:rPr lang="fr-CA" sz="1800" dirty="0" smtClean="0">
                <a:latin typeface="Times New Roman" panose="02020603050405020304" pitchFamily="18" charset="0"/>
                <a:cs typeface="Times New Roman" panose="02020603050405020304" pitchFamily="18" charset="0"/>
                <a:hlinkClick r:id="rId2"/>
              </a:rPr>
              <a:t>http</a:t>
            </a:r>
            <a:r>
              <a:rPr lang="fr-CA" sz="1800" dirty="0">
                <a:latin typeface="Times New Roman" panose="02020603050405020304" pitchFamily="18" charset="0"/>
                <a:cs typeface="Times New Roman" panose="02020603050405020304" pitchFamily="18" charset="0"/>
                <a:hlinkClick r:id="rId2"/>
              </a:rPr>
              <a:t>://www.signwriting.org</a:t>
            </a:r>
            <a:r>
              <a:rPr lang="fr-CA" sz="1800" dirty="0" smtClean="0">
                <a:latin typeface="Times New Roman" panose="02020603050405020304" pitchFamily="18" charset="0"/>
                <a:cs typeface="Times New Roman" panose="02020603050405020304" pitchFamily="18" charset="0"/>
                <a:hlinkClick r:id="rId2"/>
              </a:rPr>
              <a:t>/</a:t>
            </a:r>
            <a:r>
              <a:rPr lang="fr-CA" sz="1800" dirty="0" smtClean="0">
                <a:latin typeface="Times New Roman" panose="02020603050405020304" pitchFamily="18" charset="0"/>
                <a:cs typeface="Times New Roman" panose="02020603050405020304" pitchFamily="18" charset="0"/>
              </a:rPr>
              <a:t> </a:t>
            </a:r>
          </a:p>
          <a:p>
            <a:r>
              <a:rPr lang="en-CA" dirty="0">
                <a:latin typeface="Times New Roman" panose="02020603050405020304" pitchFamily="18" charset="0"/>
                <a:cs typeface="Times New Roman" panose="02020603050405020304" pitchFamily="18" charset="0"/>
              </a:rPr>
              <a:t>We will use the American sign Language ASL </a:t>
            </a:r>
            <a:r>
              <a:rPr lang="en-CA" dirty="0" smtClean="0">
                <a:latin typeface="Times New Roman" panose="02020603050405020304" pitchFamily="18" charset="0"/>
                <a:cs typeface="Times New Roman" panose="02020603050405020304" pitchFamily="18" charset="0"/>
              </a:rPr>
              <a:t>as </a:t>
            </a:r>
            <a:r>
              <a:rPr lang="en-CA" dirty="0">
                <a:latin typeface="Times New Roman" panose="02020603050405020304" pitchFamily="18" charset="0"/>
                <a:cs typeface="Times New Roman" panose="02020603050405020304" pitchFamily="18" charset="0"/>
              </a:rPr>
              <a:t>an example</a:t>
            </a:r>
            <a:endParaRPr lang="fr-CA" dirty="0">
              <a:latin typeface="Times New Roman" panose="02020603050405020304" pitchFamily="18" charset="0"/>
              <a:cs typeface="Times New Roman" panose="02020603050405020304" pitchFamily="18" charset="0"/>
            </a:endParaRPr>
          </a:p>
        </p:txBody>
      </p:sp>
      <p:sp>
        <p:nvSpPr>
          <p:cNvPr id="5" name="Rectangle 4"/>
          <p:cNvSpPr/>
          <p:nvPr/>
        </p:nvSpPr>
        <p:spPr>
          <a:xfrm>
            <a:off x="2589212" y="2829472"/>
            <a:ext cx="2287806" cy="646331"/>
          </a:xfrm>
          <a:prstGeom prst="rect">
            <a:avLst/>
          </a:prstGeom>
        </p:spPr>
        <p:txBody>
          <a:bodyPr wrap="none">
            <a:spAutoFit/>
          </a:bodyPr>
          <a:lstStyle/>
          <a:p>
            <a:r>
              <a:rPr lang="en-CA" dirty="0">
                <a:latin typeface="Times New Roman" panose="02020603050405020304" pitchFamily="18" charset="0"/>
                <a:cs typeface="Times New Roman" panose="02020603050405020304" pitchFamily="18" charset="0"/>
              </a:rPr>
              <a:t>Simple configurations </a:t>
            </a:r>
            <a:endParaRPr lang="en-CA" dirty="0" smtClean="0">
              <a:latin typeface="Times New Roman" panose="02020603050405020304" pitchFamily="18" charset="0"/>
              <a:cs typeface="Times New Roman" panose="02020603050405020304" pitchFamily="18" charset="0"/>
            </a:endParaRPr>
          </a:p>
          <a:p>
            <a:r>
              <a:rPr lang="en-CA" dirty="0" smtClean="0">
                <a:latin typeface="Times New Roman" panose="02020603050405020304" pitchFamily="18" charset="0"/>
                <a:cs typeface="Times New Roman" panose="02020603050405020304" pitchFamily="18" charset="0"/>
              </a:rPr>
              <a:t>(</a:t>
            </a:r>
            <a:r>
              <a:rPr lang="en-CA" dirty="0">
                <a:latin typeface="Times New Roman" panose="02020603050405020304" pitchFamily="18" charset="0"/>
                <a:cs typeface="Times New Roman" panose="02020603050405020304" pitchFamily="18" charset="0"/>
              </a:rPr>
              <a:t>A-Z, 0-10):</a:t>
            </a:r>
            <a:endParaRPr lang="fr-CA" dirty="0">
              <a:latin typeface="Times New Roman" panose="02020603050405020304" pitchFamily="18" charset="0"/>
              <a:cs typeface="Times New Roman" panose="02020603050405020304" pitchFamily="18" charset="0"/>
            </a:endParaRPr>
          </a:p>
        </p:txBody>
      </p:sp>
      <p:sp>
        <p:nvSpPr>
          <p:cNvPr id="11" name="Rectangle 10"/>
          <p:cNvSpPr/>
          <p:nvPr/>
        </p:nvSpPr>
        <p:spPr>
          <a:xfrm>
            <a:off x="6152606" y="2816144"/>
            <a:ext cx="4676503" cy="646331"/>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The hand is square when closed and round when the thumb forms a circle.</a:t>
            </a:r>
            <a:endParaRPr lang="fr-CA" dirty="0">
              <a:latin typeface="Times New Roman" panose="02020603050405020304" pitchFamily="18" charset="0"/>
              <a:cs typeface="Times New Roman" panose="02020603050405020304" pitchFamily="18" charset="0"/>
            </a:endParaRPr>
          </a:p>
        </p:txBody>
      </p:sp>
      <p:pic>
        <p:nvPicPr>
          <p:cNvPr id="15" name="Image 24"/>
          <p:cNvPicPr/>
          <p:nvPr/>
        </p:nvPicPr>
        <p:blipFill>
          <a:blip r:embed="rId3">
            <a:extLst>
              <a:ext uri="{28A0092B-C50C-407E-A947-70E740481C1C}">
                <a14:useLocalDpi xmlns:a14="http://schemas.microsoft.com/office/drawing/2010/main" val="0"/>
              </a:ext>
            </a:extLst>
          </a:blip>
          <a:srcRect/>
          <a:stretch>
            <a:fillRect/>
          </a:stretch>
        </p:blipFill>
        <p:spPr bwMode="auto">
          <a:xfrm>
            <a:off x="7690756" y="3598070"/>
            <a:ext cx="1913255" cy="532765"/>
          </a:xfrm>
          <a:prstGeom prst="rect">
            <a:avLst/>
          </a:prstGeom>
          <a:noFill/>
          <a:ln>
            <a:noFill/>
          </a:ln>
        </p:spPr>
      </p:pic>
      <p:sp>
        <p:nvSpPr>
          <p:cNvPr id="12" name="Rectangle 11"/>
          <p:cNvSpPr/>
          <p:nvPr/>
        </p:nvSpPr>
        <p:spPr>
          <a:xfrm>
            <a:off x="6152605" y="4250952"/>
            <a:ext cx="5352007" cy="1200329"/>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The hand color indicates if the signer sees the palm (white) or the back of the hand (black).</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The symbol is cut at the fingers if the hand is horizontal.</a:t>
            </a:r>
            <a:endParaRPr lang="fr-CA" dirty="0">
              <a:latin typeface="Times New Roman" panose="02020603050405020304" pitchFamily="18" charset="0"/>
              <a:cs typeface="Times New Roman" panose="02020603050405020304" pitchFamily="18" charset="0"/>
            </a:endParaRPr>
          </a:p>
          <a:p>
            <a:pPr>
              <a:spcAft>
                <a:spcPts val="0"/>
              </a:spcAft>
            </a:pPr>
            <a:endParaRPr lang="fr-CA"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Rectangle 10"/>
          <p:cNvSpPr>
            <a:spLocks noChangeArrowheads="1"/>
          </p:cNvSpPr>
          <p:nvPr/>
        </p:nvSpPr>
        <p:spPr bwMode="auto">
          <a:xfrm>
            <a:off x="5666650" y="531947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16" name="Rectangle 11"/>
          <p:cNvSpPr>
            <a:spLocks noChangeArrowheads="1"/>
          </p:cNvSpPr>
          <p:nvPr/>
        </p:nvSpPr>
        <p:spPr bwMode="auto">
          <a:xfrm>
            <a:off x="5666650" y="628161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fr-CA" altLang="fr-FR" sz="1800" b="0" i="0" u="none" strike="noStrike" cap="none" normalizeH="0" baseline="0" smtClean="0">
              <a:ln>
                <a:noFill/>
              </a:ln>
              <a:solidFill>
                <a:schemeClr val="tx1"/>
              </a:solidFill>
              <a:effectLst/>
              <a:latin typeface="Arial" panose="020B0604020202020204" pitchFamily="34" charset="0"/>
            </a:endParaRPr>
          </a:p>
        </p:txBody>
      </p:sp>
      <p:sp>
        <p:nvSpPr>
          <p:cNvPr id="17" name="Rectangle 16"/>
          <p:cNvSpPr/>
          <p:nvPr/>
        </p:nvSpPr>
        <p:spPr>
          <a:xfrm>
            <a:off x="7118189" y="5808428"/>
            <a:ext cx="3420838" cy="646331"/>
          </a:xfrm>
          <a:prstGeom prst="rect">
            <a:avLst/>
          </a:prstGeom>
        </p:spPr>
        <p:txBody>
          <a:bodyPr wrap="square">
            <a:spAutoFit/>
          </a:bodyPr>
          <a:lstStyle/>
          <a:p>
            <a:r>
              <a:rPr lang="en-CA" dirty="0" smtClean="0">
                <a:latin typeface="Times New Roman" panose="02020603050405020304" pitchFamily="18" charset="0"/>
                <a:cs typeface="Times New Roman" panose="02020603050405020304" pitchFamily="18" charset="0"/>
              </a:rPr>
              <a:t>        Floor                   Her-him</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(Simultaneously)</a:t>
            </a:r>
            <a:endParaRPr lang="fr-CA" dirty="0">
              <a:latin typeface="Times New Roman" panose="02020603050405020304" pitchFamily="18" charset="0"/>
              <a:cs typeface="Times New Roman" panose="02020603050405020304" pitchFamily="18" charset="0"/>
            </a:endParaRPr>
          </a:p>
        </p:txBody>
      </p:sp>
      <p:pic>
        <p:nvPicPr>
          <p:cNvPr id="18" name="Picture 17"/>
          <p:cNvPicPr/>
          <p:nvPr/>
        </p:nvPicPr>
        <p:blipFill>
          <a:blip r:embed="rId4">
            <a:extLst>
              <a:ext uri="{28A0092B-C50C-407E-A947-70E740481C1C}">
                <a14:useLocalDpi xmlns:a14="http://schemas.microsoft.com/office/drawing/2010/main" val="0"/>
              </a:ext>
            </a:extLst>
          </a:blip>
          <a:srcRect/>
          <a:stretch>
            <a:fillRect/>
          </a:stretch>
        </p:blipFill>
        <p:spPr bwMode="auto">
          <a:xfrm>
            <a:off x="2842016" y="3575137"/>
            <a:ext cx="2381250" cy="1857375"/>
          </a:xfrm>
          <a:prstGeom prst="rect">
            <a:avLst/>
          </a:prstGeom>
          <a:noFill/>
          <a:ln>
            <a:noFill/>
          </a:ln>
        </p:spPr>
      </p:pic>
      <p:pic>
        <p:nvPicPr>
          <p:cNvPr id="19" name="Image 2"/>
          <p:cNvPicPr/>
          <p:nvPr/>
        </p:nvPicPr>
        <p:blipFill>
          <a:blip r:embed="rId5">
            <a:extLst>
              <a:ext uri="{28A0092B-C50C-407E-A947-70E740481C1C}">
                <a14:useLocalDpi xmlns:a14="http://schemas.microsoft.com/office/drawing/2010/main" val="0"/>
              </a:ext>
            </a:extLst>
          </a:blip>
          <a:srcRect/>
          <a:stretch>
            <a:fillRect/>
          </a:stretch>
        </p:blipFill>
        <p:spPr bwMode="auto">
          <a:xfrm>
            <a:off x="2756608" y="5531846"/>
            <a:ext cx="2552065" cy="786765"/>
          </a:xfrm>
          <a:prstGeom prst="rect">
            <a:avLst/>
          </a:prstGeom>
          <a:noFill/>
          <a:ln>
            <a:noFill/>
          </a:ln>
        </p:spPr>
      </p:pic>
      <p:pic>
        <p:nvPicPr>
          <p:cNvPr id="20" name="Picture 19" descr="http://www.signbank.org/signpuddle2.0/glyphogram.php?ksw=AS14750S14758S26506S26512S2fb00M23x26S265068xn20S26512n23xn20S2fb00n6xn27S147505x4S14758n19x3"/>
          <p:cNvPicPr/>
          <p:nvPr/>
        </p:nvPicPr>
        <p:blipFill>
          <a:blip r:embed="rId6">
            <a:extLst>
              <a:ext uri="{28A0092B-C50C-407E-A947-70E740481C1C}">
                <a14:useLocalDpi xmlns:a14="http://schemas.microsoft.com/office/drawing/2010/main" val="0"/>
              </a:ext>
            </a:extLst>
          </a:blip>
          <a:srcRect/>
          <a:stretch>
            <a:fillRect/>
          </a:stretch>
        </p:blipFill>
        <p:spPr bwMode="auto">
          <a:xfrm>
            <a:off x="7712843" y="5222681"/>
            <a:ext cx="438150" cy="504825"/>
          </a:xfrm>
          <a:prstGeom prst="rect">
            <a:avLst/>
          </a:prstGeom>
          <a:noFill/>
          <a:ln>
            <a:noFill/>
          </a:ln>
        </p:spPr>
      </p:pic>
      <p:pic>
        <p:nvPicPr>
          <p:cNvPr id="21" name="Image 22"/>
          <p:cNvPicPr/>
          <p:nvPr/>
        </p:nvPicPr>
        <p:blipFill>
          <a:blip r:embed="rId7">
            <a:extLst>
              <a:ext uri="{28A0092B-C50C-407E-A947-70E740481C1C}">
                <a14:useLocalDpi xmlns:a14="http://schemas.microsoft.com/office/drawing/2010/main" val="0"/>
              </a:ext>
            </a:extLst>
          </a:blip>
          <a:srcRect/>
          <a:stretch>
            <a:fillRect/>
          </a:stretch>
        </p:blipFill>
        <p:spPr bwMode="auto">
          <a:xfrm>
            <a:off x="9359536" y="5287371"/>
            <a:ext cx="488950" cy="488950"/>
          </a:xfrm>
          <a:prstGeom prst="rect">
            <a:avLst/>
          </a:prstGeom>
          <a:noFill/>
          <a:ln>
            <a:noFill/>
          </a:ln>
        </p:spPr>
      </p:pic>
    </p:spTree>
    <p:extLst>
      <p:ext uri="{BB962C8B-B14F-4D97-AF65-F5344CB8AC3E}">
        <p14:creationId xmlns:p14="http://schemas.microsoft.com/office/powerpoint/2010/main" val="332804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2924" y="2241007"/>
            <a:ext cx="8911687" cy="923330"/>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A vertical movement has a double stem arrow.  A horizontal movement has a single stem arrow.  The black arrowhead is for the right hand and the white arrowhead is for the left hand.  The empty arrowhead represents both hands.</a:t>
            </a:r>
            <a:endParaRPr lang="fr-CA" dirty="0">
              <a:latin typeface="Times New Roman" panose="02020603050405020304" pitchFamily="18" charset="0"/>
              <a:cs typeface="Times New Roman" panose="02020603050405020304" pitchFamily="18" charset="0"/>
            </a:endParaRPr>
          </a:p>
        </p:txBody>
      </p:sp>
      <p:sp>
        <p:nvSpPr>
          <p:cNvPr id="5"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7" name="Rectangle 8"/>
          <p:cNvSpPr>
            <a:spLocks noChangeArrowheads="1"/>
          </p:cNvSpPr>
          <p:nvPr/>
        </p:nvSpPr>
        <p:spPr bwMode="auto">
          <a:xfrm>
            <a:off x="2860330" y="428873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9" name="Rectangle 10"/>
          <p:cNvSpPr>
            <a:spLocks noChangeArrowheads="1"/>
          </p:cNvSpPr>
          <p:nvPr/>
        </p:nvSpPr>
        <p:spPr bwMode="auto">
          <a:xfrm>
            <a:off x="2860330" y="64128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endParaRPr kumimoji="0" lang="fr-CA" altLang="fr-FR" sz="1800" b="0" i="0" u="none" strike="noStrike" cap="none" normalizeH="0" baseline="0" dirty="0" smtClean="0">
              <a:ln>
                <a:noFill/>
              </a:ln>
              <a:solidFill>
                <a:schemeClr val="tx1"/>
              </a:solidFill>
              <a:effectLst/>
              <a:latin typeface="Arial" panose="020B0604020202020204" pitchFamily="34" charset="0"/>
            </a:endParaRPr>
          </a:p>
        </p:txBody>
      </p:sp>
      <p:pic>
        <p:nvPicPr>
          <p:cNvPr id="14" name="Picture 13" descr="http://www.signbank.org/signpuddle2.0/glyphogram.php?ksw=AS1ce28S1ce20S2d606S2d61eS2fb00S1ce08S1ce00S20500M27x56S1ce28n25x26S1ce202x26S1ce08n26xn43S1ce001xn43S2d6065xn2S2d61en28xn2S2fb00n9xn10S20500n6xn56"/>
          <p:cNvPicPr/>
          <p:nvPr/>
        </p:nvPicPr>
        <p:blipFill>
          <a:blip r:embed="rId2">
            <a:extLst>
              <a:ext uri="{28A0092B-C50C-407E-A947-70E740481C1C}">
                <a14:useLocalDpi xmlns:a14="http://schemas.microsoft.com/office/drawing/2010/main" val="0"/>
              </a:ext>
            </a:extLst>
          </a:blip>
          <a:srcRect/>
          <a:stretch>
            <a:fillRect/>
          </a:stretch>
        </p:blipFill>
        <p:spPr bwMode="auto">
          <a:xfrm>
            <a:off x="2592924" y="3464374"/>
            <a:ext cx="523875" cy="1066800"/>
          </a:xfrm>
          <a:prstGeom prst="rect">
            <a:avLst/>
          </a:prstGeom>
          <a:noFill/>
          <a:ln>
            <a:noFill/>
          </a:ln>
        </p:spPr>
      </p:pic>
      <p:pic>
        <p:nvPicPr>
          <p:cNvPr id="15" name="Picture 14" descr="http://www.signbank.org/signpuddle2.0/glyphogram.php?ksw=AS1ce40S1ce48S28800S28818M23x27S1ce401xn28S1ce48n22xn28S2880010x5S28818n21x5"/>
          <p:cNvPicPr/>
          <p:nvPr/>
        </p:nvPicPr>
        <p:blipFill>
          <a:blip r:embed="rId3">
            <a:extLst>
              <a:ext uri="{28A0092B-C50C-407E-A947-70E740481C1C}">
                <a14:useLocalDpi xmlns:a14="http://schemas.microsoft.com/office/drawing/2010/main" val="0"/>
              </a:ext>
            </a:extLst>
          </a:blip>
          <a:srcRect/>
          <a:stretch>
            <a:fillRect/>
          </a:stretch>
        </p:blipFill>
        <p:spPr bwMode="auto">
          <a:xfrm>
            <a:off x="3943441" y="4006636"/>
            <a:ext cx="428625" cy="523875"/>
          </a:xfrm>
          <a:prstGeom prst="rect">
            <a:avLst/>
          </a:prstGeom>
          <a:noFill/>
          <a:ln>
            <a:noFill/>
          </a:ln>
        </p:spPr>
      </p:pic>
      <p:pic>
        <p:nvPicPr>
          <p:cNvPr id="16" name="Picture 15" descr="http://www.signbank.org/signpuddle2.0/glyphogram.php?ksw=AS10011S10019S2eb04S2eb48M23x36S2eb48n15x4S100112xn37S2eb047xn3S10019n23xn28"/>
          <p:cNvPicPr/>
          <p:nvPr/>
        </p:nvPicPr>
        <p:blipFill>
          <a:blip r:embed="rId4">
            <a:extLst>
              <a:ext uri="{28A0092B-C50C-407E-A947-70E740481C1C}">
                <a14:useLocalDpi xmlns:a14="http://schemas.microsoft.com/office/drawing/2010/main" val="0"/>
              </a:ext>
            </a:extLst>
          </a:blip>
          <a:srcRect/>
          <a:stretch>
            <a:fillRect/>
          </a:stretch>
        </p:blipFill>
        <p:spPr bwMode="auto">
          <a:xfrm>
            <a:off x="5205956" y="3835186"/>
            <a:ext cx="438150" cy="695325"/>
          </a:xfrm>
          <a:prstGeom prst="rect">
            <a:avLst/>
          </a:prstGeom>
          <a:noFill/>
          <a:ln>
            <a:noFill/>
          </a:ln>
        </p:spPr>
      </p:pic>
      <p:pic>
        <p:nvPicPr>
          <p:cNvPr id="17" name="Picture 16" descr="http://www.signbank.org/signpuddle2.0/glyphogram.php?ksw=AS10020S2450aS17620S17620M28x19S10020n29xn12S2450an20xn20S17620n9x3S1762012x3"/>
          <p:cNvPicPr/>
          <p:nvPr/>
        </p:nvPicPr>
        <p:blipFill>
          <a:blip r:embed="rId5">
            <a:extLst>
              <a:ext uri="{28A0092B-C50C-407E-A947-70E740481C1C}">
                <a14:useLocalDpi xmlns:a14="http://schemas.microsoft.com/office/drawing/2010/main" val="0"/>
              </a:ext>
            </a:extLst>
          </a:blip>
          <a:srcRect/>
          <a:stretch>
            <a:fillRect/>
          </a:stretch>
        </p:blipFill>
        <p:spPr bwMode="auto">
          <a:xfrm>
            <a:off x="6284249" y="4159036"/>
            <a:ext cx="542925" cy="371475"/>
          </a:xfrm>
          <a:prstGeom prst="rect">
            <a:avLst/>
          </a:prstGeom>
          <a:noFill/>
          <a:ln>
            <a:noFill/>
          </a:ln>
        </p:spPr>
      </p:pic>
      <p:pic>
        <p:nvPicPr>
          <p:cNvPr id="18" name="Picture 17"/>
          <p:cNvPicPr/>
          <p:nvPr/>
        </p:nvPicPr>
        <p:blipFill>
          <a:blip r:embed="rId6">
            <a:extLst>
              <a:ext uri="{28A0092B-C50C-407E-A947-70E740481C1C}">
                <a14:useLocalDpi xmlns:a14="http://schemas.microsoft.com/office/drawing/2010/main" val="0"/>
              </a:ext>
            </a:extLst>
          </a:blip>
          <a:srcRect/>
          <a:stretch>
            <a:fillRect/>
          </a:stretch>
        </p:blipFill>
        <p:spPr bwMode="auto">
          <a:xfrm>
            <a:off x="7954042" y="4054261"/>
            <a:ext cx="647700" cy="476250"/>
          </a:xfrm>
          <a:prstGeom prst="rect">
            <a:avLst/>
          </a:prstGeom>
          <a:noFill/>
          <a:ln>
            <a:noFill/>
          </a:ln>
        </p:spPr>
      </p:pic>
      <p:pic>
        <p:nvPicPr>
          <p:cNvPr id="19" name="Image 26" descr="http://www.signbank.org/signpuddle2.0/glyphogram.php?text=M26x24S11852n1xn24S22b03n26x0S22512n21xn18&amp;pad=10&amp;name=escalier"/>
          <p:cNvPicPr/>
          <p:nvPr/>
        </p:nvPicPr>
        <p:blipFill>
          <a:blip r:embed="rId7">
            <a:extLst>
              <a:ext uri="{28A0092B-C50C-407E-A947-70E740481C1C}">
                <a14:useLocalDpi xmlns:a14="http://schemas.microsoft.com/office/drawing/2010/main" val="0"/>
              </a:ext>
            </a:extLst>
          </a:blip>
          <a:srcRect/>
          <a:stretch>
            <a:fillRect/>
          </a:stretch>
        </p:blipFill>
        <p:spPr bwMode="auto">
          <a:xfrm>
            <a:off x="9594310" y="3882176"/>
            <a:ext cx="690880" cy="648335"/>
          </a:xfrm>
          <a:prstGeom prst="rect">
            <a:avLst/>
          </a:prstGeom>
          <a:noFill/>
          <a:ln>
            <a:noFill/>
          </a:ln>
        </p:spPr>
      </p:pic>
      <p:sp>
        <p:nvSpPr>
          <p:cNvPr id="2" name="Rectangle 1"/>
          <p:cNvSpPr/>
          <p:nvPr/>
        </p:nvSpPr>
        <p:spPr>
          <a:xfrm>
            <a:off x="2490679" y="4826477"/>
            <a:ext cx="8037984" cy="369332"/>
          </a:xfrm>
          <a:prstGeom prst="rect">
            <a:avLst/>
          </a:prstGeom>
        </p:spPr>
        <p:txBody>
          <a:bodyPr wrap="square">
            <a:spAutoFit/>
          </a:bodyPr>
          <a:lstStyle/>
          <a:p>
            <a:pPr algn="ctr"/>
            <a:r>
              <a:rPr lang="en-CA" dirty="0">
                <a:latin typeface="Times New Roman" panose="02020603050405020304" pitchFamily="18" charset="0"/>
                <a:ea typeface="Times New Roman" panose="02020603050405020304" pitchFamily="18" charset="0"/>
                <a:cs typeface="Times New Roman" panose="02020603050405020304" pitchFamily="18" charset="0"/>
              </a:rPr>
              <a:t>Family        Important         </a:t>
            </a:r>
            <a:r>
              <a:rPr lang="en-CA" dirty="0" smtClean="0">
                <a:latin typeface="Times New Roman" panose="02020603050405020304" pitchFamily="18" charset="0"/>
                <a:ea typeface="Times New Roman" panose="02020603050405020304" pitchFamily="18" charset="0"/>
                <a:cs typeface="Times New Roman" panose="02020603050405020304" pitchFamily="18" charset="0"/>
              </a:rPr>
              <a:t>Sign             Zoo                 </a:t>
            </a:r>
            <a:r>
              <a:rPr lang="en-CA" dirty="0">
                <a:latin typeface="Times New Roman" panose="02020603050405020304" pitchFamily="18" charset="0"/>
                <a:cs typeface="Times New Roman" panose="02020603050405020304" pitchFamily="18" charset="0"/>
              </a:rPr>
              <a:t>Go forward      </a:t>
            </a:r>
            <a:r>
              <a:rPr lang="en-CA" dirty="0" smtClean="0">
                <a:latin typeface="Times New Roman" panose="02020603050405020304" pitchFamily="18" charset="0"/>
                <a:cs typeface="Times New Roman" panose="02020603050405020304" pitchFamily="18" charset="0"/>
              </a:rPr>
              <a:t>         Stairs</a:t>
            </a:r>
            <a:endParaRPr lang="fr-C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179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50416488"/>
              </p:ext>
            </p:extLst>
          </p:nvPr>
        </p:nvGraphicFramePr>
        <p:xfrm>
          <a:off x="2592925" y="2206534"/>
          <a:ext cx="4304264" cy="822960"/>
        </p:xfrm>
        <a:graphic>
          <a:graphicData uri="http://schemas.openxmlformats.org/drawingml/2006/table">
            <a:tbl>
              <a:tblPr firstRow="1" firstCol="1" bandRow="1">
                <a:tableStyleId>{5C22544A-7EE6-4342-B048-85BDC9FD1C3A}</a:tableStyleId>
              </a:tblPr>
              <a:tblGrid>
                <a:gridCol w="4304264"/>
              </a:tblGrid>
              <a:tr h="0">
                <a:tc>
                  <a:txBody>
                    <a:bodyPr/>
                    <a:lstStyle/>
                    <a:p>
                      <a:pPr>
                        <a:spcAft>
                          <a:spcPts val="0"/>
                        </a:spcAft>
                      </a:pPr>
                      <a:r>
                        <a:rPr lang="fr-CA" sz="1800" dirty="0" err="1" smtClean="0">
                          <a:solidFill>
                            <a:schemeClr val="tx1"/>
                          </a:solidFill>
                          <a:effectLst/>
                          <a:latin typeface="Times New Roman" panose="02020603050405020304" pitchFamily="18" charset="0"/>
                          <a:cs typeface="Times New Roman" panose="02020603050405020304" pitchFamily="18" charset="0"/>
                        </a:rPr>
                        <a:t>Movement</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symbols</a:t>
                      </a:r>
                      <a:r>
                        <a:rPr lang="fr-CA" sz="1800" dirty="0" smtClean="0">
                          <a:solidFill>
                            <a:schemeClr val="tx1"/>
                          </a:solidFill>
                          <a:effectLst/>
                          <a:latin typeface="Times New Roman" panose="02020603050405020304" pitchFamily="18" charset="0"/>
                          <a:cs typeface="Times New Roman" panose="02020603050405020304" pitchFamily="18" charset="0"/>
                        </a:rPr>
                        <a:t>: </a:t>
                      </a:r>
                    </a:p>
                    <a:p>
                      <a:pPr algn="ctr">
                        <a:spcAft>
                          <a:spcPts val="0"/>
                        </a:spcAft>
                      </a:pPr>
                      <a:r>
                        <a:rPr lang="fr-CA" sz="1800" dirty="0" smtClean="0">
                          <a:solidFill>
                            <a:schemeClr val="tx1"/>
                          </a:solidFill>
                          <a:effectLst/>
                          <a:latin typeface="Times New Roman" panose="02020603050405020304" pitchFamily="18" charset="0"/>
                          <a:cs typeface="Times New Roman" panose="02020603050405020304" pitchFamily="18" charset="0"/>
                        </a:rPr>
                        <a:t>&lt; </a:t>
                      </a:r>
                      <a:r>
                        <a:rPr lang="fr-CA" sz="1800" dirty="0" err="1" smtClean="0">
                          <a:solidFill>
                            <a:schemeClr val="tx1"/>
                          </a:solidFill>
                          <a:effectLst/>
                          <a:latin typeface="Times New Roman" panose="02020603050405020304" pitchFamily="18" charset="0"/>
                          <a:cs typeface="Times New Roman" panose="02020603050405020304" pitchFamily="18" charset="0"/>
                        </a:rPr>
                        <a:t>fast</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rub</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touch</a:t>
                      </a:r>
                      <a:r>
                        <a:rPr lang="fr-CA" sz="1800" dirty="0" smtClean="0">
                          <a:solidFill>
                            <a:schemeClr val="tx1"/>
                          </a:solidFill>
                          <a:effectLst/>
                          <a:latin typeface="Times New Roman" panose="02020603050405020304" pitchFamily="18" charset="0"/>
                          <a:cs typeface="Times New Roman" panose="02020603050405020304" pitchFamily="18" charset="0"/>
                        </a:rPr>
                        <a:t>,</a:t>
                      </a:r>
                      <a:endParaRPr lang="fr-CA" sz="1800" dirty="0">
                        <a:solidFill>
                          <a:schemeClr val="tx1"/>
                        </a:solidFill>
                        <a:effectLst/>
                        <a:latin typeface="Times New Roman" panose="02020603050405020304" pitchFamily="18" charset="0"/>
                        <a:cs typeface="Times New Roman" panose="02020603050405020304" pitchFamily="18" charset="0"/>
                      </a:endParaRPr>
                    </a:p>
                    <a:p>
                      <a:pPr algn="ctr">
                        <a:spcAft>
                          <a:spcPts val="0"/>
                        </a:spcAft>
                      </a:pPr>
                      <a:r>
                        <a:rPr lang="fr-CA" sz="1800" dirty="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grasp</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brush</a:t>
                      </a:r>
                      <a:r>
                        <a:rPr lang="fr-CA" sz="1800" dirty="0" smtClean="0">
                          <a:solidFill>
                            <a:schemeClr val="tx1"/>
                          </a:solidFill>
                          <a:effectLst/>
                          <a:latin typeface="Times New Roman" panose="02020603050405020304" pitchFamily="18" charset="0"/>
                          <a:cs typeface="Times New Roman" panose="02020603050405020304" pitchFamily="18" charset="0"/>
                        </a:rPr>
                        <a:t>,   </a:t>
                      </a:r>
                      <a:r>
                        <a:rPr lang="fr-CA" sz="1800" dirty="0">
                          <a:solidFill>
                            <a:schemeClr val="tx1"/>
                          </a:solidFill>
                          <a:effectLst/>
                          <a:latin typeface="Times New Roman" panose="02020603050405020304" pitchFamily="18" charset="0"/>
                          <a:cs typeface="Times New Roman" panose="02020603050405020304" pitchFamily="18" charset="0"/>
                        </a:rPr>
                        <a:t># </a:t>
                      </a:r>
                      <a:r>
                        <a:rPr lang="fr-CA" sz="1800" dirty="0" err="1" smtClean="0">
                          <a:solidFill>
                            <a:schemeClr val="tx1"/>
                          </a:solidFill>
                          <a:effectLst/>
                          <a:latin typeface="Times New Roman" panose="02020603050405020304" pitchFamily="18" charset="0"/>
                          <a:cs typeface="Times New Roman" panose="02020603050405020304" pitchFamily="18" charset="0"/>
                        </a:rPr>
                        <a:t>strike</a:t>
                      </a:r>
                      <a:endParaRPr lang="fr-CA"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71555706"/>
              </p:ext>
            </p:extLst>
          </p:nvPr>
        </p:nvGraphicFramePr>
        <p:xfrm>
          <a:off x="4237399" y="2591741"/>
          <a:ext cx="161925" cy="180975"/>
        </p:xfrm>
        <a:graphic>
          <a:graphicData uri="http://schemas.openxmlformats.org/presentationml/2006/ole">
            <mc:AlternateContent xmlns:mc="http://schemas.openxmlformats.org/markup-compatibility/2006">
              <mc:Choice xmlns:v="urn:schemas-microsoft-com:vml" Requires="v">
                <p:oleObj spid="_x0000_s7208" name="Image bitmap" r:id="rId3" imgW="171338" imgH="190426" progId="Paint.Picture">
                  <p:embed/>
                </p:oleObj>
              </mc:Choice>
              <mc:Fallback>
                <p:oleObj name="Image bitmap" r:id="rId3" imgW="171338" imgH="190426"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7399" y="2591741"/>
                        <a:ext cx="161925" cy="180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169" name="Image 268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7399" y="2870347"/>
            <a:ext cx="161925" cy="1714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2769325" y="284412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8" name="Rectangle 9"/>
          <p:cNvSpPr>
            <a:spLocks noChangeArrowheads="1"/>
          </p:cNvSpPr>
          <p:nvPr/>
        </p:nvSpPr>
        <p:spPr bwMode="auto">
          <a:xfrm>
            <a:off x="7195525" y="4722391"/>
            <a:ext cx="14814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lang="en-CA" sz="1200" dirty="0">
                <a:latin typeface="Times New Roman" panose="02020603050405020304" pitchFamily="18" charset="0"/>
                <a:cs typeface="Times New Roman" panose="02020603050405020304" pitchFamily="18" charset="0"/>
              </a:rPr>
              <a:t> Slide              Friend</a:t>
            </a:r>
            <a:endParaRPr kumimoji="0" lang="fr-CA" altLang="fr-FR"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17" name="Picture 16" descr="http://www.signbank.org/signpuddle2.0/glyphogram.php?ksw=AS1e140S1e148S26504S26514S21600S21600S2f700S2fb00M37x31S26514n31xn27S2650417xn27S2160020xn6S21600n28xn6S2f700n8xn30S1e148n37x5S2fb00n8xn20S1e14013x5"/>
          <p:cNvPicPr/>
          <p:nvPr/>
        </p:nvPicPr>
        <p:blipFill>
          <a:blip r:embed="rId6">
            <a:extLst>
              <a:ext uri="{28A0092B-C50C-407E-A947-70E740481C1C}">
                <a14:useLocalDpi xmlns:a14="http://schemas.microsoft.com/office/drawing/2010/main" val="0"/>
              </a:ext>
            </a:extLst>
          </a:blip>
          <a:srcRect/>
          <a:stretch>
            <a:fillRect/>
          </a:stretch>
        </p:blipFill>
        <p:spPr bwMode="auto">
          <a:xfrm>
            <a:off x="2593975" y="3675177"/>
            <a:ext cx="704850" cy="581025"/>
          </a:xfrm>
          <a:prstGeom prst="rect">
            <a:avLst/>
          </a:prstGeom>
          <a:noFill/>
          <a:ln>
            <a:noFill/>
          </a:ln>
        </p:spPr>
      </p:pic>
      <p:pic>
        <p:nvPicPr>
          <p:cNvPr id="18" name="Picture 17" descr="http://www.signbank.org/signpuddle2.0/glyphogram.php?ksw=AS15d51S15d39S21100S27107M31x27S15d39n32xn6S15d51n20x4S21100n2xn6S271074xn26"/>
          <p:cNvPicPr/>
          <p:nvPr/>
        </p:nvPicPr>
        <p:blipFill>
          <a:blip r:embed="rId7">
            <a:extLst>
              <a:ext uri="{28A0092B-C50C-407E-A947-70E740481C1C}">
                <a14:useLocalDpi xmlns:a14="http://schemas.microsoft.com/office/drawing/2010/main" val="0"/>
              </a:ext>
            </a:extLst>
          </a:blip>
          <a:srcRect/>
          <a:stretch>
            <a:fillRect/>
          </a:stretch>
        </p:blipFill>
        <p:spPr bwMode="auto">
          <a:xfrm>
            <a:off x="3637324" y="3751377"/>
            <a:ext cx="600075" cy="504825"/>
          </a:xfrm>
          <a:prstGeom prst="rect">
            <a:avLst/>
          </a:prstGeom>
          <a:noFill/>
          <a:ln>
            <a:noFill/>
          </a:ln>
        </p:spPr>
      </p:pic>
      <p:pic>
        <p:nvPicPr>
          <p:cNvPr id="19" name="Picture 18" descr="http://www.signbank.org/signpuddle2.0/glyphogram.php?ksw=AS10011S20500S20500S2ff00M44x30S205009x14S1001123x0S2050020xn13S2ff00n18xn18"/>
          <p:cNvPicPr/>
          <p:nvPr/>
        </p:nvPicPr>
        <p:blipFill>
          <a:blip r:embed="rId8">
            <a:extLst>
              <a:ext uri="{28A0092B-C50C-407E-A947-70E740481C1C}">
                <a14:useLocalDpi xmlns:a14="http://schemas.microsoft.com/office/drawing/2010/main" val="0"/>
              </a:ext>
            </a:extLst>
          </a:blip>
          <a:srcRect/>
          <a:stretch>
            <a:fillRect/>
          </a:stretch>
        </p:blipFill>
        <p:spPr bwMode="auto">
          <a:xfrm>
            <a:off x="4845685" y="3799002"/>
            <a:ext cx="590550" cy="457200"/>
          </a:xfrm>
          <a:prstGeom prst="rect">
            <a:avLst/>
          </a:prstGeom>
          <a:noFill/>
          <a:ln>
            <a:noFill/>
          </a:ln>
        </p:spPr>
      </p:pic>
      <p:pic>
        <p:nvPicPr>
          <p:cNvPr id="20" name="Picture 19" descr="http://www.signbank.org/signpuddle2.0/glyphogram.php?ksw=AS20300S15a48S26602S20b00M30x16S15a48n29xn16S20300n15xn14S20b00n17x3S266020x0"/>
          <p:cNvPicPr/>
          <p:nvPr/>
        </p:nvPicPr>
        <p:blipFill>
          <a:blip r:embed="rId9">
            <a:extLst>
              <a:ext uri="{28A0092B-C50C-407E-A947-70E740481C1C}">
                <a14:useLocalDpi xmlns:a14="http://schemas.microsoft.com/office/drawing/2010/main" val="0"/>
              </a:ext>
            </a:extLst>
          </a:blip>
          <a:srcRect/>
          <a:stretch>
            <a:fillRect/>
          </a:stretch>
        </p:blipFill>
        <p:spPr bwMode="auto">
          <a:xfrm>
            <a:off x="6044521" y="3951402"/>
            <a:ext cx="561975" cy="304800"/>
          </a:xfrm>
          <a:prstGeom prst="rect">
            <a:avLst/>
          </a:prstGeom>
          <a:noFill/>
          <a:ln>
            <a:noFill/>
          </a:ln>
        </p:spPr>
      </p:pic>
      <p:pic>
        <p:nvPicPr>
          <p:cNvPr id="21" name="Picture 20" descr="http://www.signbank.org/signpuddle2.0/glyphogram.php?ksw=AS10e50S15a30S26500S20e00M19x29S15a30n20xn14S10e503xn5S265005xn29S20e00n14x17"/>
          <p:cNvPicPr/>
          <p:nvPr/>
        </p:nvPicPr>
        <p:blipFill>
          <a:blip r:embed="rId10">
            <a:extLst>
              <a:ext uri="{28A0092B-C50C-407E-A947-70E740481C1C}">
                <a14:useLocalDpi xmlns:a14="http://schemas.microsoft.com/office/drawing/2010/main" val="0"/>
              </a:ext>
            </a:extLst>
          </a:blip>
          <a:srcRect/>
          <a:stretch>
            <a:fillRect/>
          </a:stretch>
        </p:blipFill>
        <p:spPr bwMode="auto">
          <a:xfrm>
            <a:off x="7214782" y="3703752"/>
            <a:ext cx="371475" cy="552450"/>
          </a:xfrm>
          <a:prstGeom prst="rect">
            <a:avLst/>
          </a:prstGeom>
          <a:noFill/>
          <a:ln>
            <a:noFill/>
          </a:ln>
        </p:spPr>
      </p:pic>
      <p:pic>
        <p:nvPicPr>
          <p:cNvPr id="22" name="Picture 21" descr="http://www.signbank.org/signpuddle2.0/glyphogram.php?ksw=AS10651S1063aS20800S10659S10632S20800M27x34S1063an26xn22S10651n8xn34S20800n2xn17S10659n27x9S106321x19S20800n11x24"/>
          <p:cNvPicPr/>
          <p:nvPr/>
        </p:nvPicPr>
        <p:blipFill>
          <a:blip r:embed="rId11">
            <a:extLst>
              <a:ext uri="{28A0092B-C50C-407E-A947-70E740481C1C}">
                <a14:useLocalDpi xmlns:a14="http://schemas.microsoft.com/office/drawing/2010/main" val="0"/>
              </a:ext>
            </a:extLst>
          </a:blip>
          <a:srcRect/>
          <a:stretch>
            <a:fillRect/>
          </a:stretch>
        </p:blipFill>
        <p:spPr bwMode="auto">
          <a:xfrm>
            <a:off x="8236409" y="3608108"/>
            <a:ext cx="514350" cy="647700"/>
          </a:xfrm>
          <a:prstGeom prst="rect">
            <a:avLst/>
          </a:prstGeom>
          <a:noFill/>
          <a:ln>
            <a:noFill/>
          </a:ln>
        </p:spPr>
      </p:pic>
      <p:sp>
        <p:nvSpPr>
          <p:cNvPr id="2" name="Rectangle 1"/>
          <p:cNvSpPr/>
          <p:nvPr/>
        </p:nvSpPr>
        <p:spPr>
          <a:xfrm>
            <a:off x="2539074" y="4630058"/>
            <a:ext cx="1704313" cy="369332"/>
          </a:xfrm>
          <a:prstGeom prst="rect">
            <a:avLst/>
          </a:prstGeom>
        </p:spPr>
        <p:txBody>
          <a:bodyPr wrap="none">
            <a:spAutoFit/>
          </a:bodyPr>
          <a:lstStyle/>
          <a:p>
            <a:pPr algn="ctr">
              <a:spcAft>
                <a:spcPts val="0"/>
              </a:spcAft>
            </a:pPr>
            <a:r>
              <a:rPr lang="en-CA" dirty="0">
                <a:latin typeface="Times New Roman" panose="02020603050405020304" pitchFamily="18" charset="0"/>
                <a:ea typeface="Times New Roman" panose="02020603050405020304" pitchFamily="18" charset="0"/>
              </a:rPr>
              <a:t>Fast             Rub</a:t>
            </a:r>
            <a:endParaRPr lang="fr-CA"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730859" y="4630058"/>
            <a:ext cx="1620957" cy="369332"/>
          </a:xfrm>
          <a:prstGeom prst="rect">
            <a:avLst/>
          </a:prstGeom>
        </p:spPr>
        <p:txBody>
          <a:bodyPr wrap="none">
            <a:spAutoFit/>
          </a:bodyPr>
          <a:lstStyle/>
          <a:p>
            <a:pPr algn="ctr">
              <a:spcAft>
                <a:spcPts val="0"/>
              </a:spcAft>
            </a:pPr>
            <a:r>
              <a:rPr lang="en-CA" dirty="0">
                <a:latin typeface="Times New Roman" panose="02020603050405020304" pitchFamily="18" charset="0"/>
                <a:ea typeface="Times New Roman" panose="02020603050405020304" pitchFamily="18" charset="0"/>
              </a:rPr>
              <a:t>Deaf            Hit</a:t>
            </a:r>
            <a:endParaRPr lang="fr-C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6809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2925" y="2081740"/>
            <a:ext cx="2227269" cy="646331"/>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Head and finger movements</a:t>
            </a:r>
            <a:endParaRPr lang="fr-CA" dirty="0">
              <a:latin typeface="Times New Roman" panose="02020603050405020304" pitchFamily="18" charset="0"/>
              <a:cs typeface="Times New Roman" panose="02020603050405020304" pitchFamily="18" charset="0"/>
            </a:endParaRPr>
          </a:p>
        </p:txBody>
      </p:sp>
      <p:sp>
        <p:nvSpPr>
          <p:cNvPr id="5" name="Rectangle 3"/>
          <p:cNvSpPr>
            <a:spLocks noChangeArrowheads="1"/>
          </p:cNvSpPr>
          <p:nvPr/>
        </p:nvSpPr>
        <p:spPr bwMode="auto">
          <a:xfrm>
            <a:off x="2592925" y="217100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7" name="Rectangle 6"/>
          <p:cNvSpPr/>
          <p:nvPr/>
        </p:nvSpPr>
        <p:spPr>
          <a:xfrm>
            <a:off x="4744303" y="2073775"/>
            <a:ext cx="2652177" cy="923330"/>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The face, the shoulders and the hips are written if necessary.</a:t>
            </a:r>
            <a:endParaRPr lang="fr-CA" dirty="0">
              <a:latin typeface="Times New Roman" panose="02020603050405020304" pitchFamily="18" charset="0"/>
              <a:cs typeface="Times New Roman" panose="02020603050405020304" pitchFamily="18" charset="0"/>
            </a:endParaRPr>
          </a:p>
        </p:txBody>
      </p:sp>
      <p:sp>
        <p:nvSpPr>
          <p:cNvPr id="8" name="Rectangle 6"/>
          <p:cNvSpPr>
            <a:spLocks noChangeArrowheads="1"/>
          </p:cNvSpPr>
          <p:nvPr/>
        </p:nvSpPr>
        <p:spPr bwMode="auto">
          <a:xfrm>
            <a:off x="5029200" y="359228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9" name="Rectangle 7"/>
          <p:cNvSpPr>
            <a:spLocks noChangeArrowheads="1"/>
          </p:cNvSpPr>
          <p:nvPr/>
        </p:nvSpPr>
        <p:spPr bwMode="auto">
          <a:xfrm>
            <a:off x="5029200" y="49257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fr-CA" altLang="fr-FR" sz="1800" b="0" i="0" u="none" strike="noStrike" cap="none" normalizeH="0" baseline="0" smtClean="0">
              <a:ln>
                <a:noFill/>
              </a:ln>
              <a:solidFill>
                <a:schemeClr val="tx1"/>
              </a:solidFill>
              <a:effectLst/>
              <a:latin typeface="Arial" panose="020B0604020202020204" pitchFamily="34" charset="0"/>
            </a:endParaRPr>
          </a:p>
        </p:txBody>
      </p:sp>
      <p:sp>
        <p:nvSpPr>
          <p:cNvPr id="11" name="Rectangle 10"/>
          <p:cNvSpPr/>
          <p:nvPr/>
        </p:nvSpPr>
        <p:spPr>
          <a:xfrm>
            <a:off x="7711966" y="2061605"/>
            <a:ext cx="2874754" cy="646331"/>
          </a:xfrm>
          <a:prstGeom prst="rect">
            <a:avLst/>
          </a:prstGeom>
        </p:spPr>
        <p:txBody>
          <a:bodyPr wrap="square">
            <a:spAutoFit/>
          </a:bodyPr>
          <a:lstStyle/>
          <a:p>
            <a:r>
              <a:rPr lang="en-CA" dirty="0">
                <a:latin typeface="Times New Roman" panose="02020603050405020304" pitchFamily="18" charset="0"/>
                <a:cs typeface="Times New Roman" panose="02020603050405020304" pitchFamily="18" charset="0"/>
              </a:rPr>
              <a:t>A line represents the forearm or a wrist movement.</a:t>
            </a:r>
            <a:endParaRPr lang="fr-CA" dirty="0">
              <a:latin typeface="Times New Roman" panose="02020603050405020304" pitchFamily="18" charset="0"/>
              <a:cs typeface="Times New Roman" panose="02020603050405020304" pitchFamily="18" charset="0"/>
            </a:endParaRPr>
          </a:p>
        </p:txBody>
      </p:sp>
      <p:sp>
        <p:nvSpPr>
          <p:cNvPr id="12" name="Rectangle 10"/>
          <p:cNvSpPr>
            <a:spLocks noChangeArrowheads="1"/>
          </p:cNvSpPr>
          <p:nvPr/>
        </p:nvSpPr>
        <p:spPr bwMode="auto">
          <a:xfrm>
            <a:off x="7689315" y="273421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CA"/>
          </a:p>
        </p:txBody>
      </p:sp>
      <p:sp>
        <p:nvSpPr>
          <p:cNvPr id="13" name="Rectangle 11"/>
          <p:cNvSpPr>
            <a:spLocks noChangeArrowheads="1"/>
          </p:cNvSpPr>
          <p:nvPr/>
        </p:nvSpPr>
        <p:spPr bwMode="auto">
          <a:xfrm>
            <a:off x="7689315" y="39438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fr-CA" altLang="fr-FR" sz="1800" b="0" i="0" u="none" strike="noStrike" cap="none" normalizeH="0" baseline="0" smtClean="0">
              <a:ln>
                <a:noFill/>
              </a:ln>
              <a:solidFill>
                <a:schemeClr val="tx1"/>
              </a:solidFill>
              <a:effectLst/>
              <a:latin typeface="Arial" panose="020B0604020202020204" pitchFamily="34" charset="0"/>
            </a:endParaRPr>
          </a:p>
        </p:txBody>
      </p:sp>
      <p:pic>
        <p:nvPicPr>
          <p:cNvPr id="19" name="Picture 18" descr="http://www.signbank.org/signpuddle2.0/glyphogram.php?ksw=AS13f10S22114S30122S33b00M18x59S13f10n17x44S22114n20x33S33b00n18xn11S30122n18xn24"/>
          <p:cNvPicPr/>
          <p:nvPr/>
        </p:nvPicPr>
        <p:blipFill>
          <a:blip r:embed="rId2">
            <a:extLst>
              <a:ext uri="{28A0092B-C50C-407E-A947-70E740481C1C}">
                <a14:useLocalDpi xmlns:a14="http://schemas.microsoft.com/office/drawing/2010/main" val="0"/>
              </a:ext>
            </a:extLst>
          </a:blip>
          <a:srcRect/>
          <a:stretch>
            <a:fillRect/>
          </a:stretch>
        </p:blipFill>
        <p:spPr bwMode="auto">
          <a:xfrm>
            <a:off x="2592925" y="2997105"/>
            <a:ext cx="361950" cy="790575"/>
          </a:xfrm>
          <a:prstGeom prst="rect">
            <a:avLst/>
          </a:prstGeom>
          <a:noFill/>
          <a:ln>
            <a:noFill/>
          </a:ln>
        </p:spPr>
      </p:pic>
      <p:pic>
        <p:nvPicPr>
          <p:cNvPr id="20" name="Picture 19" descr="http://www.signbank.org/signpuddle2.0/glyphogram.php?ksw=AS14c50S22520S26606M28x22S14c50n25xn9S22520n29xn23S26606n2x4"/>
          <p:cNvPicPr/>
          <p:nvPr/>
        </p:nvPicPr>
        <p:blipFill>
          <a:blip r:embed="rId3">
            <a:extLst>
              <a:ext uri="{28A0092B-C50C-407E-A947-70E740481C1C}">
                <a14:useLocalDpi xmlns:a14="http://schemas.microsoft.com/office/drawing/2010/main" val="0"/>
              </a:ext>
            </a:extLst>
          </a:blip>
          <a:srcRect/>
          <a:stretch>
            <a:fillRect/>
          </a:stretch>
        </p:blipFill>
        <p:spPr bwMode="auto">
          <a:xfrm>
            <a:off x="3306663" y="3359055"/>
            <a:ext cx="542925" cy="428625"/>
          </a:xfrm>
          <a:prstGeom prst="rect">
            <a:avLst/>
          </a:prstGeom>
          <a:noFill/>
          <a:ln>
            <a:noFill/>
          </a:ln>
        </p:spPr>
      </p:pic>
      <p:sp>
        <p:nvSpPr>
          <p:cNvPr id="2" name="Rectangle 1"/>
          <p:cNvSpPr/>
          <p:nvPr/>
        </p:nvSpPr>
        <p:spPr>
          <a:xfrm>
            <a:off x="2371150" y="4056714"/>
            <a:ext cx="1871025" cy="369332"/>
          </a:xfrm>
          <a:prstGeom prst="rect">
            <a:avLst/>
          </a:prstGeom>
        </p:spPr>
        <p:txBody>
          <a:bodyPr wrap="none">
            <a:spAutoFit/>
          </a:bodyPr>
          <a:lstStyle/>
          <a:p>
            <a:pPr algn="ctr">
              <a:spcAft>
                <a:spcPts val="0"/>
              </a:spcAft>
            </a:pPr>
            <a:r>
              <a:rPr lang="en-CA" dirty="0" smtClean="0">
                <a:latin typeface="Times New Roman" panose="02020603050405020304" pitchFamily="18" charset="0"/>
                <a:ea typeface="Times New Roman" panose="02020603050405020304" pitchFamily="18" charset="0"/>
              </a:rPr>
              <a:t>No         </a:t>
            </a:r>
            <a:r>
              <a:rPr lang="en-CA" dirty="0">
                <a:latin typeface="Times New Roman" panose="02020603050405020304" pitchFamily="18" charset="0"/>
                <a:ea typeface="Times New Roman" panose="02020603050405020304" pitchFamily="18" charset="0"/>
              </a:rPr>
              <a:t>Spelling  </a:t>
            </a:r>
            <a:endParaRPr lang="fr-CA" dirty="0">
              <a:effectLst/>
              <a:latin typeface="Times New Roman" panose="02020603050405020304" pitchFamily="18" charset="0"/>
              <a:ea typeface="Times New Roman" panose="02020603050405020304" pitchFamily="18" charset="0"/>
            </a:endParaRPr>
          </a:p>
        </p:txBody>
      </p:sp>
      <p:pic>
        <p:nvPicPr>
          <p:cNvPr id="22" name="Picture 21" descr="http://www.signbank.org/signpuddle2.0/glyphogram.php?ksw=AS18510S26500S22104S30007M43x22S30007n18xn17S1851018xn13S2210420xn24S2650021x7"/>
          <p:cNvPicPr/>
          <p:nvPr/>
        </p:nvPicPr>
        <p:blipFill>
          <a:blip r:embed="rId4">
            <a:extLst>
              <a:ext uri="{28A0092B-C50C-407E-A947-70E740481C1C}">
                <a14:useLocalDpi xmlns:a14="http://schemas.microsoft.com/office/drawing/2010/main" val="0"/>
              </a:ext>
            </a:extLst>
          </a:blip>
          <a:srcRect/>
          <a:stretch>
            <a:fillRect/>
          </a:stretch>
        </p:blipFill>
        <p:spPr bwMode="auto">
          <a:xfrm>
            <a:off x="4798326" y="3304350"/>
            <a:ext cx="581025" cy="438150"/>
          </a:xfrm>
          <a:prstGeom prst="rect">
            <a:avLst/>
          </a:prstGeom>
          <a:noFill/>
          <a:ln>
            <a:noFill/>
          </a:ln>
        </p:spPr>
      </p:pic>
      <p:pic>
        <p:nvPicPr>
          <p:cNvPr id="23" name="Picture 22" descr="http://www.signbank.org/signpuddle2.0/glyphogram.php?ksw=AS11502S1150aS2d600S2d618S36d00S36d00M32x24S1150an32x3S115021x3S2d6003xn12S36d00n21x20S36d00n21xn24S2d618n31xn12"/>
          <p:cNvPicPr/>
          <p:nvPr/>
        </p:nvPicPr>
        <p:blipFill>
          <a:blip r:embed="rId5">
            <a:extLst>
              <a:ext uri="{28A0092B-C50C-407E-A947-70E740481C1C}">
                <a14:useLocalDpi xmlns:a14="http://schemas.microsoft.com/office/drawing/2010/main" val="0"/>
              </a:ext>
            </a:extLst>
          </a:blip>
          <a:srcRect/>
          <a:stretch>
            <a:fillRect/>
          </a:stretch>
        </p:blipFill>
        <p:spPr bwMode="auto">
          <a:xfrm>
            <a:off x="6254163" y="3304350"/>
            <a:ext cx="609600" cy="457200"/>
          </a:xfrm>
          <a:prstGeom prst="rect">
            <a:avLst/>
          </a:prstGeom>
          <a:noFill/>
          <a:ln>
            <a:noFill/>
          </a:ln>
        </p:spPr>
      </p:pic>
      <p:sp>
        <p:nvSpPr>
          <p:cNvPr id="3" name="Rectangle 2"/>
          <p:cNvSpPr/>
          <p:nvPr/>
        </p:nvSpPr>
        <p:spPr>
          <a:xfrm>
            <a:off x="4719586" y="4056714"/>
            <a:ext cx="2089033" cy="369332"/>
          </a:xfrm>
          <a:prstGeom prst="rect">
            <a:avLst/>
          </a:prstGeom>
        </p:spPr>
        <p:txBody>
          <a:bodyPr wrap="none">
            <a:spAutoFit/>
          </a:bodyPr>
          <a:lstStyle/>
          <a:p>
            <a:pPr algn="ctr">
              <a:spcAft>
                <a:spcPts val="0"/>
              </a:spcAft>
            </a:pPr>
            <a:r>
              <a:rPr lang="en-CA" dirty="0">
                <a:latin typeface="Times New Roman" panose="02020603050405020304" pitchFamily="18" charset="0"/>
                <a:ea typeface="Times New Roman" panose="02020603050405020304" pitchFamily="18" charset="0"/>
              </a:rPr>
              <a:t>Man                 Belt  </a:t>
            </a:r>
            <a:endParaRPr lang="fr-CA" dirty="0">
              <a:effectLst/>
              <a:latin typeface="Times New Roman" panose="02020603050405020304" pitchFamily="18" charset="0"/>
              <a:ea typeface="Times New Roman" panose="02020603050405020304" pitchFamily="18" charset="0"/>
            </a:endParaRPr>
          </a:p>
        </p:txBody>
      </p:sp>
      <p:pic>
        <p:nvPicPr>
          <p:cNvPr id="25" name="Picture 24" descr="http://www.signbank.org/signpuddle2.0/glyphogram.php?ksw=M32x33S19a48n31xn33S19a404xn33S2a3047xn7S2a31cn30xn8"/>
          <p:cNvPicPr/>
          <p:nvPr/>
        </p:nvPicPr>
        <p:blipFill>
          <a:blip r:embed="rId6">
            <a:extLst>
              <a:ext uri="{28A0092B-C50C-407E-A947-70E740481C1C}">
                <a14:useLocalDpi xmlns:a14="http://schemas.microsoft.com/office/drawing/2010/main" val="0"/>
              </a:ext>
            </a:extLst>
          </a:blip>
          <a:srcRect/>
          <a:stretch>
            <a:fillRect/>
          </a:stretch>
        </p:blipFill>
        <p:spPr bwMode="auto">
          <a:xfrm>
            <a:off x="7833556" y="3127942"/>
            <a:ext cx="600075" cy="628650"/>
          </a:xfrm>
          <a:prstGeom prst="rect">
            <a:avLst/>
          </a:prstGeom>
          <a:noFill/>
          <a:ln>
            <a:noFill/>
          </a:ln>
        </p:spPr>
      </p:pic>
      <p:pic>
        <p:nvPicPr>
          <p:cNvPr id="26" name="Picture 25" descr="http://www.signbank.org/signpuddle2.0/glyphogram.php?ksw=M32x65S2032012x28S230047x47S30120n18xn23S30a30n12xn6"/>
          <p:cNvPicPr/>
          <p:nvPr/>
        </p:nvPicPr>
        <p:blipFill>
          <a:blip r:embed="rId7">
            <a:extLst>
              <a:ext uri="{28A0092B-C50C-407E-A947-70E740481C1C}">
                <a14:useLocalDpi xmlns:a14="http://schemas.microsoft.com/office/drawing/2010/main" val="0"/>
              </a:ext>
            </a:extLst>
          </a:blip>
          <a:srcRect/>
          <a:stretch>
            <a:fillRect/>
          </a:stretch>
        </p:blipFill>
        <p:spPr bwMode="auto">
          <a:xfrm>
            <a:off x="9489081" y="3085403"/>
            <a:ext cx="476250" cy="838200"/>
          </a:xfrm>
          <a:prstGeom prst="rect">
            <a:avLst/>
          </a:prstGeom>
          <a:noFill/>
          <a:ln>
            <a:noFill/>
          </a:ln>
        </p:spPr>
      </p:pic>
      <p:sp>
        <p:nvSpPr>
          <p:cNvPr id="15" name="Rectangle 14"/>
          <p:cNvSpPr/>
          <p:nvPr/>
        </p:nvSpPr>
        <p:spPr>
          <a:xfrm>
            <a:off x="7711966" y="4056714"/>
            <a:ext cx="2192010" cy="369332"/>
          </a:xfrm>
          <a:prstGeom prst="rect">
            <a:avLst/>
          </a:prstGeom>
        </p:spPr>
        <p:txBody>
          <a:bodyPr wrap="none">
            <a:spAutoFit/>
          </a:bodyPr>
          <a:lstStyle/>
          <a:p>
            <a:pPr algn="ctr">
              <a:spcAft>
                <a:spcPts val="0"/>
              </a:spcAft>
            </a:pPr>
            <a:r>
              <a:rPr lang="en-CA" dirty="0">
                <a:latin typeface="Times New Roman" panose="02020603050405020304" pitchFamily="18" charset="0"/>
                <a:ea typeface="Times New Roman" panose="02020603050405020304" pitchFamily="18" charset="0"/>
              </a:rPr>
              <a:t>Play                      Yes</a:t>
            </a:r>
            <a:endParaRPr lang="fr-C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494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b="1" dirty="0" smtClean="0">
                <a:latin typeface="Times New Roman" panose="02020603050405020304" pitchFamily="18" charset="0"/>
                <a:ea typeface="Times New Roman" panose="02020603050405020304" pitchFamily="18" charset="0"/>
              </a:rPr>
              <a:t>SpeechWriting</a:t>
            </a:r>
            <a:endParaRPr lang="fr-CA" dirty="0"/>
          </a:p>
        </p:txBody>
      </p:sp>
      <p:sp>
        <p:nvSpPr>
          <p:cNvPr id="7" name="Rectangle 6"/>
          <p:cNvSpPr/>
          <p:nvPr/>
        </p:nvSpPr>
        <p:spPr>
          <a:xfrm>
            <a:off x="6783977" y="2120928"/>
            <a:ext cx="4528457" cy="1200329"/>
          </a:xfrm>
          <a:prstGeom prst="rect">
            <a:avLst/>
          </a:prstGeom>
        </p:spPr>
        <p:txBody>
          <a:bodyPr wrap="square">
            <a:spAutoFit/>
          </a:bodyPr>
          <a:lstStyle/>
          <a:p>
            <a:r>
              <a:rPr lang="en-CA" b="1" dirty="0">
                <a:latin typeface="Times New Roman" panose="02020603050405020304" pitchFamily="18" charset="0"/>
                <a:cs typeface="Times New Roman" panose="02020603050405020304" pitchFamily="18" charset="0"/>
              </a:rPr>
              <a:t>Stefan Wöhrmann ´s SpeechWriting system</a:t>
            </a:r>
            <a:endParaRPr lang="fr-CA" dirty="0">
              <a:latin typeface="Times New Roman" panose="02020603050405020304" pitchFamily="18" charset="0"/>
              <a:cs typeface="Times New Roman" panose="02020603050405020304" pitchFamily="18" charset="0"/>
            </a:endParaRPr>
          </a:p>
          <a:p>
            <a:pPr>
              <a:spcAft>
                <a:spcPts val="0"/>
              </a:spcAft>
            </a:pPr>
            <a:r>
              <a:rPr lang="fr-CA" dirty="0">
                <a:latin typeface="Times New Roman" panose="02020603050405020304" pitchFamily="18" charset="0"/>
                <a:ea typeface="Times New Roman" panose="02020603050405020304" pitchFamily="18" charset="0"/>
                <a:cs typeface="Times New Roman" panose="02020603050405020304" pitchFamily="18" charset="0"/>
              </a:rPr>
              <a:t> </a:t>
            </a:r>
          </a:p>
          <a:p>
            <a:r>
              <a:rPr lang="en-CA" dirty="0">
                <a:latin typeface="Times New Roman" panose="02020603050405020304" pitchFamily="18" charset="0"/>
                <a:cs typeface="Times New Roman" panose="02020603050405020304" pitchFamily="18" charset="0"/>
              </a:rPr>
              <a:t>Writing what is seen, when lip reading, not sounds.</a:t>
            </a:r>
            <a:endParaRPr lang="fr-CA" dirty="0">
              <a:latin typeface="Times New Roman" panose="02020603050405020304" pitchFamily="18" charset="0"/>
              <a:cs typeface="Times New Roman" panose="02020603050405020304" pitchFamily="18" charset="0"/>
            </a:endParaRPr>
          </a:p>
        </p:txBody>
      </p:sp>
      <p:sp>
        <p:nvSpPr>
          <p:cNvPr id="8" name="Rectangle 7"/>
          <p:cNvSpPr/>
          <p:nvPr/>
        </p:nvSpPr>
        <p:spPr>
          <a:xfrm>
            <a:off x="4230553" y="4803241"/>
            <a:ext cx="7654834" cy="1688667"/>
          </a:xfrm>
          <a:prstGeom prst="rect">
            <a:avLst/>
          </a:prstGeom>
        </p:spPr>
        <p:txBody>
          <a:bodyPr wrap="square">
            <a:spAutoFit/>
          </a:bodyPr>
          <a:lstStyle/>
          <a:p>
            <a:pPr>
              <a:spcAft>
                <a:spcPts val="0"/>
              </a:spcAft>
            </a:pPr>
            <a:r>
              <a:rPr lang="en-CA" b="1" dirty="0" smtClean="0">
                <a:latin typeface="Times New Roman" panose="02020603050405020304" pitchFamily="18" charset="0"/>
                <a:ea typeface="Times New Roman" panose="02020603050405020304" pitchFamily="18" charset="0"/>
              </a:rPr>
              <a:t>Wöhrmann</a:t>
            </a:r>
            <a:r>
              <a:rPr lang="en-CA" b="1" dirty="0">
                <a:latin typeface="Times New Roman" panose="02020603050405020304" pitchFamily="18" charset="0"/>
                <a:ea typeface="Times New Roman" panose="02020603050405020304" pitchFamily="18" charset="0"/>
              </a:rPr>
              <a:t>, Stefan (2014) </a:t>
            </a:r>
            <a:r>
              <a:rPr lang="en-CA" b="1" u="sng" dirty="0">
                <a:latin typeface="Times New Roman" panose="02020603050405020304" pitchFamily="18" charset="0"/>
                <a:ea typeface="Times New Roman" panose="02020603050405020304" pitchFamily="18" charset="0"/>
              </a:rPr>
              <a:t>Wöhrmann´s SpeechWriting, in SignWriting Documents, Teaches Deaf Students Spoken Language.</a:t>
            </a:r>
            <a:endParaRPr lang="fr-CA" dirty="0">
              <a:latin typeface="Times New Roman" panose="02020603050405020304" pitchFamily="18" charset="0"/>
              <a:ea typeface="Times New Roman" panose="02020603050405020304" pitchFamily="18" charset="0"/>
            </a:endParaRPr>
          </a:p>
          <a:p>
            <a:pPr marL="285750" indent="-285750">
              <a:spcAft>
                <a:spcPts val="0"/>
              </a:spcAft>
              <a:buFont typeface="Courier New" panose="02070309020205020404" pitchFamily="49" charset="0"/>
              <a:buChar char="o"/>
            </a:pPr>
            <a:r>
              <a:rPr lang="en-CA" dirty="0">
                <a:latin typeface="Times New Roman" panose="02020603050405020304" pitchFamily="18" charset="0"/>
                <a:ea typeface="Times New Roman" panose="02020603050405020304" pitchFamily="18" charset="0"/>
              </a:rPr>
              <a:t> </a:t>
            </a:r>
            <a:r>
              <a:rPr lang="en-CA" u="sng" dirty="0" smtClean="0">
                <a:latin typeface="Times New Roman" panose="02020603050405020304" pitchFamily="18" charset="0"/>
                <a:ea typeface="Times New Roman" panose="02020603050405020304" pitchFamily="18" charset="0"/>
                <a:hlinkClick r:id="rId2"/>
              </a:rPr>
              <a:t>http</a:t>
            </a:r>
            <a:r>
              <a:rPr lang="en-CA" u="sng" dirty="0">
                <a:latin typeface="Times New Roman" panose="02020603050405020304" pitchFamily="18" charset="0"/>
                <a:ea typeface="Times New Roman" panose="02020603050405020304" pitchFamily="18" charset="0"/>
                <a:hlinkClick r:id="rId2"/>
              </a:rPr>
              <a:t>://www.signwriting.org/symposium/presentation0002.html</a:t>
            </a:r>
            <a:endParaRPr lang="fr-CA" dirty="0">
              <a:latin typeface="Times New Roman" panose="02020603050405020304" pitchFamily="18" charset="0"/>
              <a:ea typeface="Times New Roman" panose="02020603050405020304" pitchFamily="18" charset="0"/>
            </a:endParaRPr>
          </a:p>
          <a:p>
            <a:pPr marL="285750" lvl="0" indent="-285750">
              <a:lnSpc>
                <a:spcPct val="115000"/>
              </a:lnSpc>
              <a:spcAft>
                <a:spcPts val="1000"/>
              </a:spcAft>
              <a:buFont typeface="Courier New" panose="02070309020205020404" pitchFamily="49" charset="0"/>
              <a:buChar char="o"/>
            </a:pPr>
            <a:r>
              <a:rPr lang="fr-CA" u="sng" dirty="0">
                <a:latin typeface="Times New Roman" panose="02020603050405020304" pitchFamily="18" charset="0"/>
                <a:ea typeface="Times New Roman" panose="02020603050405020304" pitchFamily="18" charset="0"/>
                <a:hlinkClick r:id="rId3"/>
              </a:rPr>
              <a:t>http://www.gebaerdenschrift.de/</a:t>
            </a:r>
            <a:endParaRPr lang="fr-CA" dirty="0">
              <a:latin typeface="Times New Roman" panose="02020603050405020304" pitchFamily="18" charset="0"/>
              <a:ea typeface="Times New Roman" panose="02020603050405020304" pitchFamily="18" charset="0"/>
            </a:endParaRPr>
          </a:p>
          <a:p>
            <a:pPr marL="285750" lvl="0" indent="-285750">
              <a:lnSpc>
                <a:spcPct val="115000"/>
              </a:lnSpc>
              <a:spcAft>
                <a:spcPts val="1000"/>
              </a:spcAft>
              <a:buFont typeface="Courier New" panose="02070309020205020404" pitchFamily="49" charset="0"/>
              <a:buChar char="o"/>
            </a:pPr>
            <a:r>
              <a:rPr lang="fr-CA" u="sng" dirty="0">
                <a:latin typeface="Times New Roman" panose="02020603050405020304" pitchFamily="18" charset="0"/>
                <a:ea typeface="Times New Roman" panose="02020603050405020304" pitchFamily="18" charset="0"/>
                <a:hlinkClick r:id="rId4"/>
              </a:rPr>
              <a:t>http://</a:t>
            </a:r>
            <a:r>
              <a:rPr lang="fr-CA" u="sng" dirty="0" smtClean="0">
                <a:latin typeface="Times New Roman" panose="02020603050405020304" pitchFamily="18" charset="0"/>
                <a:ea typeface="Times New Roman" panose="02020603050405020304" pitchFamily="18" charset="0"/>
                <a:hlinkClick r:id="rId4"/>
              </a:rPr>
              <a:t>www.gebaerdenschrift.de/read/Mundbilder/uebersicht_mundbilder.htm</a:t>
            </a:r>
            <a:endParaRPr lang="fr-CA"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8468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95422" y="1411196"/>
            <a:ext cx="2875051" cy="3005079"/>
          </a:xfrm>
          <a:prstGeom prst="rect">
            <a:avLst/>
          </a:prstGeom>
        </p:spPr>
      </p:pic>
      <p:pic>
        <p:nvPicPr>
          <p:cNvPr id="3" name="Picture 2"/>
          <p:cNvPicPr>
            <a:picLocks noChangeAspect="1"/>
          </p:cNvPicPr>
          <p:nvPr/>
        </p:nvPicPr>
        <p:blipFill>
          <a:blip r:embed="rId3"/>
          <a:stretch>
            <a:fillRect/>
          </a:stretch>
        </p:blipFill>
        <p:spPr>
          <a:xfrm>
            <a:off x="4917891" y="1411196"/>
            <a:ext cx="2875051" cy="3698558"/>
          </a:xfrm>
          <a:prstGeom prst="rect">
            <a:avLst/>
          </a:prstGeom>
        </p:spPr>
      </p:pic>
      <p:pic>
        <p:nvPicPr>
          <p:cNvPr id="4" name="Picture 3"/>
          <p:cNvPicPr>
            <a:picLocks noChangeAspect="1"/>
          </p:cNvPicPr>
          <p:nvPr/>
        </p:nvPicPr>
        <p:blipFill>
          <a:blip r:embed="rId4"/>
          <a:stretch>
            <a:fillRect/>
          </a:stretch>
        </p:blipFill>
        <p:spPr>
          <a:xfrm>
            <a:off x="8340360" y="1411196"/>
            <a:ext cx="2875051" cy="3713007"/>
          </a:xfrm>
          <a:prstGeom prst="rect">
            <a:avLst/>
          </a:prstGeom>
        </p:spPr>
      </p:pic>
    </p:spTree>
    <p:extLst>
      <p:ext uri="{BB962C8B-B14F-4D97-AF65-F5344CB8AC3E}">
        <p14:creationId xmlns:p14="http://schemas.microsoft.com/office/powerpoint/2010/main" val="185814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err="1"/>
              <a:t>Anki</a:t>
            </a:r>
            <a:r>
              <a:rPr lang="fr-CA" b="1" dirty="0"/>
              <a:t> </a:t>
            </a:r>
            <a:r>
              <a:rPr lang="fr-CA" b="1" dirty="0" smtClean="0"/>
              <a:t>and </a:t>
            </a:r>
            <a:r>
              <a:rPr lang="fr-CA" b="1" dirty="0" err="1"/>
              <a:t>AnkiDroid</a:t>
            </a:r>
            <a:r>
              <a:rPr lang="fr-CA" b="1" dirty="0"/>
              <a:t/>
            </a:r>
            <a:br>
              <a:rPr lang="fr-CA" b="1" dirty="0"/>
            </a:br>
            <a:endParaRPr lang="fr-CA" dirty="0"/>
          </a:p>
        </p:txBody>
      </p:sp>
      <p:sp>
        <p:nvSpPr>
          <p:cNvPr id="3" name="Content Placeholder 2"/>
          <p:cNvSpPr>
            <a:spLocks noGrp="1"/>
          </p:cNvSpPr>
          <p:nvPr>
            <p:ph idx="1"/>
          </p:nvPr>
        </p:nvSpPr>
        <p:spPr>
          <a:xfrm>
            <a:off x="1593670" y="1306286"/>
            <a:ext cx="5603964" cy="4604936"/>
          </a:xfrm>
        </p:spPr>
        <p:txBody>
          <a:bodyPr>
            <a:normAutofit/>
          </a:bodyPr>
          <a:lstStyle/>
          <a:p>
            <a:r>
              <a:rPr lang="fr-CA" dirty="0" err="1">
                <a:latin typeface="Times New Roman" panose="02020603050405020304" pitchFamily="18" charset="0"/>
                <a:cs typeface="Times New Roman" panose="02020603050405020304" pitchFamily="18" charset="0"/>
              </a:rPr>
              <a:t>Anki</a:t>
            </a:r>
            <a:r>
              <a:rPr lang="fr-CA" dirty="0">
                <a:latin typeface="Times New Roman" panose="02020603050405020304" pitchFamily="18" charset="0"/>
                <a:cs typeface="Times New Roman" panose="02020603050405020304" pitchFamily="18" charset="0"/>
              </a:rPr>
              <a:t> </a:t>
            </a:r>
            <a:r>
              <a:rPr lang="fr-CA" dirty="0" err="1" smtClean="0">
                <a:latin typeface="Times New Roman" panose="02020603050405020304" pitchFamily="18" charset="0"/>
                <a:cs typeface="Times New Roman" panose="02020603050405020304" pitchFamily="18" charset="0"/>
              </a:rPr>
              <a:t>wascreated</a:t>
            </a:r>
            <a:r>
              <a:rPr lang="fr-CA" dirty="0" smtClean="0">
                <a:latin typeface="Times New Roman" panose="02020603050405020304" pitchFamily="18" charset="0"/>
                <a:cs typeface="Times New Roman" panose="02020603050405020304" pitchFamily="18" charset="0"/>
              </a:rPr>
              <a:t> by Damien </a:t>
            </a:r>
            <a:r>
              <a:rPr lang="fr-CA" dirty="0" err="1">
                <a:latin typeface="Times New Roman" panose="02020603050405020304" pitchFamily="18" charset="0"/>
                <a:cs typeface="Times New Roman" panose="02020603050405020304" pitchFamily="18" charset="0"/>
              </a:rPr>
              <a:t>Elmes</a:t>
            </a:r>
            <a:r>
              <a:rPr lang="fr-CA" dirty="0" smtClean="0">
                <a:latin typeface="Times New Roman" panose="02020603050405020304" pitchFamily="18" charset="0"/>
                <a:cs typeface="Times New Roman" panose="02020603050405020304" pitchFamily="18" charset="0"/>
              </a:rPr>
              <a:t>.</a:t>
            </a:r>
          </a:p>
          <a:p>
            <a:pPr marL="400050" lvl="1" indent="0">
              <a:buNone/>
            </a:pPr>
            <a:r>
              <a:rPr lang="fr-CA" sz="1800" dirty="0">
                <a:latin typeface="Times New Roman" panose="02020603050405020304" pitchFamily="18" charset="0"/>
                <a:cs typeface="Times New Roman" panose="02020603050405020304" pitchFamily="18" charset="0"/>
                <a:hlinkClick r:id="rId2"/>
              </a:rPr>
              <a:t>http://ankisrs.net</a:t>
            </a:r>
            <a:r>
              <a:rPr lang="fr-CA" sz="1800" dirty="0" smtClean="0">
                <a:latin typeface="Times New Roman" panose="02020603050405020304" pitchFamily="18" charset="0"/>
                <a:cs typeface="Times New Roman" panose="02020603050405020304" pitchFamily="18" charset="0"/>
                <a:hlinkClick r:id="rId2"/>
              </a:rPr>
              <a:t>/</a:t>
            </a:r>
            <a:r>
              <a:rPr lang="fr-CA" sz="1800" dirty="0" smtClean="0">
                <a:latin typeface="Times New Roman" panose="02020603050405020304" pitchFamily="18" charset="0"/>
                <a:cs typeface="Times New Roman" panose="02020603050405020304" pitchFamily="18" charset="0"/>
              </a:rPr>
              <a:t> </a:t>
            </a:r>
          </a:p>
          <a:p>
            <a:pPr marL="0" indent="0">
              <a:buNone/>
            </a:pPr>
            <a:endParaRPr lang="fr-CA" dirty="0" smtClean="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The software is based on active revisions.  Decks of flashcards on several topics are available.  Each electronic flashcard presents a word or a question and the corresponding sign.  You have to try remembering the sign.  This effort helps memorization. </a:t>
            </a:r>
            <a:endParaRPr lang="fr-CA" dirty="0">
              <a:latin typeface="Times New Roman" panose="02020603050405020304" pitchFamily="18" charset="0"/>
              <a:cs typeface="Times New Roman" panose="02020603050405020304" pitchFamily="18" charset="0"/>
            </a:endParaRPr>
          </a:p>
          <a:p>
            <a:r>
              <a:rPr lang="en-CA" dirty="0">
                <a:latin typeface="Times New Roman" panose="02020603050405020304" pitchFamily="18" charset="0"/>
                <a:cs typeface="Times New Roman" panose="02020603050405020304" pitchFamily="18" charset="0"/>
              </a:rPr>
              <a:t>After, verify the answer.  The words you forgot or for which you made a mistake will be displayed more often than those you got right.</a:t>
            </a:r>
            <a:endParaRPr lang="fr-CA"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7634" y="1458913"/>
            <a:ext cx="3992591" cy="3733457"/>
          </a:xfrm>
          <a:prstGeom prst="rect">
            <a:avLst/>
          </a:prstGeom>
        </p:spPr>
      </p:pic>
    </p:spTree>
    <p:extLst>
      <p:ext uri="{BB962C8B-B14F-4D97-AF65-F5344CB8AC3E}">
        <p14:creationId xmlns:p14="http://schemas.microsoft.com/office/powerpoint/2010/main" val="405285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CA" dirty="0" err="1" smtClean="0"/>
              <a:t>Learn</a:t>
            </a:r>
            <a:r>
              <a:rPr lang="fr-CA" dirty="0" smtClean="0"/>
              <a:t> a </a:t>
            </a:r>
            <a:r>
              <a:rPr lang="fr-CA" dirty="0" err="1" smtClean="0"/>
              <a:t>Sign</a:t>
            </a:r>
            <a:r>
              <a:rPr lang="fr-CA" dirty="0" smtClean="0"/>
              <a:t> </a:t>
            </a:r>
            <a:r>
              <a:rPr lang="fr-CA" dirty="0" err="1" smtClean="0"/>
              <a:t>Language</a:t>
            </a:r>
            <a:r>
              <a:rPr lang="fr-CA" dirty="0" smtClean="0"/>
              <a:t> </a:t>
            </a:r>
            <a:br>
              <a:rPr lang="fr-CA" dirty="0" smtClean="0"/>
            </a:br>
            <a:r>
              <a:rPr lang="fr-CA" dirty="0" err="1" smtClean="0"/>
              <a:t>with</a:t>
            </a:r>
            <a:r>
              <a:rPr lang="fr-CA" dirty="0" smtClean="0"/>
              <a:t> </a:t>
            </a:r>
            <a:r>
              <a:rPr lang="fr-CA" dirty="0" err="1" smtClean="0"/>
              <a:t>Anki</a:t>
            </a:r>
            <a:r>
              <a:rPr lang="fr-CA" dirty="0" smtClean="0"/>
              <a:t> </a:t>
            </a:r>
            <a:r>
              <a:rPr lang="fr-CA" dirty="0" smtClean="0"/>
              <a:t>Software</a:t>
            </a:r>
            <a:endParaRPr lang="fr-CA" dirty="0"/>
          </a:p>
        </p:txBody>
      </p:sp>
      <p:sp>
        <p:nvSpPr>
          <p:cNvPr id="3" name="Content Placeholder 2"/>
          <p:cNvSpPr>
            <a:spLocks noGrp="1"/>
          </p:cNvSpPr>
          <p:nvPr>
            <p:ph idx="1"/>
          </p:nvPr>
        </p:nvSpPr>
        <p:spPr>
          <a:xfrm>
            <a:off x="2589212" y="2133600"/>
            <a:ext cx="8915400" cy="1641566"/>
          </a:xfrm>
        </p:spPr>
        <p:txBody>
          <a:bodyPr/>
          <a:lstStyle/>
          <a:p>
            <a:r>
              <a:rPr lang="fr-CA" dirty="0" smtClean="0">
                <a:solidFill>
                  <a:schemeClr val="tx1"/>
                </a:solidFill>
                <a:latin typeface="Times New Roman" panose="02020603050405020304" pitchFamily="18" charset="0"/>
                <a:cs typeface="Times New Roman" panose="02020603050405020304" pitchFamily="18" charset="0"/>
              </a:rPr>
              <a:t>The </a:t>
            </a:r>
            <a:r>
              <a:rPr lang="fr-CA" dirty="0" err="1" smtClean="0">
                <a:solidFill>
                  <a:schemeClr val="tx1"/>
                </a:solidFill>
                <a:latin typeface="Times New Roman" panose="02020603050405020304" pitchFamily="18" charset="0"/>
                <a:cs typeface="Times New Roman" panose="02020603050405020304" pitchFamily="18" charset="0"/>
              </a:rPr>
              <a:t>flashcards</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can</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be</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studied</a:t>
            </a:r>
            <a:r>
              <a:rPr lang="fr-CA" dirty="0" smtClean="0">
                <a:solidFill>
                  <a:schemeClr val="tx1"/>
                </a:solidFill>
                <a:latin typeface="Times New Roman" panose="02020603050405020304" pitchFamily="18" charset="0"/>
                <a:cs typeface="Times New Roman" panose="02020603050405020304" pitchFamily="18" charset="0"/>
              </a:rPr>
              <a:t> on a Windows PC, an Android phone, a Mac</a:t>
            </a:r>
            <a:r>
              <a:rPr lang="fr-CA" dirty="0">
                <a:solidFill>
                  <a:schemeClr val="tx1"/>
                </a:solidFill>
                <a:latin typeface="Times New Roman" panose="02020603050405020304" pitchFamily="18" charset="0"/>
                <a:cs typeface="Times New Roman" panose="02020603050405020304" pitchFamily="18" charset="0"/>
              </a:rPr>
              <a:t>, </a:t>
            </a:r>
            <a:r>
              <a:rPr lang="fr-CA" dirty="0" smtClean="0">
                <a:solidFill>
                  <a:schemeClr val="tx1"/>
                </a:solidFill>
                <a:latin typeface="Times New Roman" panose="02020603050405020304" pitchFamily="18" charset="0"/>
                <a:cs typeface="Times New Roman" panose="02020603050405020304" pitchFamily="18" charset="0"/>
              </a:rPr>
              <a:t>an iPhone</a:t>
            </a:r>
            <a:r>
              <a:rPr lang="fr-CA" dirty="0">
                <a:solidFill>
                  <a:schemeClr val="tx1"/>
                </a:solidFill>
                <a:latin typeface="Times New Roman" panose="02020603050405020304" pitchFamily="18" charset="0"/>
                <a:cs typeface="Times New Roman" panose="02020603050405020304" pitchFamily="18" charset="0"/>
              </a:rPr>
              <a:t>, </a:t>
            </a:r>
            <a:r>
              <a:rPr lang="fr-CA" dirty="0" smtClean="0">
                <a:solidFill>
                  <a:schemeClr val="tx1"/>
                </a:solidFill>
                <a:latin typeface="Times New Roman" panose="02020603050405020304" pitchFamily="18" charset="0"/>
                <a:cs typeface="Times New Roman" panose="02020603050405020304" pitchFamily="18" charset="0"/>
              </a:rPr>
              <a:t>an </a:t>
            </a:r>
            <a:r>
              <a:rPr lang="fr-CA" dirty="0">
                <a:solidFill>
                  <a:schemeClr val="tx1"/>
                </a:solidFill>
                <a:latin typeface="Times New Roman" panose="02020603050405020304" pitchFamily="18" charset="0"/>
                <a:cs typeface="Times New Roman" panose="02020603050405020304" pitchFamily="18" charset="0"/>
              </a:rPr>
              <a:t>iPad </a:t>
            </a:r>
            <a:r>
              <a:rPr lang="fr-CA" dirty="0" smtClean="0">
                <a:solidFill>
                  <a:schemeClr val="tx1"/>
                </a:solidFill>
                <a:latin typeface="Times New Roman" panose="02020603050405020304" pitchFamily="18" charset="0"/>
                <a:cs typeface="Times New Roman" panose="02020603050405020304" pitchFamily="18" charset="0"/>
              </a:rPr>
              <a:t>or an </a:t>
            </a:r>
            <a:r>
              <a:rPr lang="fr-CA" dirty="0">
                <a:solidFill>
                  <a:schemeClr val="tx1"/>
                </a:solidFill>
                <a:latin typeface="Times New Roman" panose="02020603050405020304" pitchFamily="18" charset="0"/>
                <a:cs typeface="Times New Roman" panose="02020603050405020304" pitchFamily="18" charset="0"/>
              </a:rPr>
              <a:t>iPod </a:t>
            </a:r>
            <a:r>
              <a:rPr lang="fr-CA" dirty="0" err="1">
                <a:solidFill>
                  <a:schemeClr val="tx1"/>
                </a:solidFill>
                <a:latin typeface="Times New Roman" panose="02020603050405020304" pitchFamily="18" charset="0"/>
                <a:cs typeface="Times New Roman" panose="02020603050405020304" pitchFamily="18" charset="0"/>
              </a:rPr>
              <a:t>Touch</a:t>
            </a:r>
            <a:r>
              <a:rPr lang="fr-CA" dirty="0">
                <a:solidFill>
                  <a:schemeClr val="tx1"/>
                </a:solidFill>
                <a:latin typeface="Times New Roman" panose="02020603050405020304" pitchFamily="18" charset="0"/>
                <a:cs typeface="Times New Roman" panose="02020603050405020304" pitchFamily="18" charset="0"/>
              </a:rPr>
              <a:t>. </a:t>
            </a:r>
          </a:p>
          <a:p>
            <a:r>
              <a:rPr lang="fr-CA" dirty="0" smtClean="0">
                <a:solidFill>
                  <a:schemeClr val="tx1"/>
                </a:solidFill>
                <a:latin typeface="Times New Roman" panose="02020603050405020304" pitchFamily="18" charset="0"/>
                <a:cs typeface="Times New Roman" panose="02020603050405020304" pitchFamily="18" charset="0"/>
              </a:rPr>
              <a:t>The </a:t>
            </a:r>
            <a:r>
              <a:rPr lang="fr-CA" dirty="0" err="1" smtClean="0">
                <a:solidFill>
                  <a:schemeClr val="tx1"/>
                </a:solidFill>
                <a:latin typeface="Times New Roman" panose="02020603050405020304" pitchFamily="18" charset="0"/>
                <a:cs typeface="Times New Roman" panose="02020603050405020304" pitchFamily="18" charset="0"/>
              </a:rPr>
              <a:t>signs</a:t>
            </a:r>
            <a:r>
              <a:rPr lang="fr-CA" dirty="0" smtClean="0">
                <a:solidFill>
                  <a:schemeClr val="tx1"/>
                </a:solidFill>
                <a:latin typeface="Times New Roman" panose="02020603050405020304" pitchFamily="18" charset="0"/>
                <a:cs typeface="Times New Roman" panose="02020603050405020304" pitchFamily="18" charset="0"/>
              </a:rPr>
              <a:t> are </a:t>
            </a:r>
            <a:r>
              <a:rPr lang="fr-CA" dirty="0" err="1" smtClean="0">
                <a:solidFill>
                  <a:schemeClr val="tx1"/>
                </a:solidFill>
                <a:latin typeface="Times New Roman" panose="02020603050405020304" pitchFamily="18" charset="0"/>
                <a:cs typeface="Times New Roman" panose="02020603050405020304" pitchFamily="18" charset="0"/>
              </a:rPr>
              <a:t>exported</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from</a:t>
            </a:r>
            <a:r>
              <a:rPr lang="fr-CA" dirty="0" smtClean="0">
                <a:solidFill>
                  <a:schemeClr val="tx1"/>
                </a:solidFill>
                <a:latin typeface="Times New Roman" panose="02020603050405020304" pitchFamily="18" charset="0"/>
                <a:cs typeface="Times New Roman" panose="02020603050405020304" pitchFamily="18" charset="0"/>
              </a:rPr>
              <a:t> de </a:t>
            </a:r>
            <a:r>
              <a:rPr lang="fr-CA" dirty="0">
                <a:solidFill>
                  <a:schemeClr val="tx1"/>
                </a:solidFill>
                <a:latin typeface="Times New Roman" panose="02020603050405020304" pitchFamily="18" charset="0"/>
                <a:cs typeface="Times New Roman" panose="02020603050405020304" pitchFamily="18" charset="0"/>
              </a:rPr>
              <a:t>SignPuddle </a:t>
            </a:r>
            <a:r>
              <a:rPr lang="fr-CA" dirty="0" smtClean="0">
                <a:solidFill>
                  <a:schemeClr val="tx1"/>
                </a:solidFill>
                <a:latin typeface="Times New Roman" panose="02020603050405020304" pitchFamily="18" charset="0"/>
                <a:cs typeface="Times New Roman" panose="02020603050405020304" pitchFamily="18" charset="0"/>
              </a:rPr>
              <a:t>Online </a:t>
            </a:r>
            <a:r>
              <a:rPr lang="fr-CA" dirty="0" err="1" smtClean="0">
                <a:solidFill>
                  <a:schemeClr val="tx1"/>
                </a:solidFill>
                <a:latin typeface="Times New Roman" panose="02020603050405020304" pitchFamily="18" charset="0"/>
                <a:cs typeface="Times New Roman" panose="02020603050405020304" pitchFamily="18" charset="0"/>
              </a:rPr>
              <a:t>dictionairies</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Signs</a:t>
            </a:r>
            <a:r>
              <a:rPr lang="fr-CA" dirty="0" smtClean="0">
                <a:solidFill>
                  <a:schemeClr val="tx1"/>
                </a:solidFill>
                <a:latin typeface="Times New Roman" panose="02020603050405020304" pitchFamily="18" charset="0"/>
                <a:cs typeface="Times New Roman" panose="02020603050405020304" pitchFamily="18" charset="0"/>
              </a:rPr>
              <a:t> are </a:t>
            </a:r>
            <a:r>
              <a:rPr lang="fr-CA" dirty="0" err="1" smtClean="0">
                <a:solidFill>
                  <a:schemeClr val="tx1"/>
                </a:solidFill>
                <a:latin typeface="Times New Roman" panose="02020603050405020304" pitchFamily="18" charset="0"/>
                <a:cs typeface="Times New Roman" panose="02020603050405020304" pitchFamily="18" charset="0"/>
              </a:rPr>
              <a:t>imported</a:t>
            </a:r>
            <a:r>
              <a:rPr lang="fr-CA" dirty="0" smtClean="0">
                <a:solidFill>
                  <a:schemeClr val="tx1"/>
                </a:solidFill>
                <a:latin typeface="Times New Roman" panose="02020603050405020304" pitchFamily="18" charset="0"/>
                <a:cs typeface="Times New Roman" panose="02020603050405020304" pitchFamily="18" charset="0"/>
              </a:rPr>
              <a:t> in the </a:t>
            </a:r>
            <a:r>
              <a:rPr lang="fr-CA" dirty="0" err="1" smtClean="0">
                <a:solidFill>
                  <a:schemeClr val="tx1"/>
                </a:solidFill>
                <a:latin typeface="Times New Roman" panose="02020603050405020304" pitchFamily="18" charset="0"/>
                <a:cs typeface="Times New Roman" panose="02020603050405020304" pitchFamily="18" charset="0"/>
              </a:rPr>
              <a:t>sign</a:t>
            </a:r>
            <a:r>
              <a:rPr lang="fr-CA" dirty="0" smtClean="0">
                <a:solidFill>
                  <a:schemeClr val="tx1"/>
                </a:solidFill>
                <a:latin typeface="Times New Roman" panose="02020603050405020304" pitchFamily="18" charset="0"/>
                <a:cs typeface="Times New Roman" panose="02020603050405020304" pitchFamily="18" charset="0"/>
              </a:rPr>
              <a:t> editor </a:t>
            </a:r>
            <a:r>
              <a:rPr lang="fr-CA" dirty="0" smtClean="0">
                <a:solidFill>
                  <a:schemeClr val="tx1"/>
                </a:solidFill>
                <a:latin typeface="Times New Roman" panose="02020603050405020304" pitchFamily="18" charset="0"/>
                <a:cs typeface="Times New Roman" panose="02020603050405020304" pitchFamily="18" charset="0"/>
              </a:rPr>
              <a:t>SignWriter Studio</a:t>
            </a:r>
            <a:r>
              <a:rPr lang="fr-CA" baseline="30000" dirty="0" smtClean="0">
                <a:solidFill>
                  <a:schemeClr val="tx1"/>
                </a:solidFill>
                <a:latin typeface="Times New Roman" panose="02020603050405020304" pitchFamily="18" charset="0"/>
                <a:cs typeface="Times New Roman" panose="02020603050405020304" pitchFamily="18" charset="0"/>
              </a:rPr>
              <a:t>TM</a:t>
            </a:r>
            <a:r>
              <a:rPr lang="fr-CA" dirty="0" smtClean="0">
                <a:solidFill>
                  <a:schemeClr val="tx1"/>
                </a:solidFill>
                <a:latin typeface="Times New Roman" panose="02020603050405020304" pitchFamily="18" charset="0"/>
                <a:cs typeface="Times New Roman" panose="02020603050405020304" pitchFamily="18" charset="0"/>
              </a:rPr>
              <a:t> </a:t>
            </a:r>
            <a:r>
              <a:rPr lang="fr-CA" dirty="0">
                <a:solidFill>
                  <a:schemeClr val="tx1"/>
                </a:solidFill>
                <a:latin typeface="Times New Roman" panose="02020603050405020304" pitchFamily="18" charset="0"/>
                <a:cs typeface="Times New Roman" panose="02020603050405020304" pitchFamily="18" charset="0"/>
              </a:rPr>
              <a:t>a</a:t>
            </a:r>
            <a:r>
              <a:rPr lang="fr-CA" dirty="0" smtClean="0">
                <a:solidFill>
                  <a:schemeClr val="tx1"/>
                </a:solidFill>
                <a:latin typeface="Times New Roman" panose="02020603050405020304" pitchFamily="18" charset="0"/>
                <a:cs typeface="Times New Roman" panose="02020603050405020304" pitchFamily="18" charset="0"/>
              </a:rPr>
              <a:t>nd </a:t>
            </a:r>
            <a:r>
              <a:rPr lang="fr-CA" dirty="0" err="1" smtClean="0">
                <a:solidFill>
                  <a:schemeClr val="tx1"/>
                </a:solidFill>
                <a:latin typeface="Times New Roman" panose="02020603050405020304" pitchFamily="18" charset="0"/>
                <a:cs typeface="Times New Roman" panose="02020603050405020304" pitchFamily="18" charset="0"/>
              </a:rPr>
              <a:t>exported</a:t>
            </a:r>
            <a:r>
              <a:rPr lang="fr-CA" dirty="0" smtClean="0">
                <a:solidFill>
                  <a:schemeClr val="tx1"/>
                </a:solidFill>
                <a:latin typeface="Times New Roman" panose="02020603050405020304" pitchFamily="18" charset="0"/>
                <a:cs typeface="Times New Roman" panose="02020603050405020304" pitchFamily="18" charset="0"/>
              </a:rPr>
              <a:t> to </a:t>
            </a:r>
            <a:r>
              <a:rPr lang="fr-CA" dirty="0" err="1" smtClean="0">
                <a:solidFill>
                  <a:schemeClr val="tx1"/>
                </a:solidFill>
                <a:latin typeface="Times New Roman" panose="02020603050405020304" pitchFamily="18" charset="0"/>
                <a:cs typeface="Times New Roman" panose="02020603050405020304" pitchFamily="18" charset="0"/>
              </a:rPr>
              <a:t>Anki</a:t>
            </a:r>
            <a:r>
              <a:rPr lang="fr-CA" dirty="0">
                <a:solidFill>
                  <a:schemeClr val="tx1"/>
                </a:solidFill>
                <a:latin typeface="Times New Roman" panose="02020603050405020304" pitchFamily="18" charset="0"/>
                <a:cs typeface="Times New Roman" panose="02020603050405020304" pitchFamily="18" charset="0"/>
              </a:rPr>
              <a:t> </a:t>
            </a:r>
            <a:r>
              <a:rPr lang="fr-CA" dirty="0" smtClean="0">
                <a:solidFill>
                  <a:schemeClr val="tx1"/>
                </a:solidFill>
                <a:latin typeface="Times New Roman" panose="02020603050405020304" pitchFamily="18" charset="0"/>
                <a:cs typeface="Times New Roman" panose="02020603050405020304" pitchFamily="18" charset="0"/>
              </a:rPr>
              <a:t>for </a:t>
            </a:r>
            <a:r>
              <a:rPr lang="fr-CA" dirty="0" err="1" smtClean="0">
                <a:solidFill>
                  <a:schemeClr val="tx1"/>
                </a:solidFill>
                <a:latin typeface="Times New Roman" panose="02020603050405020304" pitchFamily="18" charset="0"/>
                <a:cs typeface="Times New Roman" panose="02020603050405020304" pitchFamily="18" charset="0"/>
              </a:rPr>
              <a:t>flashcards</a:t>
            </a:r>
            <a:r>
              <a:rPr lang="fr-CA" dirty="0" smtClean="0">
                <a:solidFill>
                  <a:schemeClr val="tx1"/>
                </a:solidFill>
                <a:latin typeface="Times New Roman" panose="02020603050405020304" pitchFamily="18" charset="0"/>
                <a:cs typeface="Times New Roman" panose="02020603050405020304" pitchFamily="18" charset="0"/>
              </a:rPr>
              <a:t> </a:t>
            </a:r>
            <a:r>
              <a:rPr lang="fr-CA" dirty="0" err="1" smtClean="0">
                <a:solidFill>
                  <a:schemeClr val="tx1"/>
                </a:solidFill>
                <a:latin typeface="Times New Roman" panose="02020603050405020304" pitchFamily="18" charset="0"/>
                <a:cs typeface="Times New Roman" panose="02020603050405020304" pitchFamily="18" charset="0"/>
              </a:rPr>
              <a:t>creation</a:t>
            </a:r>
            <a:r>
              <a:rPr lang="fr-CA" dirty="0" smtClean="0">
                <a:solidFill>
                  <a:schemeClr val="tx1"/>
                </a:solidFill>
                <a:latin typeface="Times New Roman" panose="02020603050405020304" pitchFamily="18" charset="0"/>
                <a:cs typeface="Times New Roman" panose="02020603050405020304" pitchFamily="18" charset="0"/>
              </a:rPr>
              <a:t>.</a:t>
            </a:r>
            <a:endParaRPr lang="fr-CA" dirty="0">
              <a:solidFill>
                <a:schemeClr val="tx1"/>
              </a:solidFill>
              <a:latin typeface="Times New Roman" panose="02020603050405020304" pitchFamily="18" charset="0"/>
              <a:cs typeface="Times New Roman" panose="02020603050405020304" pitchFamily="18" charset="0"/>
            </a:endParaRPr>
          </a:p>
        </p:txBody>
      </p:sp>
      <p:pic>
        <p:nvPicPr>
          <p:cNvPr id="6" name="Image 5"/>
          <p:cNvPicPr/>
          <p:nvPr/>
        </p:nvPicPr>
        <p:blipFill>
          <a:blip r:embed="rId2">
            <a:extLst>
              <a:ext uri="{28A0092B-C50C-407E-A947-70E740481C1C}">
                <a14:useLocalDpi xmlns:a14="http://schemas.microsoft.com/office/drawing/2010/main" val="0"/>
              </a:ext>
            </a:extLst>
          </a:blip>
          <a:srcRect/>
          <a:stretch>
            <a:fillRect/>
          </a:stretch>
        </p:blipFill>
        <p:spPr bwMode="auto">
          <a:xfrm>
            <a:off x="4023360" y="4003766"/>
            <a:ext cx="5486400" cy="2540000"/>
          </a:xfrm>
          <a:prstGeom prst="rect">
            <a:avLst/>
          </a:prstGeom>
          <a:noFill/>
          <a:ln>
            <a:noFill/>
          </a:ln>
        </p:spPr>
      </p:pic>
    </p:spTree>
    <p:extLst>
      <p:ext uri="{BB962C8B-B14F-4D97-AF65-F5344CB8AC3E}">
        <p14:creationId xmlns:p14="http://schemas.microsoft.com/office/powerpoint/2010/main" val="236983111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247</TotalTime>
  <Words>779</Words>
  <Application>Microsoft Office PowerPoint</Application>
  <PresentationFormat>Widescreen</PresentationFormat>
  <Paragraphs>127</Paragraphs>
  <Slides>19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8" baseType="lpstr">
      <vt:lpstr>Arial</vt:lpstr>
      <vt:lpstr>Calibri</vt:lpstr>
      <vt:lpstr>Century Gothic</vt:lpstr>
      <vt:lpstr>Courier New</vt:lpstr>
      <vt:lpstr>Times New Roman</vt:lpstr>
      <vt:lpstr>Wingdings 3</vt:lpstr>
      <vt:lpstr>Wisp</vt:lpstr>
      <vt:lpstr>Image bitmap</vt:lpstr>
      <vt:lpstr>Image Paintbrush</vt:lpstr>
      <vt:lpstr>Electronic flashcards for sign languages with SignWriting</vt:lpstr>
      <vt:lpstr>SignWriting</vt:lpstr>
      <vt:lpstr>PowerPoint Presentation</vt:lpstr>
      <vt:lpstr>PowerPoint Presentation</vt:lpstr>
      <vt:lpstr>PowerPoint Presentation</vt:lpstr>
      <vt:lpstr>SpeechWriting</vt:lpstr>
      <vt:lpstr>PowerPoint Presentation</vt:lpstr>
      <vt:lpstr>Anki and AnkiDroid </vt:lpstr>
      <vt:lpstr>Learn a Sign Language  with Anki Software</vt:lpstr>
      <vt:lpstr>Installing AnkiDroid on an Android Cell Phone </vt:lpstr>
      <vt:lpstr>Anki for iPad and iPhone</vt:lpstr>
      <vt:lpstr>Anki on Computer</vt:lpstr>
      <vt:lpstr>Installing an Existing Deck</vt:lpstr>
      <vt:lpstr>Sign Language Flashcards</vt:lpstr>
      <vt:lpstr>PowerPoint Presentation</vt:lpstr>
      <vt:lpstr>PowerPoint Presentation</vt:lpstr>
      <vt:lpstr>Introduction to SignWriting </vt:lpstr>
      <vt:lpstr>SignPuddle Online</vt:lpstr>
      <vt:lpstr>SignWriter StudioTM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Invité</dc:creator>
  <cp:lastModifiedBy>Invité</cp:lastModifiedBy>
  <cp:revision>34</cp:revision>
  <dcterms:created xsi:type="dcterms:W3CDTF">2014-06-11T23:54:25Z</dcterms:created>
  <dcterms:modified xsi:type="dcterms:W3CDTF">2015-05-06T00:15:02Z</dcterms:modified>
</cp:coreProperties>
</file>