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4" d="100"/>
          <a:sy n="94" d="100"/>
        </p:scale>
        <p:origin x="-120" y="-448"/>
      </p:cViewPr>
      <p:guideLst>
        <p:guide orient="horz" pos="3072"/>
        <p:guide pos="4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Shape 29"/>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0" name="Shape 30"/>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33848801"/>
      </p:ext>
    </p:extLst>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5" name="Shape 5"/>
          <p:cNvSpPr>
            <a:spLocks noGrp="1"/>
          </p:cNvSpPr>
          <p:nvPr>
            <p:ph type="title"/>
          </p:nvPr>
        </p:nvSpPr>
        <p:spPr>
          <a:xfrm>
            <a:off x="1270000" y="1638300"/>
            <a:ext cx="10464800" cy="3302000"/>
          </a:xfrm>
          <a:prstGeom prst="rect">
            <a:avLst/>
          </a:prstGeom>
        </p:spPr>
        <p:txBody>
          <a:bodyPr anchor="b"/>
          <a:lstStyle/>
          <a:p>
            <a:pPr lvl="0">
              <a:defRPr sz="1800"/>
            </a:pPr>
            <a:r>
              <a:rPr sz="8000"/>
              <a:t>Title Text</a:t>
            </a:r>
          </a:p>
        </p:txBody>
      </p:sp>
      <p:sp>
        <p:nvSpPr>
          <p:cNvPr id="6" name="Shape 6"/>
          <p:cNvSpPr>
            <a:spLocks noGrp="1"/>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8" name="Shape 8"/>
          <p:cNvSpPr>
            <a:spLocks noGrp="1"/>
          </p:cNvSpPr>
          <p:nvPr>
            <p:ph type="title"/>
          </p:nvPr>
        </p:nvSpPr>
        <p:spPr>
          <a:xfrm>
            <a:off x="1270000" y="6718300"/>
            <a:ext cx="10464800" cy="1422400"/>
          </a:xfrm>
          <a:prstGeom prst="rect">
            <a:avLst/>
          </a:prstGeom>
        </p:spPr>
        <p:txBody>
          <a:bodyPr anchor="b"/>
          <a:lstStyle/>
          <a:p>
            <a:pPr lvl="0">
              <a:defRPr sz="1800"/>
            </a:pPr>
            <a:r>
              <a:rPr sz="8000"/>
              <a:t>Title Text</a:t>
            </a:r>
          </a:p>
        </p:txBody>
      </p:sp>
      <p:sp>
        <p:nvSpPr>
          <p:cNvPr id="9" name="Shape 9"/>
          <p:cNvSpPr>
            <a:spLocks noGrp="1"/>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11" name="Shape 11"/>
          <p:cNvSpPr>
            <a:spLocks noGrp="1"/>
          </p:cNvSpPr>
          <p:nvPr>
            <p:ph type="title"/>
          </p:nvPr>
        </p:nvSpPr>
        <p:spPr>
          <a:xfrm>
            <a:off x="1270000" y="3225800"/>
            <a:ext cx="10464800" cy="3302000"/>
          </a:xfrm>
          <a:prstGeom prst="rect">
            <a:avLst/>
          </a:prstGeom>
        </p:spPr>
        <p:txBody>
          <a:bodyPr/>
          <a:lstStyle/>
          <a:p>
            <a:pPr lvl="0">
              <a:defRPr sz="1800"/>
            </a:pPr>
            <a:r>
              <a:rPr sz="8000"/>
              <a:t>Title Text</a:t>
            </a: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13" name="Shape 13"/>
          <p:cNvSpPr>
            <a:spLocks noGrp="1"/>
          </p:cNvSpPr>
          <p:nvPr>
            <p:ph type="title"/>
          </p:nvPr>
        </p:nvSpPr>
        <p:spPr>
          <a:xfrm>
            <a:off x="952500" y="635000"/>
            <a:ext cx="5334000" cy="3987800"/>
          </a:xfrm>
          <a:prstGeom prst="rect">
            <a:avLst/>
          </a:prstGeom>
        </p:spPr>
        <p:txBody>
          <a:bodyPr anchor="b"/>
          <a:lstStyle>
            <a:lvl1pPr>
              <a:defRPr sz="6000"/>
            </a:lvl1pPr>
          </a:lstStyle>
          <a:p>
            <a:pPr lvl="0">
              <a:defRPr sz="1800"/>
            </a:pPr>
            <a:r>
              <a:rPr sz="6000"/>
              <a:t>Title Text</a:t>
            </a:r>
          </a:p>
        </p:txBody>
      </p:sp>
      <p:sp>
        <p:nvSpPr>
          <p:cNvPr id="14" name="Shape 14"/>
          <p:cNvSpPr>
            <a:spLocks noGrp="1"/>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a:pPr>
            <a:r>
              <a:rPr sz="8000"/>
              <a:t>Title Text</a:t>
            </a: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8000"/>
              <a:t>Title Text</a:t>
            </a:r>
          </a:p>
        </p:txBody>
      </p:sp>
      <p:sp>
        <p:nvSpPr>
          <p:cNvPr id="19" name="Shape 19"/>
          <p:cNvSpPr>
            <a:spLocks noGrp="1"/>
          </p:cNvSpPr>
          <p:nvPr>
            <p:ph type="body" idx="1"/>
          </p:nvPr>
        </p:nvSpPr>
        <p:spPr>
          <a:prstGeom prst="rect">
            <a:avLst/>
          </a:prstGeom>
        </p:spPr>
        <p:txBody>
          <a:body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a:pPr>
            <a:r>
              <a:rPr sz="8000"/>
              <a:t>Title Text</a:t>
            </a:r>
          </a:p>
        </p:txBody>
      </p:sp>
      <p:sp>
        <p:nvSpPr>
          <p:cNvPr id="22" name="Shape 22"/>
          <p:cNvSpPr>
            <a:spLocks noGrp="1"/>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24" name="Shape 24"/>
          <p:cNvSpPr>
            <a:spLocks noGrp="1"/>
          </p:cNvSpPr>
          <p:nvPr>
            <p:ph type="body" idx="1"/>
          </p:nvPr>
        </p:nvSpPr>
        <p:spPr>
          <a:xfrm>
            <a:off x="952500" y="1270000"/>
            <a:ext cx="11099800" cy="7213600"/>
          </a:xfrm>
          <a:prstGeom prst="rect">
            <a:avLst/>
          </a:prstGeom>
        </p:spPr>
        <p:txBody>
          <a:body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lvl="0">
              <a:defRPr sz="1800"/>
            </a:pPr>
            <a:r>
              <a:rPr sz="8000"/>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med"/>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signwriting.org/about/who/"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4.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png"/><Relationship Id="rId3"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signbank.org/signpuddle" TargetMode="External"/><Relationship Id="rId3"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title"/>
          </p:nvPr>
        </p:nvSpPr>
        <p:spPr>
          <a:xfrm>
            <a:off x="1270000" y="1840965"/>
            <a:ext cx="10464800" cy="3302000"/>
          </a:xfrm>
          <a:prstGeom prst="rect">
            <a:avLst/>
          </a:prstGeom>
        </p:spPr>
        <p:txBody>
          <a:bodyPr/>
          <a:lstStyle>
            <a:lvl1pPr defTabSz="514095">
              <a:defRPr sz="7040"/>
            </a:lvl1pPr>
          </a:lstStyle>
          <a:p>
            <a:pPr lvl="0">
              <a:defRPr sz="1800"/>
            </a:pPr>
            <a:r>
              <a:rPr sz="7040" dirty="0"/>
              <a:t>The SignPuddle Standard for SignWriting Text</a:t>
            </a:r>
          </a:p>
        </p:txBody>
      </p:sp>
      <p:sp>
        <p:nvSpPr>
          <p:cNvPr id="33" name="Shape 33"/>
          <p:cNvSpPr>
            <a:spLocks noGrp="1"/>
          </p:cNvSpPr>
          <p:nvPr>
            <p:ph type="body" idx="1"/>
          </p:nvPr>
        </p:nvSpPr>
        <p:spPr>
          <a:xfrm>
            <a:off x="1270000" y="5684078"/>
            <a:ext cx="10464800" cy="1130300"/>
          </a:xfrm>
          <a:prstGeom prst="rect">
            <a:avLst/>
          </a:prstGeom>
        </p:spPr>
        <p:txBody>
          <a:bodyPr/>
          <a:lstStyle/>
          <a:p>
            <a:pPr lvl="0">
              <a:defRPr sz="1800"/>
            </a:pPr>
            <a:r>
              <a:rPr sz="3200"/>
              <a:t>presented by Stephen E Slevinski Jr</a:t>
            </a:r>
          </a:p>
        </p:txBody>
      </p:sp>
      <p:sp>
        <p:nvSpPr>
          <p:cNvPr id="34" name="Shape 34"/>
          <p:cNvSpPr/>
          <p:nvPr/>
        </p:nvSpPr>
        <p:spPr>
          <a:xfrm>
            <a:off x="1270000" y="7899400"/>
            <a:ext cx="10464800" cy="11303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lvl1pPr>
              <a:defRPr sz="3200"/>
            </a:lvl1pPr>
          </a:lstStyle>
          <a:p>
            <a:pPr lvl="0">
              <a:defRPr sz="1800"/>
            </a:pPr>
            <a:r>
              <a:rPr sz="3200"/>
              <a:t>discussing draft-slevinski-signwriting-text-03</a:t>
            </a:r>
          </a:p>
        </p:txBody>
      </p:sp>
      <p:sp>
        <p:nvSpPr>
          <p:cNvPr id="35" name="Shape 35"/>
          <p:cNvSpPr/>
          <p:nvPr/>
        </p:nvSpPr>
        <p:spPr>
          <a:xfrm>
            <a:off x="1033264" y="6503228"/>
            <a:ext cx="10938273" cy="113030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lvl1pPr>
              <a:defRPr sz="3200"/>
            </a:lvl1pPr>
          </a:lstStyle>
          <a:p>
            <a:pPr lvl="0">
              <a:defRPr sz="1800"/>
            </a:pPr>
            <a:r>
              <a:rPr sz="3200"/>
              <a:t>in association with the Center for Sutton Movement Writing</a:t>
            </a:r>
          </a:p>
        </p:txBody>
      </p:sp>
      <p:pic>
        <p:nvPicPr>
          <p:cNvPr id="2" name="Picture 1"/>
          <p:cNvPicPr>
            <a:picLocks noChangeAspect="1"/>
          </p:cNvPicPr>
          <p:nvPr/>
        </p:nvPicPr>
        <p:blipFill>
          <a:blip r:embed="rId2"/>
          <a:stretch>
            <a:fillRect/>
          </a:stretch>
        </p:blipFill>
        <p:spPr>
          <a:xfrm>
            <a:off x="476250" y="318328"/>
            <a:ext cx="1587500" cy="1968500"/>
          </a:xfrm>
          <a:prstGeom prst="rect">
            <a:avLst/>
          </a:prstGeom>
        </p:spPr>
      </p:pic>
    </p:spTree>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a:xfrm>
            <a:off x="1249031" y="410633"/>
            <a:ext cx="10506738" cy="1097956"/>
          </a:xfrm>
          <a:prstGeom prst="rect">
            <a:avLst/>
          </a:prstGeom>
        </p:spPr>
        <p:txBody>
          <a:bodyPr/>
          <a:lstStyle/>
          <a:p>
            <a:pPr lvl="0">
              <a:defRPr sz="1800"/>
            </a:pPr>
            <a:r>
              <a:rPr sz="6000"/>
              <a:t>SignWriting is Universal</a:t>
            </a:r>
          </a:p>
        </p:txBody>
      </p:sp>
      <p:sp>
        <p:nvSpPr>
          <p:cNvPr id="81" name="Shape 81"/>
          <p:cNvSpPr>
            <a:spLocks noGrp="1"/>
          </p:cNvSpPr>
          <p:nvPr>
            <p:ph type="body" idx="1"/>
          </p:nvPr>
        </p:nvSpPr>
        <p:spPr>
          <a:xfrm>
            <a:off x="359436" y="1746779"/>
            <a:ext cx="12285928" cy="6801314"/>
          </a:xfrm>
          <a:prstGeom prst="rect">
            <a:avLst/>
          </a:prstGeom>
        </p:spPr>
        <p:txBody>
          <a:bodyPr/>
          <a:lstStyle>
            <a:lvl1pPr defTabSz="531622">
              <a:defRPr sz="2912"/>
            </a:lvl1pPr>
          </a:lstStyle>
          <a:p>
            <a:pPr lvl="0">
              <a:defRPr sz="1800"/>
            </a:pPr>
            <a:r>
              <a:rPr sz="2912"/>
              <a:t>American Sign Language, Arabian Sign Languages, Australian Sign Language, Bolivian Sign Language, Brazilian Sign Language, British Sign Language, Catalan Sign Language, Colombian Sign Language, Czech Sign Language, Danish Sign Language, Dutch Sign Language, Ethiopian Sign Language, Finnish Sign Language, Flemish Sign Language, French-Belgian Sign Language, French Sign Language, German Sign Language, Greek Sign Language, Irish Sign Language, Italian Sign Language, Japanese Sign Language, Malawi Sign Language, Malaysian Sign Language, Maltese Sign Language, Mexican Sign Language, Nepalese Sign Language, New Zealand Sign Language, Nicaraguan Sign Language, Norwegian Sign Language, Peruvian Sign Language, Philippines Sign Language, Polish Sign Language, Portuguese Sign Language, Quebec Sign Language, South African Sign Language, Spanish Sign Language, Swedish Sign Language, Swiss Sign Language, Taiwanese Sign Language, Tunisian Sign Language, and more…</a:t>
            </a:r>
          </a:p>
        </p:txBody>
      </p:sp>
      <p:sp>
        <p:nvSpPr>
          <p:cNvPr id="82" name="Shape 82"/>
          <p:cNvSpPr/>
          <p:nvPr/>
        </p:nvSpPr>
        <p:spPr>
          <a:xfrm>
            <a:off x="1673210" y="8786283"/>
            <a:ext cx="9658380" cy="647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u="sng">
                <a:hlinkClick r:id="rId2"/>
              </a:defRPr>
            </a:lvl1pPr>
          </a:lstStyle>
          <a:p>
            <a:pPr lvl="0">
              <a:defRPr sz="1800" u="none"/>
            </a:pPr>
            <a:r>
              <a:rPr sz="3600" u="sng">
                <a:hlinkClick r:id="rId2"/>
              </a:rPr>
              <a:t>http://www.signwriting.org/about/who/</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1" animBg="1" advAuto="0"/>
      <p:bldP spid="82" grpId="2"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a:spLocks noGrp="1"/>
          </p:cNvSpPr>
          <p:nvPr>
            <p:ph type="title"/>
          </p:nvPr>
        </p:nvSpPr>
        <p:spPr>
          <a:xfrm>
            <a:off x="952500" y="635000"/>
            <a:ext cx="5334000" cy="2049066"/>
          </a:xfrm>
          <a:prstGeom prst="rect">
            <a:avLst/>
          </a:prstGeom>
        </p:spPr>
        <p:txBody>
          <a:bodyPr/>
          <a:lstStyle/>
          <a:p>
            <a:pPr lvl="0">
              <a:defRPr sz="1800"/>
            </a:pPr>
            <a:r>
              <a:rPr sz="6000"/>
              <a:t>Beautiful Images</a:t>
            </a:r>
          </a:p>
        </p:txBody>
      </p:sp>
      <p:sp>
        <p:nvSpPr>
          <p:cNvPr id="85" name="Shape 85"/>
          <p:cNvSpPr>
            <a:spLocks noGrp="1"/>
          </p:cNvSpPr>
          <p:nvPr>
            <p:ph type="body" idx="1"/>
          </p:nvPr>
        </p:nvSpPr>
        <p:spPr>
          <a:xfrm>
            <a:off x="952500" y="3160183"/>
            <a:ext cx="5334000" cy="686925"/>
          </a:xfrm>
          <a:prstGeom prst="rect">
            <a:avLst/>
          </a:prstGeom>
        </p:spPr>
        <p:txBody>
          <a:bodyPr/>
          <a:lstStyle/>
          <a:p>
            <a:pPr lvl="0">
              <a:defRPr sz="1800"/>
            </a:pPr>
            <a:r>
              <a:rPr sz="3200"/>
              <a:t>Scalar Vector Graphics</a:t>
            </a:r>
          </a:p>
        </p:txBody>
      </p:sp>
      <p:pic>
        <p:nvPicPr>
          <p:cNvPr id="86" name="Screen Shot 2014-07-15 at 2.05.08 PM.png"/>
          <p:cNvPicPr/>
          <p:nvPr/>
        </p:nvPicPr>
        <p:blipFill>
          <a:blip r:embed="rId2">
            <a:extLst/>
          </a:blip>
          <a:stretch>
            <a:fillRect/>
          </a:stretch>
        </p:blipFill>
        <p:spPr>
          <a:xfrm>
            <a:off x="2070100" y="4305300"/>
            <a:ext cx="3098800" cy="5029200"/>
          </a:xfrm>
          <a:prstGeom prst="rect">
            <a:avLst/>
          </a:prstGeom>
          <a:ln w="12700">
            <a:miter lim="400000"/>
          </a:ln>
        </p:spPr>
      </p:pic>
      <p:pic>
        <p:nvPicPr>
          <p:cNvPr id="87" name="Screen Shot 2014-07-15 at 2.11.24 PM.png"/>
          <p:cNvPicPr/>
          <p:nvPr/>
        </p:nvPicPr>
        <p:blipFill>
          <a:blip r:embed="rId3">
            <a:extLst/>
          </a:blip>
          <a:stretch>
            <a:fillRect/>
          </a:stretch>
        </p:blipFill>
        <p:spPr>
          <a:xfrm>
            <a:off x="6929635" y="621175"/>
            <a:ext cx="5676901" cy="8890001"/>
          </a:xfrm>
          <a:prstGeom prst="rect">
            <a:avLst/>
          </a:prstGeom>
          <a:ln w="12700">
            <a:miter lim="400000"/>
          </a:ln>
        </p:spPr>
      </p:pic>
    </p:spTree>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a:spLocks noGrp="1"/>
          </p:cNvSpPr>
          <p:nvPr>
            <p:ph type="title"/>
          </p:nvPr>
        </p:nvSpPr>
        <p:spPr>
          <a:xfrm>
            <a:off x="952500" y="635000"/>
            <a:ext cx="5334000" cy="2049066"/>
          </a:xfrm>
          <a:prstGeom prst="rect">
            <a:avLst/>
          </a:prstGeom>
        </p:spPr>
        <p:txBody>
          <a:bodyPr/>
          <a:lstStyle/>
          <a:p>
            <a:pPr lvl="0">
              <a:defRPr sz="1800"/>
            </a:pPr>
            <a:r>
              <a:rPr sz="6000"/>
              <a:t>Real sign language text</a:t>
            </a:r>
          </a:p>
        </p:txBody>
      </p:sp>
      <p:sp>
        <p:nvSpPr>
          <p:cNvPr id="90" name="Shape 90"/>
          <p:cNvSpPr>
            <a:spLocks noGrp="1"/>
          </p:cNvSpPr>
          <p:nvPr>
            <p:ph type="body" idx="1"/>
          </p:nvPr>
        </p:nvSpPr>
        <p:spPr>
          <a:xfrm>
            <a:off x="952500" y="3160183"/>
            <a:ext cx="5334000" cy="686925"/>
          </a:xfrm>
          <a:prstGeom prst="rect">
            <a:avLst/>
          </a:prstGeom>
        </p:spPr>
        <p:txBody>
          <a:bodyPr/>
          <a:lstStyle/>
          <a:p>
            <a:pPr lvl="0">
              <a:defRPr sz="1800"/>
            </a:pPr>
            <a:r>
              <a:rPr sz="3200"/>
              <a:t>grammatically correct</a:t>
            </a:r>
          </a:p>
        </p:txBody>
      </p:sp>
      <p:pic>
        <p:nvPicPr>
          <p:cNvPr id="91" name="Vertical_text.png"/>
          <p:cNvPicPr/>
          <p:nvPr/>
        </p:nvPicPr>
        <p:blipFill>
          <a:blip r:embed="rId2">
            <a:extLst/>
          </a:blip>
          <a:stretch>
            <a:fillRect/>
          </a:stretch>
        </p:blipFill>
        <p:spPr>
          <a:xfrm>
            <a:off x="7390344" y="933450"/>
            <a:ext cx="2156946" cy="6214565"/>
          </a:xfrm>
          <a:prstGeom prst="rect">
            <a:avLst/>
          </a:prstGeom>
          <a:ln w="12700">
            <a:miter lim="400000"/>
          </a:ln>
        </p:spPr>
      </p:pic>
      <p:pic>
        <p:nvPicPr>
          <p:cNvPr id="92" name="Vertical_text_with_lanes.png"/>
          <p:cNvPicPr/>
          <p:nvPr/>
        </p:nvPicPr>
        <p:blipFill>
          <a:blip r:embed="rId3">
            <a:extLst/>
          </a:blip>
          <a:stretch>
            <a:fillRect/>
          </a:stretch>
        </p:blipFill>
        <p:spPr>
          <a:xfrm>
            <a:off x="9804598" y="783034"/>
            <a:ext cx="2378320" cy="6515396"/>
          </a:xfrm>
          <a:prstGeom prst="rect">
            <a:avLst/>
          </a:prstGeom>
          <a:ln w="12700">
            <a:miter lim="400000"/>
          </a:ln>
        </p:spPr>
      </p:pic>
      <p:pic>
        <p:nvPicPr>
          <p:cNvPr id="93" name="Horizontal_text.png"/>
          <p:cNvPicPr/>
          <p:nvPr/>
        </p:nvPicPr>
        <p:blipFill>
          <a:blip r:embed="rId4">
            <a:extLst/>
          </a:blip>
          <a:stretch>
            <a:fillRect/>
          </a:stretch>
        </p:blipFill>
        <p:spPr>
          <a:xfrm>
            <a:off x="1206367" y="6830284"/>
            <a:ext cx="5334001" cy="1387807"/>
          </a:xfrm>
          <a:prstGeom prst="rect">
            <a:avLst/>
          </a:prstGeom>
          <a:ln w="12700">
            <a:miter lim="400000"/>
          </a:ln>
        </p:spPr>
      </p:pic>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1" animBg="1" advAuto="0"/>
      <p:bldP spid="92" grpId="3" animBg="1" advAuto="0"/>
      <p:bldP spid="93" grpId="2"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224366" y="635000"/>
            <a:ext cx="5334001" cy="2049066"/>
          </a:xfrm>
          <a:prstGeom prst="rect">
            <a:avLst/>
          </a:prstGeom>
        </p:spPr>
        <p:txBody>
          <a:bodyPr/>
          <a:lstStyle/>
          <a:p>
            <a:pPr lvl="0">
              <a:defRPr sz="1800"/>
            </a:pPr>
            <a:r>
              <a:rPr sz="6000"/>
              <a:t>Efficient Sorting</a:t>
            </a:r>
          </a:p>
        </p:txBody>
      </p:sp>
      <p:sp>
        <p:nvSpPr>
          <p:cNvPr id="96" name="Shape 96"/>
          <p:cNvSpPr>
            <a:spLocks noGrp="1"/>
          </p:cNvSpPr>
          <p:nvPr>
            <p:ph type="body" idx="1"/>
          </p:nvPr>
        </p:nvSpPr>
        <p:spPr>
          <a:xfrm>
            <a:off x="224366" y="3160183"/>
            <a:ext cx="5334001" cy="686925"/>
          </a:xfrm>
          <a:prstGeom prst="rect">
            <a:avLst/>
          </a:prstGeom>
        </p:spPr>
        <p:txBody>
          <a:bodyPr/>
          <a:lstStyle/>
          <a:p>
            <a:pPr lvl="0">
              <a:defRPr sz="1800"/>
            </a:pPr>
            <a:r>
              <a:rPr sz="3200"/>
              <a:t>Supports multiple theories</a:t>
            </a:r>
          </a:p>
        </p:txBody>
      </p:sp>
      <p:pic>
        <p:nvPicPr>
          <p:cNvPr id="97" name="Screen Shot 2014-07-15 at 2.23.51 PM.png"/>
          <p:cNvPicPr/>
          <p:nvPr/>
        </p:nvPicPr>
        <p:blipFill>
          <a:blip r:embed="rId2">
            <a:extLst/>
          </a:blip>
          <a:stretch>
            <a:fillRect/>
          </a:stretch>
        </p:blipFill>
        <p:spPr>
          <a:xfrm>
            <a:off x="5679675" y="0"/>
            <a:ext cx="7411250" cy="9753601"/>
          </a:xfrm>
          <a:prstGeom prst="rect">
            <a:avLst/>
          </a:prstGeom>
          <a:ln w="12700">
            <a:miter lim="400000"/>
          </a:ln>
        </p:spPr>
      </p:pic>
    </p:spTree>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a:spLocks noGrp="1"/>
          </p:cNvSpPr>
          <p:nvPr>
            <p:ph type="title"/>
          </p:nvPr>
        </p:nvSpPr>
        <p:spPr>
          <a:xfrm>
            <a:off x="224366" y="635000"/>
            <a:ext cx="5334001" cy="2049066"/>
          </a:xfrm>
          <a:prstGeom prst="rect">
            <a:avLst/>
          </a:prstGeom>
        </p:spPr>
        <p:txBody>
          <a:bodyPr/>
          <a:lstStyle/>
          <a:p>
            <a:pPr lvl="0">
              <a:defRPr sz="1800"/>
            </a:pPr>
            <a:r>
              <a:rPr sz="6000"/>
              <a:t>Powerful Searching</a:t>
            </a:r>
          </a:p>
        </p:txBody>
      </p:sp>
      <p:sp>
        <p:nvSpPr>
          <p:cNvPr id="100" name="Shape 100"/>
          <p:cNvSpPr>
            <a:spLocks noGrp="1"/>
          </p:cNvSpPr>
          <p:nvPr>
            <p:ph type="body" idx="1"/>
          </p:nvPr>
        </p:nvSpPr>
        <p:spPr>
          <a:xfrm>
            <a:off x="493811" y="2603500"/>
            <a:ext cx="6781702" cy="6286500"/>
          </a:xfrm>
          <a:prstGeom prst="rect">
            <a:avLst/>
          </a:prstGeom>
        </p:spPr>
        <p:txBody>
          <a:bodyPr anchor="ctr"/>
          <a:lstStyle/>
          <a:p>
            <a:pPr marL="444500" lvl="0" indent="-444500" algn="l">
              <a:spcBef>
                <a:spcPts val="4200"/>
              </a:spcBef>
              <a:buSzPct val="75000"/>
              <a:buChar char="•"/>
              <a:defRPr sz="1800"/>
            </a:pPr>
            <a:r>
              <a:rPr sz="3600"/>
              <a:t>Find exact symbols</a:t>
            </a:r>
          </a:p>
          <a:p>
            <a:pPr marL="444500" lvl="0" indent="-444500" algn="l">
              <a:spcBef>
                <a:spcPts val="4200"/>
              </a:spcBef>
              <a:buSzPct val="75000"/>
              <a:buChar char="•"/>
              <a:defRPr sz="1800"/>
            </a:pPr>
            <a:r>
              <a:rPr sz="3600"/>
              <a:t>Find general symbols</a:t>
            </a:r>
          </a:p>
          <a:p>
            <a:pPr marL="444500" lvl="0" indent="-444500" algn="l">
              <a:spcBef>
                <a:spcPts val="4200"/>
              </a:spcBef>
              <a:buSzPct val="75000"/>
              <a:buChar char="•"/>
              <a:defRPr sz="1800"/>
            </a:pPr>
            <a:r>
              <a:rPr sz="3600"/>
              <a:t>Find symbol ranges</a:t>
            </a:r>
          </a:p>
          <a:p>
            <a:pPr marL="444500" lvl="0" indent="-444500" algn="l">
              <a:spcBef>
                <a:spcPts val="4200"/>
              </a:spcBef>
              <a:buSzPct val="75000"/>
              <a:buChar char="•"/>
              <a:defRPr sz="1800"/>
            </a:pPr>
            <a:r>
              <a:rPr sz="3600"/>
              <a:t>Ignore location </a:t>
            </a:r>
          </a:p>
          <a:p>
            <a:pPr marL="444500" lvl="0" indent="-444500" algn="l">
              <a:spcBef>
                <a:spcPts val="4200"/>
              </a:spcBef>
              <a:buSzPct val="75000"/>
              <a:buChar char="•"/>
              <a:defRPr sz="1800"/>
            </a:pPr>
            <a:r>
              <a:rPr sz="3600"/>
              <a:t>Use approximate location</a:t>
            </a:r>
          </a:p>
        </p:txBody>
      </p:sp>
      <p:pic>
        <p:nvPicPr>
          <p:cNvPr id="101" name="Screen Shot 2014-07-15 at 2.38.38 PM.png"/>
          <p:cNvPicPr/>
          <p:nvPr/>
        </p:nvPicPr>
        <p:blipFill>
          <a:blip r:embed="rId2">
            <a:extLst/>
          </a:blip>
          <a:stretch>
            <a:fillRect/>
          </a:stretch>
        </p:blipFill>
        <p:spPr>
          <a:xfrm>
            <a:off x="7016750" y="781050"/>
            <a:ext cx="4737100" cy="3695700"/>
          </a:xfrm>
          <a:prstGeom prst="rect">
            <a:avLst/>
          </a:prstGeom>
          <a:ln w="12700">
            <a:miter lim="400000"/>
          </a:ln>
        </p:spPr>
      </p:pic>
      <p:pic>
        <p:nvPicPr>
          <p:cNvPr id="102" name="Screen Shot 2014-07-15 at 2.42.50 PM.png"/>
          <p:cNvPicPr/>
          <p:nvPr/>
        </p:nvPicPr>
        <p:blipFill>
          <a:blip r:embed="rId3">
            <a:extLst/>
          </a:blip>
          <a:stretch>
            <a:fillRect/>
          </a:stretch>
        </p:blipFill>
        <p:spPr>
          <a:xfrm>
            <a:off x="7664450" y="5734050"/>
            <a:ext cx="3441700" cy="2171700"/>
          </a:xfrm>
          <a:prstGeom prst="rect">
            <a:avLst/>
          </a:prstGeom>
          <a:ln w="12700">
            <a:miter lim="400000"/>
          </a:ln>
        </p:spPr>
      </p:pic>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0">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0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0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0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10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10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2" nodeType="clickEffect">
                                  <p:stCondLst>
                                    <p:cond delay="0"/>
                                  </p:stCondLst>
                                  <p:iterate>
                                    <p:tmAbs val="0"/>
                                  </p:iterate>
                                  <p:childTnLst>
                                    <p:set>
                                      <p:cBhvr>
                                        <p:cTn id="28" fill="hold"/>
                                        <p:tgtEl>
                                          <p:spTgt spid="10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3" nodeType="clickEffect">
                                  <p:stCondLst>
                                    <p:cond delay="0"/>
                                  </p:stCondLst>
                                  <p:iterate>
                                    <p:tmAbs val="0"/>
                                  </p:iterate>
                                  <p:childTnLst>
                                    <p:set>
                                      <p:cBhvr>
                                        <p:cTn id="32" fill="hold"/>
                                        <p:tgtEl>
                                          <p:spTgt spid="1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1" build="p" bldLvl="5" animBg="1" advAuto="0"/>
      <p:bldP spid="101" grpId="2" animBg="1" advAuto="0"/>
      <p:bldP spid="102" grpId="3"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title"/>
          </p:nvPr>
        </p:nvSpPr>
        <p:spPr>
          <a:xfrm>
            <a:off x="1249031" y="410633"/>
            <a:ext cx="10506738" cy="1097956"/>
          </a:xfrm>
          <a:prstGeom prst="rect">
            <a:avLst/>
          </a:prstGeom>
        </p:spPr>
        <p:txBody>
          <a:bodyPr/>
          <a:lstStyle/>
          <a:p>
            <a:pPr lvl="0">
              <a:defRPr sz="1800"/>
            </a:pPr>
            <a:r>
              <a:rPr sz="6000"/>
              <a:t>Growing body of work</a:t>
            </a:r>
          </a:p>
        </p:txBody>
      </p:sp>
      <p:sp>
        <p:nvSpPr>
          <p:cNvPr id="105" name="Shape 105"/>
          <p:cNvSpPr/>
          <p:nvPr/>
        </p:nvSpPr>
        <p:spPr>
          <a:xfrm>
            <a:off x="1673210" y="8786283"/>
            <a:ext cx="9658380" cy="647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u="sng">
                <a:hlinkClick r:id="rId2"/>
              </a:defRPr>
            </a:lvl1pPr>
          </a:lstStyle>
          <a:p>
            <a:pPr lvl="0">
              <a:defRPr sz="1800" u="none"/>
            </a:pPr>
            <a:r>
              <a:rPr sz="3600" u="sng">
                <a:hlinkClick r:id="rId2"/>
              </a:rPr>
              <a:t>http://www.signbank.org/signpuddle</a:t>
            </a:r>
          </a:p>
        </p:txBody>
      </p:sp>
      <p:pic>
        <p:nvPicPr>
          <p:cNvPr id="106" name="Screen Shot 2014-07-15 at 2.50.50 PM.png"/>
          <p:cNvPicPr/>
          <p:nvPr/>
        </p:nvPicPr>
        <p:blipFill>
          <a:blip r:embed="rId3">
            <a:extLst/>
          </a:blip>
          <a:stretch>
            <a:fillRect/>
          </a:stretch>
        </p:blipFill>
        <p:spPr>
          <a:xfrm>
            <a:off x="673100" y="1908935"/>
            <a:ext cx="11658600" cy="6477001"/>
          </a:xfrm>
          <a:prstGeom prst="rect">
            <a:avLst/>
          </a:prstGeom>
          <a:ln w="12700">
            <a:miter lim="400000"/>
          </a:ln>
        </p:spPr>
      </p:pic>
    </p:spTree>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p:cNvSpPr>
          <p:nvPr>
            <p:ph type="title"/>
          </p:nvPr>
        </p:nvSpPr>
        <p:spPr>
          <a:prstGeom prst="rect">
            <a:avLst/>
          </a:prstGeom>
        </p:spPr>
        <p:txBody>
          <a:bodyPr/>
          <a:lstStyle>
            <a:lvl1pPr>
              <a:defRPr sz="6200"/>
            </a:lvl1pPr>
          </a:lstStyle>
          <a:p>
            <a:pPr lvl="0">
              <a:defRPr sz="1800"/>
            </a:pPr>
            <a:r>
              <a:rPr sz="6200"/>
              <a:t>3. Elements of the Standard</a:t>
            </a:r>
          </a:p>
        </p:txBody>
      </p:sp>
      <p:sp>
        <p:nvSpPr>
          <p:cNvPr id="109" name="Shape 109"/>
          <p:cNvSpPr>
            <a:spLocks noGrp="1"/>
          </p:cNvSpPr>
          <p:nvPr>
            <p:ph type="body" idx="1"/>
          </p:nvPr>
        </p:nvSpPr>
        <p:spPr>
          <a:prstGeom prst="rect">
            <a:avLst/>
          </a:prstGeom>
        </p:spPr>
        <p:txBody>
          <a:bodyPr/>
          <a:lstStyle/>
          <a:p>
            <a:pPr lvl="0">
              <a:defRPr sz="1800"/>
            </a:pPr>
            <a:r>
              <a:rPr sz="3600"/>
              <a:t>International SignWriting Alphabet 2010</a:t>
            </a:r>
          </a:p>
          <a:p>
            <a:pPr lvl="0">
              <a:defRPr sz="1800"/>
            </a:pPr>
            <a:r>
              <a:rPr sz="3600"/>
              <a:t>Writer control and flexibility</a:t>
            </a:r>
          </a:p>
          <a:p>
            <a:pPr lvl="0">
              <a:defRPr sz="1800"/>
            </a:pPr>
            <a:r>
              <a:rPr sz="3600"/>
              <a:t>Visual Image</a:t>
            </a:r>
          </a:p>
          <a:p>
            <a:pPr lvl="0">
              <a:defRPr sz="1800"/>
            </a:pPr>
            <a:r>
              <a:rPr sz="3600"/>
              <a:t>Mathematical Name</a:t>
            </a:r>
          </a:p>
          <a:p>
            <a:pPr lvl="0">
              <a:defRPr sz="1800"/>
            </a:pPr>
            <a:r>
              <a:rPr sz="3600"/>
              <a:t>Regular Expressions</a:t>
            </a:r>
          </a:p>
          <a:p>
            <a:pPr lvl="0">
              <a:defRPr sz="1800"/>
            </a:pPr>
            <a:r>
              <a:rPr sz="3600"/>
              <a:t>2 Years of Stability</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9">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0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0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0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10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109">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iterate>
                                    <p:tmAbs val="0"/>
                                  </p:iterate>
                                  <p:childTnLst>
                                    <p:set>
                                      <p:cBhvr>
                                        <p:cTn id="28" fill="hold"/>
                                        <p:tgtEl>
                                          <p:spTgt spid="10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1" build="p" bldLvl="5"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a:spLocks noGrp="1"/>
          </p:cNvSpPr>
          <p:nvPr>
            <p:ph type="title"/>
          </p:nvPr>
        </p:nvSpPr>
        <p:spPr>
          <a:xfrm>
            <a:off x="952500" y="635000"/>
            <a:ext cx="5334000" cy="2839244"/>
          </a:xfrm>
          <a:prstGeom prst="rect">
            <a:avLst/>
          </a:prstGeom>
        </p:spPr>
        <p:txBody>
          <a:bodyPr/>
          <a:lstStyle/>
          <a:p>
            <a:pPr lvl="0">
              <a:defRPr sz="1800"/>
            </a:pPr>
            <a:r>
              <a:rPr sz="6000"/>
              <a:t>International SignWriting Alphabet</a:t>
            </a:r>
          </a:p>
        </p:txBody>
      </p:sp>
      <p:sp>
        <p:nvSpPr>
          <p:cNvPr id="112" name="Shape 112"/>
          <p:cNvSpPr>
            <a:spLocks noGrp="1"/>
          </p:cNvSpPr>
          <p:nvPr>
            <p:ph type="body" idx="1"/>
          </p:nvPr>
        </p:nvSpPr>
        <p:spPr>
          <a:xfrm>
            <a:off x="952500" y="3546309"/>
            <a:ext cx="5334000" cy="686926"/>
          </a:xfrm>
          <a:prstGeom prst="rect">
            <a:avLst/>
          </a:prstGeom>
        </p:spPr>
        <p:txBody>
          <a:bodyPr/>
          <a:lstStyle/>
          <a:p>
            <a:pPr lvl="0">
              <a:defRPr sz="1800"/>
            </a:pPr>
            <a:r>
              <a:rPr sz="3200"/>
              <a:t>ISWA 2010</a:t>
            </a:r>
          </a:p>
        </p:txBody>
      </p:sp>
      <p:pic>
        <p:nvPicPr>
          <p:cNvPr id="113" name="Screen Shot 2014-07-15 at 3.28.56 PM.png"/>
          <p:cNvPicPr/>
          <p:nvPr/>
        </p:nvPicPr>
        <p:blipFill>
          <a:blip r:embed="rId2">
            <a:extLst/>
          </a:blip>
          <a:stretch>
            <a:fillRect/>
          </a:stretch>
        </p:blipFill>
        <p:spPr>
          <a:xfrm>
            <a:off x="8216900" y="1041400"/>
            <a:ext cx="2336800" cy="7670800"/>
          </a:xfrm>
          <a:prstGeom prst="rect">
            <a:avLst/>
          </a:prstGeom>
          <a:ln w="12700">
            <a:miter lim="400000"/>
          </a:ln>
        </p:spPr>
      </p:pic>
      <p:sp>
        <p:nvSpPr>
          <p:cNvPr id="114" name="Shape 114"/>
          <p:cNvSpPr/>
          <p:nvPr/>
        </p:nvSpPr>
        <p:spPr>
          <a:xfrm>
            <a:off x="1920180" y="4527550"/>
            <a:ext cx="3398640" cy="4584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444500" lvl="0" indent="-444500" algn="l">
              <a:spcBef>
                <a:spcPts val="4200"/>
              </a:spcBef>
              <a:buSzPct val="75000"/>
              <a:buChar char="•"/>
              <a:defRPr sz="1800"/>
            </a:pPr>
            <a:r>
              <a:rPr sz="3600"/>
              <a:t>Grapheme</a:t>
            </a:r>
          </a:p>
          <a:p>
            <a:pPr marL="444500" lvl="0" indent="-444500" algn="l">
              <a:spcBef>
                <a:spcPts val="4200"/>
              </a:spcBef>
              <a:buSzPct val="75000"/>
              <a:buChar char="•"/>
              <a:defRPr sz="1800"/>
            </a:pPr>
            <a:r>
              <a:rPr sz="3600"/>
              <a:t>Symbol</a:t>
            </a:r>
          </a:p>
          <a:p>
            <a:pPr marL="444500" lvl="0" indent="-444500" algn="l">
              <a:spcBef>
                <a:spcPts val="4200"/>
              </a:spcBef>
              <a:buSzPct val="75000"/>
              <a:buChar char="•"/>
              <a:defRPr sz="1800"/>
            </a:pPr>
            <a:r>
              <a:rPr sz="3600"/>
              <a:t>Hierarchy</a:t>
            </a:r>
          </a:p>
          <a:p>
            <a:pPr marL="444500" lvl="0" indent="-444500" algn="l">
              <a:spcBef>
                <a:spcPts val="4200"/>
              </a:spcBef>
              <a:buSzPct val="75000"/>
              <a:buChar char="•"/>
              <a:defRPr sz="1800"/>
            </a:pPr>
            <a:r>
              <a:rPr sz="3600"/>
              <a:t>Encoding</a:t>
            </a:r>
          </a:p>
        </p:txBody>
      </p:sp>
    </p:spTree>
  </p:cSld>
  <p:clrMapOvr>
    <a:masterClrMapping/>
  </p:clrMapOvr>
  <p:transition xmlns:p14="http://schemas.microsoft.com/office/powerpoint/2010/mai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a:spLocks noGrp="1"/>
          </p:cNvSpPr>
          <p:nvPr>
            <p:ph type="title"/>
          </p:nvPr>
        </p:nvSpPr>
        <p:spPr>
          <a:xfrm>
            <a:off x="952500" y="635000"/>
            <a:ext cx="11099801" cy="2049066"/>
          </a:xfrm>
          <a:prstGeom prst="rect">
            <a:avLst/>
          </a:prstGeom>
        </p:spPr>
        <p:txBody>
          <a:bodyPr/>
          <a:lstStyle/>
          <a:p>
            <a:pPr lvl="0">
              <a:defRPr sz="1800"/>
            </a:pPr>
            <a:r>
              <a:rPr sz="6000"/>
              <a:t>Writer Control and Flexibility</a:t>
            </a:r>
          </a:p>
        </p:txBody>
      </p:sp>
      <p:sp>
        <p:nvSpPr>
          <p:cNvPr id="117" name="Shape 117"/>
          <p:cNvSpPr>
            <a:spLocks noGrp="1"/>
          </p:cNvSpPr>
          <p:nvPr>
            <p:ph type="body" idx="1"/>
          </p:nvPr>
        </p:nvSpPr>
        <p:spPr>
          <a:xfrm>
            <a:off x="2459087" y="3444709"/>
            <a:ext cx="8086626" cy="686926"/>
          </a:xfrm>
          <a:prstGeom prst="rect">
            <a:avLst/>
          </a:prstGeom>
        </p:spPr>
        <p:txBody>
          <a:bodyPr/>
          <a:lstStyle/>
          <a:p>
            <a:pPr lvl="0">
              <a:defRPr sz="1800"/>
            </a:pPr>
            <a:r>
              <a:rPr sz="3200"/>
              <a:t>Symbol selection, placement, and order</a:t>
            </a:r>
          </a:p>
        </p:txBody>
      </p:sp>
      <p:sp>
        <p:nvSpPr>
          <p:cNvPr id="118" name="Shape 118"/>
          <p:cNvSpPr/>
          <p:nvPr/>
        </p:nvSpPr>
        <p:spPr>
          <a:xfrm>
            <a:off x="952500" y="4355207"/>
            <a:ext cx="11099800" cy="4534793"/>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444500" lvl="0" indent="-444500" algn="l">
              <a:spcBef>
                <a:spcPts val="4200"/>
              </a:spcBef>
              <a:buSzPct val="75000"/>
              <a:buChar char="•"/>
              <a:defRPr sz="1800"/>
            </a:pPr>
            <a:r>
              <a:rPr sz="3600"/>
              <a:t>No limitations </a:t>
            </a:r>
          </a:p>
          <a:p>
            <a:pPr marL="444500" lvl="0" indent="-444500" algn="l">
              <a:spcBef>
                <a:spcPts val="4200"/>
              </a:spcBef>
              <a:buSzPct val="75000"/>
              <a:buChar char="•"/>
              <a:defRPr sz="1800"/>
            </a:pPr>
            <a:r>
              <a:rPr sz="3600"/>
              <a:t>No gatekeepers</a:t>
            </a:r>
          </a:p>
          <a:p>
            <a:pPr marL="444500" lvl="0" indent="-444500" algn="l">
              <a:spcBef>
                <a:spcPts val="4200"/>
              </a:spcBef>
              <a:buSzPct val="75000"/>
              <a:buChar char="•"/>
              <a:defRPr sz="1800"/>
            </a:pPr>
            <a:r>
              <a:rPr sz="3600"/>
              <a:t>No waiting</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18">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1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1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1" build="p" bldLvl="5"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p:cNvSpPr>
          <p:nvPr>
            <p:ph type="title"/>
          </p:nvPr>
        </p:nvSpPr>
        <p:spPr>
          <a:xfrm>
            <a:off x="952500" y="635000"/>
            <a:ext cx="5334000" cy="2049066"/>
          </a:xfrm>
          <a:prstGeom prst="rect">
            <a:avLst/>
          </a:prstGeom>
        </p:spPr>
        <p:txBody>
          <a:bodyPr/>
          <a:lstStyle/>
          <a:p>
            <a:pPr lvl="0">
              <a:defRPr sz="1800"/>
            </a:pPr>
            <a:r>
              <a:rPr sz="6000"/>
              <a:t>Visual Image</a:t>
            </a:r>
          </a:p>
        </p:txBody>
      </p:sp>
      <p:sp>
        <p:nvSpPr>
          <p:cNvPr id="121" name="Shape 121"/>
          <p:cNvSpPr>
            <a:spLocks noGrp="1"/>
          </p:cNvSpPr>
          <p:nvPr>
            <p:ph type="body" idx="1"/>
          </p:nvPr>
        </p:nvSpPr>
        <p:spPr>
          <a:xfrm>
            <a:off x="952500" y="3160183"/>
            <a:ext cx="5334000" cy="686925"/>
          </a:xfrm>
          <a:prstGeom prst="rect">
            <a:avLst/>
          </a:prstGeom>
        </p:spPr>
        <p:txBody>
          <a:bodyPr/>
          <a:lstStyle/>
          <a:p>
            <a:pPr lvl="0">
              <a:defRPr sz="1800"/>
            </a:pPr>
            <a:r>
              <a:rPr sz="3200"/>
              <a:t>2-Dimensional Order</a:t>
            </a:r>
          </a:p>
        </p:txBody>
      </p:sp>
      <p:pic>
        <p:nvPicPr>
          <p:cNvPr id="122" name="Screen Shot 2014-07-15 at 3.52.29 PM.png"/>
          <p:cNvPicPr/>
          <p:nvPr/>
        </p:nvPicPr>
        <p:blipFill>
          <a:blip r:embed="rId2">
            <a:extLst/>
          </a:blip>
          <a:stretch>
            <a:fillRect/>
          </a:stretch>
        </p:blipFill>
        <p:spPr>
          <a:xfrm>
            <a:off x="2184400" y="4887614"/>
            <a:ext cx="2870200" cy="3175001"/>
          </a:xfrm>
          <a:prstGeom prst="rect">
            <a:avLst/>
          </a:prstGeom>
          <a:ln w="12700">
            <a:miter lim="400000"/>
          </a:ln>
        </p:spPr>
      </p:pic>
      <p:sp>
        <p:nvSpPr>
          <p:cNvPr id="123" name="Shape 123"/>
          <p:cNvSpPr/>
          <p:nvPr/>
        </p:nvSpPr>
        <p:spPr>
          <a:xfrm>
            <a:off x="7685980" y="3638550"/>
            <a:ext cx="3398640" cy="45847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444500" lvl="0" indent="-444500" algn="l">
              <a:spcBef>
                <a:spcPts val="4200"/>
              </a:spcBef>
              <a:buSzPct val="75000"/>
              <a:buChar char="•"/>
              <a:defRPr sz="1800"/>
            </a:pPr>
            <a:r>
              <a:rPr sz="3600"/>
              <a:t>PNG</a:t>
            </a:r>
          </a:p>
          <a:p>
            <a:pPr marL="444500" lvl="0" indent="-444500" algn="l">
              <a:spcBef>
                <a:spcPts val="4200"/>
              </a:spcBef>
              <a:buSzPct val="75000"/>
              <a:buChar char="•"/>
              <a:defRPr sz="1800"/>
            </a:pPr>
            <a:r>
              <a:rPr sz="3600"/>
              <a:t>SVG</a:t>
            </a:r>
          </a:p>
          <a:p>
            <a:pPr marL="444500" lvl="0" indent="-444500" algn="l">
              <a:spcBef>
                <a:spcPts val="4200"/>
              </a:spcBef>
              <a:buSzPct val="75000"/>
              <a:buChar char="•"/>
              <a:defRPr sz="1800"/>
            </a:pPr>
            <a:r>
              <a:rPr sz="3600"/>
              <a:t>TrueType</a:t>
            </a: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a:spLocks noGrp="1"/>
          </p:cNvSpPr>
          <p:nvPr>
            <p:ph type="title"/>
          </p:nvPr>
        </p:nvSpPr>
        <p:spPr>
          <a:xfrm>
            <a:off x="1270000" y="823383"/>
            <a:ext cx="10464800" cy="3302001"/>
          </a:xfrm>
          <a:prstGeom prst="rect">
            <a:avLst/>
          </a:prstGeom>
        </p:spPr>
        <p:txBody>
          <a:bodyPr/>
          <a:lstStyle/>
          <a:p>
            <a:pPr lvl="0">
              <a:defRPr sz="1800"/>
            </a:pPr>
            <a:r>
              <a:rPr sz="8000"/>
              <a:t>How do we encode the SignWriting Script?</a:t>
            </a:r>
          </a:p>
        </p:txBody>
      </p:sp>
      <p:sp>
        <p:nvSpPr>
          <p:cNvPr id="38" name="Shape 38"/>
          <p:cNvSpPr/>
          <p:nvPr/>
        </p:nvSpPr>
        <p:spPr>
          <a:xfrm>
            <a:off x="4273103" y="4552950"/>
            <a:ext cx="445859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Mathematical Model</a:t>
            </a:r>
          </a:p>
        </p:txBody>
      </p:sp>
      <p:sp>
        <p:nvSpPr>
          <p:cNvPr id="39" name="Shape 39"/>
          <p:cNvSpPr/>
          <p:nvPr/>
        </p:nvSpPr>
        <p:spPr>
          <a:xfrm>
            <a:off x="7782268" y="7388092"/>
            <a:ext cx="461999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Practical Application</a:t>
            </a:r>
          </a:p>
        </p:txBody>
      </p:sp>
      <p:sp>
        <p:nvSpPr>
          <p:cNvPr id="40" name="Shape 40"/>
          <p:cNvSpPr/>
          <p:nvPr/>
        </p:nvSpPr>
        <p:spPr>
          <a:xfrm>
            <a:off x="1001146" y="7388092"/>
            <a:ext cx="3009975"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Complication</a:t>
            </a:r>
          </a:p>
        </p:txBody>
      </p:sp>
      <p:sp>
        <p:nvSpPr>
          <p:cNvPr id="41" name="Shape 41"/>
          <p:cNvSpPr/>
          <p:nvPr/>
        </p:nvSpPr>
        <p:spPr>
          <a:xfrm>
            <a:off x="6982383" y="5550205"/>
            <a:ext cx="1737226" cy="1737226"/>
          </a:xfrm>
          <a:prstGeom prst="line">
            <a:avLst/>
          </a:prstGeom>
          <a:ln w="127000">
            <a:solidFill/>
            <a:miter lim="400000"/>
            <a:tailEnd type="triangle"/>
          </a:ln>
        </p:spPr>
        <p:txBody>
          <a:bodyPr lIns="0" tIns="0" rIns="0" bIns="0" anchor="ctr"/>
          <a:lstStyle/>
          <a:p>
            <a:pPr lvl="0">
              <a:defRPr sz="2400"/>
            </a:pPr>
            <a:endParaRPr/>
          </a:p>
        </p:txBody>
      </p:sp>
      <p:sp>
        <p:nvSpPr>
          <p:cNvPr id="42" name="Shape 42"/>
          <p:cNvSpPr/>
          <p:nvPr/>
        </p:nvSpPr>
        <p:spPr>
          <a:xfrm flipH="1">
            <a:off x="4395397" y="7711942"/>
            <a:ext cx="3002595" cy="1"/>
          </a:xfrm>
          <a:prstGeom prst="line">
            <a:avLst/>
          </a:prstGeom>
          <a:ln w="127000">
            <a:solidFill/>
            <a:miter lim="400000"/>
            <a:tailEnd type="triangle"/>
          </a:ln>
        </p:spPr>
        <p:txBody>
          <a:bodyPr lIns="0" tIns="0" rIns="0" bIns="0" anchor="ctr"/>
          <a:lstStyle/>
          <a:p>
            <a:pPr lvl="0">
              <a:defRPr sz="2400"/>
            </a:pPr>
            <a:endParaRPr/>
          </a:p>
        </p:txBody>
      </p:sp>
      <p:sp>
        <p:nvSpPr>
          <p:cNvPr id="43" name="Shape 43"/>
          <p:cNvSpPr/>
          <p:nvPr/>
        </p:nvSpPr>
        <p:spPr>
          <a:xfrm flipV="1">
            <a:off x="3767666" y="5507434"/>
            <a:ext cx="1732966" cy="1732966"/>
          </a:xfrm>
          <a:prstGeom prst="line">
            <a:avLst/>
          </a:prstGeom>
          <a:ln w="127000">
            <a:solidFill/>
            <a:miter lim="400000"/>
            <a:tailEnd type="triangle"/>
          </a:ln>
        </p:spPr>
        <p:txBody>
          <a:bodyPr lIns="0" tIns="0" rIns="0" bIns="0" anchor="ctr"/>
          <a:lstStyle/>
          <a:p>
            <a:pPr lvl="0">
              <a:defRPr sz="2400"/>
            </a:pPr>
            <a:endParaRP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5" nodeType="clickEffect">
                                  <p:stCondLst>
                                    <p:cond delay="0"/>
                                  </p:stCondLst>
                                  <p:iterate>
                                    <p:tmAbs val="0"/>
                                  </p:iterate>
                                  <p:childTnLst>
                                    <p:set>
                                      <p:cBhvr>
                                        <p:cTn id="22" fill="hold"/>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6" nodeType="clickEffect">
                                  <p:stCondLst>
                                    <p:cond delay="0"/>
                                  </p:stCondLst>
                                  <p:iterate>
                                    <p:tmAbs val="0"/>
                                  </p:iterate>
                                  <p:childTnLst>
                                    <p:set>
                                      <p:cBhvr>
                                        <p:cTn id="26" fill="hold"/>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1" animBg="1" advAuto="0"/>
      <p:bldP spid="39" grpId="3" animBg="1" advAuto="0"/>
      <p:bldP spid="40" grpId="5" animBg="1" advAuto="0"/>
      <p:bldP spid="41" grpId="2" animBg="1" advAuto="0"/>
      <p:bldP spid="42" grpId="4" animBg="1" advAuto="0"/>
      <p:bldP spid="43" grpId="6"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Shape 125"/>
          <p:cNvSpPr>
            <a:spLocks noGrp="1"/>
          </p:cNvSpPr>
          <p:nvPr>
            <p:ph type="title"/>
          </p:nvPr>
        </p:nvSpPr>
        <p:spPr>
          <a:xfrm>
            <a:off x="2051744" y="584200"/>
            <a:ext cx="8901312" cy="1158082"/>
          </a:xfrm>
          <a:prstGeom prst="rect">
            <a:avLst/>
          </a:prstGeom>
        </p:spPr>
        <p:txBody>
          <a:bodyPr/>
          <a:lstStyle/>
          <a:p>
            <a:pPr lvl="0">
              <a:defRPr sz="1800"/>
            </a:pPr>
            <a:r>
              <a:rPr sz="6000"/>
              <a:t>Mathematical Name</a:t>
            </a:r>
          </a:p>
        </p:txBody>
      </p:sp>
      <p:sp>
        <p:nvSpPr>
          <p:cNvPr id="126" name="Shape 126"/>
          <p:cNvSpPr/>
          <p:nvPr/>
        </p:nvSpPr>
        <p:spPr>
          <a:xfrm>
            <a:off x="944364" y="2291159"/>
            <a:ext cx="11352610" cy="7005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518583" lvl="0" indent="-518583" algn="l">
              <a:spcBef>
                <a:spcPts val="4200"/>
              </a:spcBef>
              <a:buSzPct val="75000"/>
              <a:buChar char="•"/>
              <a:defRPr sz="1800"/>
            </a:pPr>
            <a:r>
              <a:rPr sz="4200"/>
              <a:t>Plain text string of characters</a:t>
            </a:r>
          </a:p>
          <a:p>
            <a:pPr marL="518583" lvl="0" indent="-518583" algn="l">
              <a:spcBef>
                <a:spcPts val="4200"/>
              </a:spcBef>
              <a:buSzPct val="75000"/>
              <a:buChar char="•"/>
              <a:defRPr sz="1800"/>
            </a:pPr>
            <a:r>
              <a:rPr sz="4200"/>
              <a:t>Structured with tokens</a:t>
            </a:r>
          </a:p>
          <a:p>
            <a:pPr marL="518583" lvl="0" indent="-518583" algn="l">
              <a:spcBef>
                <a:spcPts val="4200"/>
              </a:spcBef>
              <a:buSzPct val="75000"/>
              <a:buChar char="•"/>
              <a:defRPr sz="1800"/>
            </a:pPr>
            <a:r>
              <a:rPr sz="4200"/>
              <a:t>2-dimensional space </a:t>
            </a:r>
          </a:p>
          <a:p>
            <a:pPr marL="518583" lvl="0" indent="-518583" algn="l">
              <a:spcBef>
                <a:spcPts val="4200"/>
              </a:spcBef>
              <a:buSzPct val="75000"/>
              <a:buChar char="•"/>
              <a:defRPr sz="1800"/>
            </a:pPr>
            <a:r>
              <a:rPr sz="4200"/>
              <a:t>Optional 1-dimensional order</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6">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2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2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2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12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1" build="p" bldLvl="5" animBg="1"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a:spLocks noGrp="1"/>
          </p:cNvSpPr>
          <p:nvPr>
            <p:ph type="title"/>
          </p:nvPr>
        </p:nvSpPr>
        <p:spPr>
          <a:xfrm>
            <a:off x="2051744" y="584200"/>
            <a:ext cx="8901312" cy="1158082"/>
          </a:xfrm>
          <a:prstGeom prst="rect">
            <a:avLst/>
          </a:prstGeom>
        </p:spPr>
        <p:txBody>
          <a:bodyPr/>
          <a:lstStyle/>
          <a:p>
            <a:pPr lvl="0">
              <a:defRPr sz="1800"/>
            </a:pPr>
            <a:r>
              <a:rPr sz="6000"/>
              <a:t>Regular Expressions</a:t>
            </a:r>
          </a:p>
        </p:txBody>
      </p:sp>
      <p:sp>
        <p:nvSpPr>
          <p:cNvPr id="129" name="Shape 129"/>
          <p:cNvSpPr/>
          <p:nvPr/>
        </p:nvSpPr>
        <p:spPr>
          <a:xfrm>
            <a:off x="944364" y="2291159"/>
            <a:ext cx="11352610" cy="7005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518583" lvl="0" indent="-518583" algn="l">
              <a:spcBef>
                <a:spcPts val="4200"/>
              </a:spcBef>
              <a:buSzPct val="75000"/>
              <a:buChar char="•"/>
              <a:defRPr sz="1800"/>
            </a:pPr>
            <a:r>
              <a:rPr sz="4200"/>
              <a:t>Pattern matching</a:t>
            </a:r>
          </a:p>
          <a:p>
            <a:pPr marL="518583" lvl="0" indent="-518583" algn="l">
              <a:spcBef>
                <a:spcPts val="4200"/>
              </a:spcBef>
              <a:buSzPct val="75000"/>
              <a:buChar char="•"/>
              <a:defRPr sz="1800"/>
            </a:pPr>
            <a:r>
              <a:rPr sz="4200"/>
              <a:t>Efficient processing</a:t>
            </a:r>
          </a:p>
          <a:p>
            <a:pPr marL="518583" lvl="0" indent="-518583" algn="l">
              <a:spcBef>
                <a:spcPts val="4200"/>
              </a:spcBef>
              <a:buSzPct val="75000"/>
              <a:buChar char="•"/>
              <a:defRPr sz="1800"/>
            </a:pPr>
            <a:r>
              <a:rPr sz="4200"/>
              <a:t>Automatic conversion</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9">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2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2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2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1" build="p" bldLvl="5"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p:cNvSpPr>
          <p:nvPr>
            <p:ph type="title"/>
          </p:nvPr>
        </p:nvSpPr>
        <p:spPr>
          <a:xfrm>
            <a:off x="2051744" y="584200"/>
            <a:ext cx="8901312" cy="1158082"/>
          </a:xfrm>
          <a:prstGeom prst="rect">
            <a:avLst/>
          </a:prstGeom>
        </p:spPr>
        <p:txBody>
          <a:bodyPr/>
          <a:lstStyle/>
          <a:p>
            <a:pPr lvl="0">
              <a:defRPr sz="1800"/>
            </a:pPr>
            <a:r>
              <a:rPr sz="6000"/>
              <a:t>2 Years of Stability</a:t>
            </a:r>
          </a:p>
        </p:txBody>
      </p:sp>
      <p:sp>
        <p:nvSpPr>
          <p:cNvPr id="132" name="Shape 132"/>
          <p:cNvSpPr/>
          <p:nvPr/>
        </p:nvSpPr>
        <p:spPr>
          <a:xfrm>
            <a:off x="944364" y="2291159"/>
            <a:ext cx="11352610" cy="7005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518583" lvl="0" indent="-518583" algn="l">
              <a:spcBef>
                <a:spcPts val="4200"/>
              </a:spcBef>
              <a:buSzPct val="75000"/>
              <a:buChar char="•"/>
              <a:defRPr sz="1800"/>
            </a:pPr>
            <a:r>
              <a:rPr sz="4200"/>
              <a:t>January 12th, 2012</a:t>
            </a:r>
          </a:p>
          <a:p>
            <a:pPr marL="518583" lvl="0" indent="-518583" algn="l">
              <a:spcBef>
                <a:spcPts val="4200"/>
              </a:spcBef>
              <a:buSzPct val="75000"/>
              <a:buChar char="•"/>
              <a:defRPr sz="1800"/>
            </a:pPr>
            <a:r>
              <a:rPr sz="4200"/>
              <a:t>ASCII based</a:t>
            </a:r>
          </a:p>
          <a:p>
            <a:pPr marL="518583" lvl="0" indent="-518583" algn="l">
              <a:spcBef>
                <a:spcPts val="4200"/>
              </a:spcBef>
              <a:buSzPct val="75000"/>
              <a:buChar char="•"/>
              <a:defRPr sz="1800"/>
            </a:pPr>
            <a:r>
              <a:rPr sz="4200"/>
              <a:t>Unicode - Private Use Area</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2">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3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3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1" build="p" bldLvl="5"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title"/>
          </p:nvPr>
        </p:nvSpPr>
        <p:spPr>
          <a:prstGeom prst="rect">
            <a:avLst/>
          </a:prstGeom>
        </p:spPr>
        <p:txBody>
          <a:bodyPr/>
          <a:lstStyle>
            <a:lvl1pPr>
              <a:defRPr sz="6200"/>
            </a:lvl1pPr>
          </a:lstStyle>
          <a:p>
            <a:pPr lvl="0">
              <a:defRPr sz="1800"/>
            </a:pPr>
            <a:r>
              <a:rPr sz="6200"/>
              <a:t>4. Extending the Standard</a:t>
            </a:r>
          </a:p>
        </p:txBody>
      </p:sp>
      <p:sp>
        <p:nvSpPr>
          <p:cNvPr id="135" name="Shape 135"/>
          <p:cNvSpPr>
            <a:spLocks noGrp="1"/>
          </p:cNvSpPr>
          <p:nvPr>
            <p:ph type="body" idx="1"/>
          </p:nvPr>
        </p:nvSpPr>
        <p:spPr>
          <a:prstGeom prst="rect">
            <a:avLst/>
          </a:prstGeom>
        </p:spPr>
        <p:txBody>
          <a:bodyPr/>
          <a:lstStyle/>
          <a:p>
            <a:pPr lvl="0">
              <a:defRPr sz="1800"/>
            </a:pPr>
            <a:r>
              <a:rPr sz="3600"/>
              <a:t>Embrace the standard</a:t>
            </a:r>
          </a:p>
          <a:p>
            <a:pPr lvl="0">
              <a:defRPr sz="1800"/>
            </a:pPr>
            <a:r>
              <a:rPr sz="3600"/>
              <a:t>Maintain compatibility</a:t>
            </a:r>
          </a:p>
          <a:p>
            <a:pPr lvl="0">
              <a:defRPr sz="1800"/>
            </a:pPr>
            <a:r>
              <a:rPr sz="3600"/>
              <a:t>Experiment and try something new</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5">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3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1" build="p" bldLvl="5" animBg="1"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title"/>
          </p:nvPr>
        </p:nvSpPr>
        <p:spPr>
          <a:xfrm>
            <a:off x="2051744" y="584200"/>
            <a:ext cx="8901312" cy="1158082"/>
          </a:xfrm>
          <a:prstGeom prst="rect">
            <a:avLst/>
          </a:prstGeom>
        </p:spPr>
        <p:txBody>
          <a:bodyPr/>
          <a:lstStyle/>
          <a:p>
            <a:pPr lvl="0">
              <a:defRPr sz="1800"/>
            </a:pPr>
            <a:r>
              <a:rPr sz="6000"/>
              <a:t>Embrace the Standard</a:t>
            </a:r>
          </a:p>
        </p:txBody>
      </p:sp>
      <p:sp>
        <p:nvSpPr>
          <p:cNvPr id="138" name="Shape 138"/>
          <p:cNvSpPr/>
          <p:nvPr/>
        </p:nvSpPr>
        <p:spPr>
          <a:xfrm>
            <a:off x="944364" y="2291159"/>
            <a:ext cx="11352610" cy="7005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518583" lvl="0" indent="-518583" algn="l">
              <a:spcBef>
                <a:spcPts val="4200"/>
              </a:spcBef>
              <a:buSzPct val="75000"/>
              <a:buChar char="•"/>
              <a:defRPr sz="1800"/>
            </a:pPr>
            <a:r>
              <a:rPr sz="4200"/>
              <a:t>SignTyp</a:t>
            </a:r>
          </a:p>
          <a:p>
            <a:pPr marL="518583" lvl="0" indent="-518583" algn="l">
              <a:spcBef>
                <a:spcPts val="4200"/>
              </a:spcBef>
              <a:buSzPct val="75000"/>
              <a:buChar char="•"/>
              <a:defRPr sz="1800"/>
            </a:pPr>
            <a:r>
              <a:rPr sz="4200"/>
              <a:t>SignWriter Studio</a:t>
            </a:r>
          </a:p>
          <a:p>
            <a:pPr marL="518583" lvl="0" indent="-518583" algn="l">
              <a:spcBef>
                <a:spcPts val="4200"/>
              </a:spcBef>
              <a:buSzPct val="75000"/>
              <a:buChar char="•"/>
              <a:defRPr sz="1800"/>
            </a:pPr>
            <a:r>
              <a:rPr sz="4200"/>
              <a:t>DELEGS Online</a:t>
            </a:r>
          </a:p>
          <a:p>
            <a:pPr marL="518583" lvl="0" indent="-518583" algn="l">
              <a:spcBef>
                <a:spcPts val="4200"/>
              </a:spcBef>
              <a:buSzPct val="75000"/>
              <a:buChar char="•"/>
              <a:defRPr sz="1800"/>
            </a:pPr>
            <a:r>
              <a:rPr sz="4200"/>
              <a:t>Wikimedia Incubator</a:t>
            </a:r>
          </a:p>
          <a:p>
            <a:pPr marL="518583" lvl="0" indent="-518583" algn="l">
              <a:spcBef>
                <a:spcPts val="4200"/>
              </a:spcBef>
              <a:buSzPct val="75000"/>
              <a:buChar char="•"/>
              <a:defRPr sz="1800"/>
            </a:pPr>
            <a:r>
              <a:rPr sz="4200"/>
              <a:t>TrueType Font development</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8">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3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3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13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13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1" build="p" bldLvl="5" animBg="1" advAuto="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p:cNvSpPr>
          <p:nvPr>
            <p:ph type="title"/>
          </p:nvPr>
        </p:nvSpPr>
        <p:spPr>
          <a:xfrm>
            <a:off x="2051744" y="584200"/>
            <a:ext cx="8901312" cy="1158082"/>
          </a:xfrm>
          <a:prstGeom prst="rect">
            <a:avLst/>
          </a:prstGeom>
        </p:spPr>
        <p:txBody>
          <a:bodyPr/>
          <a:lstStyle/>
          <a:p>
            <a:pPr lvl="0">
              <a:defRPr sz="1800"/>
            </a:pPr>
            <a:r>
              <a:rPr sz="6000"/>
              <a:t>Maintain Compatibility</a:t>
            </a:r>
          </a:p>
        </p:txBody>
      </p:sp>
      <p:sp>
        <p:nvSpPr>
          <p:cNvPr id="141" name="Shape 141"/>
          <p:cNvSpPr/>
          <p:nvPr/>
        </p:nvSpPr>
        <p:spPr>
          <a:xfrm>
            <a:off x="944364" y="2291159"/>
            <a:ext cx="11352610" cy="7005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518583" lvl="0" indent="-518583" algn="l">
              <a:spcBef>
                <a:spcPts val="4200"/>
              </a:spcBef>
              <a:buSzPct val="75000"/>
              <a:buChar char="•"/>
              <a:defRPr sz="1800"/>
            </a:pPr>
            <a:r>
              <a:rPr sz="4200"/>
              <a:t>SWIFT</a:t>
            </a:r>
          </a:p>
          <a:p>
            <a:pPr marL="518583" lvl="0" indent="-518583" algn="l">
              <a:spcBef>
                <a:spcPts val="4200"/>
              </a:spcBef>
              <a:buSzPct val="75000"/>
              <a:buChar char="•"/>
              <a:defRPr sz="1800"/>
            </a:pPr>
            <a:r>
              <a:rPr sz="4200"/>
              <a:t>Alternate ISWA 2010 fonts</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41">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4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4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 grpId="1" build="p" bldLvl="5" animBg="1" advAuto="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Shape 143"/>
          <p:cNvSpPr>
            <a:spLocks noGrp="1"/>
          </p:cNvSpPr>
          <p:nvPr>
            <p:ph type="title"/>
          </p:nvPr>
        </p:nvSpPr>
        <p:spPr>
          <a:xfrm>
            <a:off x="483939" y="584200"/>
            <a:ext cx="12273460" cy="1158082"/>
          </a:xfrm>
          <a:prstGeom prst="rect">
            <a:avLst/>
          </a:prstGeom>
        </p:spPr>
        <p:txBody>
          <a:bodyPr/>
          <a:lstStyle>
            <a:lvl1pPr defTabSz="578358">
              <a:defRPr sz="5940"/>
            </a:lvl1pPr>
          </a:lstStyle>
          <a:p>
            <a:pPr lvl="0">
              <a:defRPr sz="1800"/>
            </a:pPr>
            <a:r>
              <a:rPr sz="5940"/>
              <a:t>Experiment and Try Something New</a:t>
            </a:r>
          </a:p>
        </p:txBody>
      </p:sp>
      <p:sp>
        <p:nvSpPr>
          <p:cNvPr id="144" name="Shape 144"/>
          <p:cNvSpPr/>
          <p:nvPr/>
        </p:nvSpPr>
        <p:spPr>
          <a:xfrm>
            <a:off x="944364" y="2291159"/>
            <a:ext cx="11352610" cy="700524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a:bodyPr>
          <a:lstStyle/>
          <a:p>
            <a:pPr marL="518583" lvl="0" indent="-518583" algn="l">
              <a:spcBef>
                <a:spcPts val="4200"/>
              </a:spcBef>
              <a:buSzPct val="75000"/>
              <a:buChar char="•"/>
              <a:defRPr sz="1800"/>
            </a:pPr>
            <a:r>
              <a:rPr sz="4200"/>
              <a:t>Other symbol sets</a:t>
            </a:r>
          </a:p>
          <a:p>
            <a:pPr marL="518583" lvl="0" indent="-518583" algn="l">
              <a:spcBef>
                <a:spcPts val="4200"/>
              </a:spcBef>
              <a:buSzPct val="75000"/>
              <a:buChar char="•"/>
              <a:defRPr sz="1800"/>
            </a:pPr>
            <a:r>
              <a:rPr sz="4200"/>
              <a:t>Other coordinate system</a:t>
            </a:r>
          </a:p>
          <a:p>
            <a:pPr marL="518583" lvl="0" indent="-518583" algn="l">
              <a:spcBef>
                <a:spcPts val="4200"/>
              </a:spcBef>
              <a:buSzPct val="75000"/>
              <a:buChar char="•"/>
              <a:defRPr sz="1800"/>
            </a:pPr>
            <a:r>
              <a:rPr sz="4200"/>
              <a:t>Other internal structure</a:t>
            </a:r>
          </a:p>
          <a:p>
            <a:pPr marL="518583" lvl="0" indent="-518583" algn="l">
              <a:spcBef>
                <a:spcPts val="4200"/>
              </a:spcBef>
              <a:buSzPct val="75000"/>
              <a:buChar char="•"/>
              <a:defRPr sz="1800"/>
            </a:pPr>
            <a:r>
              <a:rPr sz="4200"/>
              <a:t>Other character sets</a:t>
            </a:r>
          </a:p>
          <a:p>
            <a:pPr marL="518583" lvl="0" indent="-518583" algn="l">
              <a:spcBef>
                <a:spcPts val="4200"/>
              </a:spcBef>
              <a:buSzPct val="75000"/>
              <a:buChar char="•"/>
              <a:defRPr sz="1800"/>
            </a:pPr>
            <a:r>
              <a:rPr sz="4200"/>
              <a:t>Other input methods</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44">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4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4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14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14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14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 grpId="1" build="p" bldLvl="5"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hape 45"/>
          <p:cNvSpPr>
            <a:spLocks noGrp="1"/>
          </p:cNvSpPr>
          <p:nvPr>
            <p:ph type="title"/>
          </p:nvPr>
        </p:nvSpPr>
        <p:spPr>
          <a:prstGeom prst="rect">
            <a:avLst/>
          </a:prstGeom>
        </p:spPr>
        <p:txBody>
          <a:bodyPr/>
          <a:lstStyle/>
          <a:p>
            <a:pPr lvl="0">
              <a:defRPr sz="1800"/>
            </a:pPr>
            <a:r>
              <a:rPr sz="8000"/>
              <a:t>Outline</a:t>
            </a:r>
          </a:p>
        </p:txBody>
      </p:sp>
      <p:sp>
        <p:nvSpPr>
          <p:cNvPr id="46" name="Shape 46"/>
          <p:cNvSpPr>
            <a:spLocks noGrp="1"/>
          </p:cNvSpPr>
          <p:nvPr>
            <p:ph type="body" idx="1"/>
          </p:nvPr>
        </p:nvSpPr>
        <p:spPr>
          <a:prstGeom prst="rect">
            <a:avLst/>
          </a:prstGeom>
        </p:spPr>
        <p:txBody>
          <a:bodyPr/>
          <a:lstStyle/>
          <a:p>
            <a:pPr marL="635000" lvl="0" indent="-635000">
              <a:buSzPct val="100000"/>
              <a:buAutoNum type="arabicPeriod"/>
              <a:defRPr sz="1800"/>
            </a:pPr>
            <a:r>
              <a:rPr sz="3600"/>
              <a:t>Background of SignWriting Text</a:t>
            </a:r>
          </a:p>
          <a:p>
            <a:pPr marL="635000" lvl="0" indent="-635000">
              <a:buSzPct val="100000"/>
              <a:buAutoNum type="arabicPeriod"/>
              <a:defRPr sz="1800"/>
            </a:pPr>
            <a:r>
              <a:rPr sz="3600"/>
              <a:t>Benefits of SignWriting Text</a:t>
            </a:r>
          </a:p>
          <a:p>
            <a:pPr marL="635000" lvl="0" indent="-635000">
              <a:buSzPct val="100000"/>
              <a:buAutoNum type="arabicPeriod"/>
              <a:defRPr sz="1800"/>
            </a:pPr>
            <a:r>
              <a:rPr sz="3600"/>
              <a:t>Elements of SignWriting Text</a:t>
            </a:r>
          </a:p>
          <a:p>
            <a:pPr marL="635000" lvl="0" indent="-635000">
              <a:buSzPct val="100000"/>
              <a:buAutoNum type="arabicPeriod"/>
              <a:defRPr sz="1800"/>
            </a:pPr>
            <a:r>
              <a:rPr sz="3600"/>
              <a:t>Extending the standard</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6">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4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4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4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4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1" build="p" bldLvl="5"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a:spLocks noGrp="1"/>
          </p:cNvSpPr>
          <p:nvPr>
            <p:ph type="title"/>
          </p:nvPr>
        </p:nvSpPr>
        <p:spPr>
          <a:xfrm>
            <a:off x="660350" y="444500"/>
            <a:ext cx="11684100" cy="2159000"/>
          </a:xfrm>
          <a:prstGeom prst="rect">
            <a:avLst/>
          </a:prstGeom>
        </p:spPr>
        <p:txBody>
          <a:bodyPr/>
          <a:lstStyle/>
          <a:p>
            <a:pPr lvl="0">
              <a:defRPr sz="1800"/>
            </a:pPr>
            <a:r>
              <a:rPr sz="8000"/>
              <a:t>1. Background</a:t>
            </a:r>
          </a:p>
        </p:txBody>
      </p:sp>
      <p:sp>
        <p:nvSpPr>
          <p:cNvPr id="49" name="Shape 49"/>
          <p:cNvSpPr>
            <a:spLocks noGrp="1"/>
          </p:cNvSpPr>
          <p:nvPr>
            <p:ph type="body" idx="1"/>
          </p:nvPr>
        </p:nvSpPr>
        <p:spPr>
          <a:prstGeom prst="rect">
            <a:avLst/>
          </a:prstGeom>
        </p:spPr>
        <p:txBody>
          <a:bodyPr/>
          <a:lstStyle/>
          <a:p>
            <a:pPr lvl="0">
              <a:defRPr sz="1800"/>
            </a:pPr>
            <a:r>
              <a:rPr sz="3600"/>
              <a:t>My background</a:t>
            </a:r>
          </a:p>
          <a:p>
            <a:pPr lvl="0">
              <a:defRPr sz="1800"/>
            </a:pPr>
            <a:r>
              <a:rPr sz="3600"/>
              <a:t>Historical foundation</a:t>
            </a:r>
          </a:p>
          <a:p>
            <a:pPr lvl="0">
              <a:defRPr sz="1800"/>
            </a:pPr>
            <a:r>
              <a:rPr sz="3600"/>
              <a:t>SignPuddle Beginnings</a:t>
            </a:r>
          </a:p>
          <a:p>
            <a:pPr lvl="0">
              <a:defRPr sz="1800"/>
            </a:pPr>
            <a:r>
              <a:rPr sz="3600"/>
              <a:t>Naming the signs</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49">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4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4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4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4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1" build="p" bldLvl="5"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a:spLocks noGrp="1"/>
          </p:cNvSpPr>
          <p:nvPr>
            <p:ph type="title"/>
          </p:nvPr>
        </p:nvSpPr>
        <p:spPr>
          <a:prstGeom prst="rect">
            <a:avLst/>
          </a:prstGeom>
        </p:spPr>
        <p:txBody>
          <a:bodyPr/>
          <a:lstStyle/>
          <a:p>
            <a:pPr lvl="0">
              <a:defRPr sz="1800"/>
            </a:pPr>
            <a:r>
              <a:rPr sz="8000"/>
              <a:t>My Background</a:t>
            </a:r>
          </a:p>
        </p:txBody>
      </p:sp>
      <p:sp>
        <p:nvSpPr>
          <p:cNvPr id="52" name="Shape 52"/>
          <p:cNvSpPr>
            <a:spLocks noGrp="1"/>
          </p:cNvSpPr>
          <p:nvPr>
            <p:ph type="body" idx="1"/>
          </p:nvPr>
        </p:nvSpPr>
        <p:spPr>
          <a:prstGeom prst="rect">
            <a:avLst/>
          </a:prstGeom>
        </p:spPr>
        <p:txBody>
          <a:bodyPr/>
          <a:lstStyle/>
          <a:p>
            <a:pPr lvl="0">
              <a:defRPr sz="1800"/>
            </a:pPr>
            <a:r>
              <a:rPr sz="3600"/>
              <a:t>Math major</a:t>
            </a:r>
          </a:p>
          <a:p>
            <a:pPr lvl="0">
              <a:defRPr sz="1800"/>
            </a:pPr>
            <a:r>
              <a:rPr sz="3600"/>
              <a:t>Love of literacy</a:t>
            </a:r>
          </a:p>
          <a:p>
            <a:pPr lvl="0">
              <a:defRPr sz="1800"/>
            </a:pPr>
            <a:r>
              <a:rPr sz="3600"/>
              <a:t>Raised children with sign language</a:t>
            </a:r>
          </a:p>
          <a:p>
            <a:pPr lvl="0">
              <a:defRPr sz="1800"/>
            </a:pPr>
            <a:r>
              <a:rPr sz="3600"/>
              <a:t>Deaf friends in Pittsburgh, PA</a:t>
            </a:r>
          </a:p>
          <a:p>
            <a:pPr lvl="0">
              <a:defRPr sz="1800"/>
            </a:pPr>
            <a:r>
              <a:rPr sz="3600"/>
              <a:t>10 year collaboration with Valerie Sutton</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2">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5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5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5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5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5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1" build="p" bldLvl="5"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title"/>
          </p:nvPr>
        </p:nvSpPr>
        <p:spPr>
          <a:prstGeom prst="rect">
            <a:avLst/>
          </a:prstGeom>
        </p:spPr>
        <p:txBody>
          <a:bodyPr/>
          <a:lstStyle/>
          <a:p>
            <a:pPr lvl="0">
              <a:defRPr sz="1800"/>
            </a:pPr>
            <a:r>
              <a:rPr sz="8000"/>
              <a:t>Historical Foundation</a:t>
            </a:r>
          </a:p>
        </p:txBody>
      </p:sp>
      <p:sp>
        <p:nvSpPr>
          <p:cNvPr id="55" name="Shape 55"/>
          <p:cNvSpPr>
            <a:spLocks noGrp="1"/>
          </p:cNvSpPr>
          <p:nvPr>
            <p:ph type="body" idx="1"/>
          </p:nvPr>
        </p:nvSpPr>
        <p:spPr>
          <a:prstGeom prst="rect">
            <a:avLst/>
          </a:prstGeom>
        </p:spPr>
        <p:txBody>
          <a:bodyPr/>
          <a:lstStyle/>
          <a:p>
            <a:pPr lvl="0">
              <a:defRPr sz="1800"/>
            </a:pPr>
            <a:r>
              <a:rPr sz="3600"/>
              <a:t>SignWriting invented in 1974</a:t>
            </a:r>
          </a:p>
          <a:p>
            <a:pPr lvl="0">
              <a:defRPr sz="1800"/>
            </a:pPr>
            <a:r>
              <a:rPr sz="3600"/>
              <a:t>Computerization began in 1984</a:t>
            </a:r>
          </a:p>
          <a:p>
            <a:pPr lvl="0">
              <a:defRPr sz="1800"/>
            </a:pPr>
            <a:r>
              <a:rPr sz="3600"/>
              <a:t>SignWriter Dos created by Richard Gleaves</a:t>
            </a:r>
          </a:p>
          <a:p>
            <a:pPr lvl="0">
              <a:defRPr sz="1800"/>
            </a:pPr>
            <a:r>
              <a:rPr sz="3600"/>
              <a:t>Standardized symbol sets in 1999, 2002, and 2004</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5">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5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5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5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1" build="p" bldLvl="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pPr lvl="0">
              <a:defRPr sz="1800"/>
            </a:pPr>
            <a:r>
              <a:rPr sz="8000"/>
              <a:t>SignPuddle Beginnings</a:t>
            </a:r>
          </a:p>
        </p:txBody>
      </p:sp>
      <p:sp>
        <p:nvSpPr>
          <p:cNvPr id="58" name="Shape 58"/>
          <p:cNvSpPr>
            <a:spLocks noGrp="1"/>
          </p:cNvSpPr>
          <p:nvPr>
            <p:ph type="body" idx="1"/>
          </p:nvPr>
        </p:nvSpPr>
        <p:spPr>
          <a:prstGeom prst="rect">
            <a:avLst/>
          </a:prstGeom>
        </p:spPr>
        <p:txBody>
          <a:bodyPr/>
          <a:lstStyle/>
          <a:p>
            <a:pPr lvl="0">
              <a:defRPr sz="1800"/>
            </a:pPr>
            <a:r>
              <a:rPr sz="3600"/>
              <a:t>Screen captures of sign images</a:t>
            </a:r>
          </a:p>
          <a:p>
            <a:pPr lvl="0">
              <a:defRPr sz="1800"/>
            </a:pPr>
            <a:r>
              <a:rPr sz="3600"/>
              <a:t>Gloss file names</a:t>
            </a:r>
          </a:p>
          <a:p>
            <a:pPr lvl="0">
              <a:defRPr sz="1800"/>
            </a:pPr>
            <a:r>
              <a:rPr sz="3600"/>
              <a:t>Drag &amp; drop construction</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58">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5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5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1" build="p" bldLvl="5"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a:spLocks noGrp="1"/>
          </p:cNvSpPr>
          <p:nvPr>
            <p:ph type="title"/>
          </p:nvPr>
        </p:nvSpPr>
        <p:spPr>
          <a:prstGeom prst="rect">
            <a:avLst/>
          </a:prstGeom>
        </p:spPr>
        <p:txBody>
          <a:bodyPr/>
          <a:lstStyle/>
          <a:p>
            <a:pPr lvl="0">
              <a:defRPr sz="1800"/>
            </a:pPr>
            <a:r>
              <a:rPr sz="8000"/>
              <a:t>Naming the signs</a:t>
            </a:r>
          </a:p>
        </p:txBody>
      </p:sp>
      <p:sp>
        <p:nvSpPr>
          <p:cNvPr id="61" name="Shape 61"/>
          <p:cNvSpPr/>
          <p:nvPr/>
        </p:nvSpPr>
        <p:spPr>
          <a:xfrm>
            <a:off x="228471" y="2808816"/>
            <a:ext cx="2654127"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Build string</a:t>
            </a:r>
          </a:p>
        </p:txBody>
      </p:sp>
      <p:sp>
        <p:nvSpPr>
          <p:cNvPr id="62" name="Shape 62"/>
          <p:cNvSpPr/>
          <p:nvPr/>
        </p:nvSpPr>
        <p:spPr>
          <a:xfrm>
            <a:off x="4767953" y="2808816"/>
            <a:ext cx="151090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SWML</a:t>
            </a:r>
          </a:p>
        </p:txBody>
      </p:sp>
      <p:sp>
        <p:nvSpPr>
          <p:cNvPr id="63" name="Shape 63"/>
          <p:cNvSpPr/>
          <p:nvPr/>
        </p:nvSpPr>
        <p:spPr>
          <a:xfrm>
            <a:off x="8343326" y="2808816"/>
            <a:ext cx="422106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Binary SignWriting</a:t>
            </a:r>
          </a:p>
        </p:txBody>
      </p:sp>
      <p:sp>
        <p:nvSpPr>
          <p:cNvPr id="64" name="Shape 64"/>
          <p:cNvSpPr/>
          <p:nvPr/>
        </p:nvSpPr>
        <p:spPr>
          <a:xfrm>
            <a:off x="3102946" y="3132567"/>
            <a:ext cx="1444659" cy="1"/>
          </a:xfrm>
          <a:prstGeom prst="line">
            <a:avLst/>
          </a:prstGeom>
          <a:ln w="127000">
            <a:solidFill/>
            <a:miter lim="400000"/>
            <a:tailEnd type="triangle"/>
          </a:ln>
        </p:spPr>
        <p:txBody>
          <a:bodyPr lIns="0" tIns="0" rIns="0" bIns="0" anchor="ctr"/>
          <a:lstStyle/>
          <a:p>
            <a:pPr lvl="0">
              <a:defRPr sz="2400"/>
            </a:pPr>
            <a:endParaRPr/>
          </a:p>
        </p:txBody>
      </p:sp>
      <p:sp>
        <p:nvSpPr>
          <p:cNvPr id="65" name="Shape 65"/>
          <p:cNvSpPr/>
          <p:nvPr/>
        </p:nvSpPr>
        <p:spPr>
          <a:xfrm flipH="1">
            <a:off x="5517776" y="3721665"/>
            <a:ext cx="3349597" cy="1155135"/>
          </a:xfrm>
          <a:prstGeom prst="line">
            <a:avLst/>
          </a:prstGeom>
          <a:ln w="127000">
            <a:solidFill/>
            <a:miter lim="400000"/>
            <a:tailEnd type="triangle"/>
          </a:ln>
        </p:spPr>
        <p:txBody>
          <a:bodyPr lIns="0" tIns="0" rIns="0" bIns="0" anchor="ctr"/>
          <a:lstStyle/>
          <a:p>
            <a:pPr lvl="0">
              <a:defRPr sz="2400"/>
            </a:pPr>
            <a:endParaRPr/>
          </a:p>
        </p:txBody>
      </p:sp>
      <p:sp>
        <p:nvSpPr>
          <p:cNvPr id="66" name="Shape 66"/>
          <p:cNvSpPr/>
          <p:nvPr/>
        </p:nvSpPr>
        <p:spPr>
          <a:xfrm>
            <a:off x="6499205" y="3132567"/>
            <a:ext cx="1623773" cy="1"/>
          </a:xfrm>
          <a:prstGeom prst="line">
            <a:avLst/>
          </a:prstGeom>
          <a:ln w="127000">
            <a:solidFill/>
            <a:miter lim="400000"/>
            <a:tailEnd type="triangle"/>
          </a:ln>
        </p:spPr>
        <p:txBody>
          <a:bodyPr lIns="0" tIns="0" rIns="0" bIns="0" anchor="ctr"/>
          <a:lstStyle/>
          <a:p>
            <a:pPr lvl="0">
              <a:defRPr sz="2400"/>
            </a:pPr>
            <a:endParaRPr/>
          </a:p>
        </p:txBody>
      </p:sp>
      <p:sp>
        <p:nvSpPr>
          <p:cNvPr id="67" name="Shape 67"/>
          <p:cNvSpPr/>
          <p:nvPr/>
        </p:nvSpPr>
        <p:spPr>
          <a:xfrm>
            <a:off x="384554" y="5153443"/>
            <a:ext cx="493276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Character SignWriting</a:t>
            </a:r>
          </a:p>
        </p:txBody>
      </p:sp>
      <p:sp>
        <p:nvSpPr>
          <p:cNvPr id="68" name="Shape 68"/>
          <p:cNvSpPr/>
          <p:nvPr/>
        </p:nvSpPr>
        <p:spPr>
          <a:xfrm flipH="1">
            <a:off x="2062345" y="5850916"/>
            <a:ext cx="1" cy="1757547"/>
          </a:xfrm>
          <a:prstGeom prst="line">
            <a:avLst/>
          </a:prstGeom>
          <a:ln w="127000">
            <a:solidFill/>
            <a:miter lim="400000"/>
            <a:tailEnd type="triangle"/>
          </a:ln>
        </p:spPr>
        <p:txBody>
          <a:bodyPr lIns="0" tIns="0" rIns="0" bIns="0" anchor="ctr"/>
          <a:lstStyle/>
          <a:p>
            <a:pPr lvl="0">
              <a:defRPr sz="2400"/>
            </a:pPr>
            <a:endParaRPr/>
          </a:p>
        </p:txBody>
      </p:sp>
      <p:sp>
        <p:nvSpPr>
          <p:cNvPr id="69" name="Shape 69"/>
          <p:cNvSpPr/>
          <p:nvPr/>
        </p:nvSpPr>
        <p:spPr>
          <a:xfrm>
            <a:off x="10276201" y="3661833"/>
            <a:ext cx="1" cy="1286294"/>
          </a:xfrm>
          <a:prstGeom prst="line">
            <a:avLst/>
          </a:prstGeom>
          <a:ln w="127000">
            <a:solidFill/>
            <a:miter lim="400000"/>
            <a:tailEnd type="triangle"/>
          </a:ln>
        </p:spPr>
        <p:txBody>
          <a:bodyPr lIns="0" tIns="0" rIns="0" bIns="0" anchor="ctr"/>
          <a:lstStyle/>
          <a:p>
            <a:pPr lvl="0">
              <a:defRPr sz="2400"/>
            </a:pPr>
            <a:endParaRPr/>
          </a:p>
        </p:txBody>
      </p:sp>
      <p:sp>
        <p:nvSpPr>
          <p:cNvPr id="70" name="Shape 70"/>
          <p:cNvSpPr/>
          <p:nvPr/>
        </p:nvSpPr>
        <p:spPr>
          <a:xfrm>
            <a:off x="693902" y="7658234"/>
            <a:ext cx="3010199"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Unicode PUA</a:t>
            </a:r>
          </a:p>
        </p:txBody>
      </p:sp>
      <p:sp>
        <p:nvSpPr>
          <p:cNvPr id="71" name="Shape 71"/>
          <p:cNvSpPr/>
          <p:nvPr/>
        </p:nvSpPr>
        <p:spPr>
          <a:xfrm>
            <a:off x="7835271" y="5153443"/>
            <a:ext cx="4881861"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Kartesian SignWriting</a:t>
            </a:r>
          </a:p>
        </p:txBody>
      </p:sp>
      <p:sp>
        <p:nvSpPr>
          <p:cNvPr id="72" name="Shape 72"/>
          <p:cNvSpPr/>
          <p:nvPr/>
        </p:nvSpPr>
        <p:spPr>
          <a:xfrm>
            <a:off x="10276201" y="5850916"/>
            <a:ext cx="1" cy="1757547"/>
          </a:xfrm>
          <a:prstGeom prst="line">
            <a:avLst/>
          </a:prstGeom>
          <a:ln w="127000">
            <a:solidFill/>
            <a:miter lim="400000"/>
            <a:tailEnd type="triangle"/>
          </a:ln>
        </p:spPr>
        <p:txBody>
          <a:bodyPr lIns="0" tIns="0" rIns="0" bIns="0" anchor="ctr"/>
          <a:lstStyle/>
          <a:p>
            <a:pPr lvl="0">
              <a:defRPr sz="2400"/>
            </a:pPr>
            <a:endParaRPr/>
          </a:p>
        </p:txBody>
      </p:sp>
      <p:sp>
        <p:nvSpPr>
          <p:cNvPr id="73" name="Shape 73"/>
          <p:cNvSpPr/>
          <p:nvPr/>
        </p:nvSpPr>
        <p:spPr>
          <a:xfrm>
            <a:off x="8114993" y="7658234"/>
            <a:ext cx="4322417"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a:lvl1pPr>
          </a:lstStyle>
          <a:p>
            <a:pPr lvl="0">
              <a:defRPr sz="1800" b="0"/>
            </a:pPr>
            <a:r>
              <a:rPr sz="3600" b="1"/>
              <a:t>Formal SignWriting</a:t>
            </a:r>
          </a:p>
        </p:txBody>
      </p:sp>
      <p:sp>
        <p:nvSpPr>
          <p:cNvPr id="74" name="Shape 74"/>
          <p:cNvSpPr/>
          <p:nvPr/>
        </p:nvSpPr>
        <p:spPr>
          <a:xfrm>
            <a:off x="4697116" y="7982084"/>
            <a:ext cx="2802716" cy="1"/>
          </a:xfrm>
          <a:prstGeom prst="line">
            <a:avLst/>
          </a:prstGeom>
          <a:ln w="127000">
            <a:solidFill/>
            <a:miter lim="400000"/>
            <a:tailEnd type="triangle"/>
          </a:ln>
        </p:spPr>
        <p:txBody>
          <a:bodyPr lIns="0" tIns="0" rIns="0" bIns="0" anchor="ctr"/>
          <a:lstStyle/>
          <a:p>
            <a:pPr lvl="0">
              <a:defRPr sz="2400"/>
            </a:pPr>
            <a:endParaRPr/>
          </a:p>
        </p:txBody>
      </p:sp>
      <p:sp>
        <p:nvSpPr>
          <p:cNvPr id="75" name="Shape 75"/>
          <p:cNvSpPr/>
          <p:nvPr/>
        </p:nvSpPr>
        <p:spPr>
          <a:xfrm flipH="1">
            <a:off x="4319263" y="7982084"/>
            <a:ext cx="3010198" cy="1"/>
          </a:xfrm>
          <a:prstGeom prst="line">
            <a:avLst/>
          </a:prstGeom>
          <a:ln w="127000">
            <a:solidFill/>
            <a:miter lim="400000"/>
            <a:tailEnd type="triangle"/>
          </a:ln>
        </p:spPr>
        <p:txBody>
          <a:bodyPr lIns="0" tIns="0" rIns="0" bIns="0" anchor="ctr"/>
          <a:lstStyle/>
          <a:p>
            <a:pPr lvl="0">
              <a:defRPr sz="2400"/>
            </a:pPr>
            <a:endParaRP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3" nodeType="clickEffect">
                                  <p:stCondLst>
                                    <p:cond delay="0"/>
                                  </p:stCondLst>
                                  <p:iterate>
                                    <p:tmAbs val="0"/>
                                  </p:iterate>
                                  <p:childTnLst>
                                    <p:set>
                                      <p:cBhvr>
                                        <p:cTn id="14" fill="hold"/>
                                        <p:tgtEl>
                                          <p:spTgt spid="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4" nodeType="clickEffect">
                                  <p:stCondLst>
                                    <p:cond delay="0"/>
                                  </p:stCondLst>
                                  <p:iterate>
                                    <p:tmAbs val="0"/>
                                  </p:iterate>
                                  <p:childTnLst>
                                    <p:set>
                                      <p:cBhvr>
                                        <p:cTn id="18" fill="hold"/>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5" nodeType="clickEffect">
                                  <p:stCondLst>
                                    <p:cond delay="0"/>
                                  </p:stCondLst>
                                  <p:iterate>
                                    <p:tmAbs val="0"/>
                                  </p:iterate>
                                  <p:childTnLst>
                                    <p:set>
                                      <p:cBhvr>
                                        <p:cTn id="22" fill="hold"/>
                                        <p:tgtEl>
                                          <p:spTgt spid="6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6" nodeType="clickEffect">
                                  <p:stCondLst>
                                    <p:cond delay="0"/>
                                  </p:stCondLst>
                                  <p:iterate>
                                    <p:tmAbs val="0"/>
                                  </p:iterate>
                                  <p:childTnLst>
                                    <p:set>
                                      <p:cBhvr>
                                        <p:cTn id="26" fill="hold"/>
                                        <p:tgtEl>
                                          <p:spTgt spid="6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7" nodeType="clickEffect">
                                  <p:stCondLst>
                                    <p:cond delay="0"/>
                                  </p:stCondLst>
                                  <p:iterate>
                                    <p:tmAbs val="0"/>
                                  </p:iterate>
                                  <p:childTnLst>
                                    <p:set>
                                      <p:cBhvr>
                                        <p:cTn id="30" fill="hold"/>
                                        <p:tgtEl>
                                          <p:spTgt spid="6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8" nodeType="clickEffect">
                                  <p:stCondLst>
                                    <p:cond delay="0"/>
                                  </p:stCondLst>
                                  <p:iterate>
                                    <p:tmAbs val="0"/>
                                  </p:iterate>
                                  <p:childTnLst>
                                    <p:set>
                                      <p:cBhvr>
                                        <p:cTn id="34" fill="hold"/>
                                        <p:tgtEl>
                                          <p:spTgt spid="6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9" nodeType="clickEffect">
                                  <p:stCondLst>
                                    <p:cond delay="0"/>
                                  </p:stCondLst>
                                  <p:iterate>
                                    <p:tmAbs val="0"/>
                                  </p:iterate>
                                  <p:childTnLst>
                                    <p:set>
                                      <p:cBhvr>
                                        <p:cTn id="38" fill="hold"/>
                                        <p:tgtEl>
                                          <p:spTgt spid="7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0" nodeType="clickEffect">
                                  <p:stCondLst>
                                    <p:cond delay="0"/>
                                  </p:stCondLst>
                                  <p:iterate>
                                    <p:tmAbs val="0"/>
                                  </p:iterate>
                                  <p:childTnLst>
                                    <p:set>
                                      <p:cBhvr>
                                        <p:cTn id="42" fill="hold"/>
                                        <p:tgtEl>
                                          <p:spTgt spid="6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1" nodeType="clickEffect">
                                  <p:stCondLst>
                                    <p:cond delay="0"/>
                                  </p:stCondLst>
                                  <p:iterate>
                                    <p:tmAbs val="0"/>
                                  </p:iterate>
                                  <p:childTnLst>
                                    <p:set>
                                      <p:cBhvr>
                                        <p:cTn id="46" fill="hold"/>
                                        <p:tgtEl>
                                          <p:spTgt spid="7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2" nodeType="clickEffect">
                                  <p:stCondLst>
                                    <p:cond delay="0"/>
                                  </p:stCondLst>
                                  <p:iterate>
                                    <p:tmAbs val="0"/>
                                  </p:iterate>
                                  <p:childTnLst>
                                    <p:set>
                                      <p:cBhvr>
                                        <p:cTn id="50" fill="hold"/>
                                        <p:tgtEl>
                                          <p:spTgt spid="7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3" nodeType="clickEffect">
                                  <p:stCondLst>
                                    <p:cond delay="0"/>
                                  </p:stCondLst>
                                  <p:iterate>
                                    <p:tmAbs val="0"/>
                                  </p:iterate>
                                  <p:childTnLst>
                                    <p:set>
                                      <p:cBhvr>
                                        <p:cTn id="54" fill="hold"/>
                                        <p:tgtEl>
                                          <p:spTgt spid="7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14" nodeType="clickEffect">
                                  <p:stCondLst>
                                    <p:cond delay="0"/>
                                  </p:stCondLst>
                                  <p:iterate>
                                    <p:tmAbs val="0"/>
                                  </p:iterate>
                                  <p:childTnLst>
                                    <p:set>
                                      <p:cBhvr>
                                        <p:cTn id="58" fill="hold"/>
                                        <p:tgtEl>
                                          <p:spTgt spid="7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15" nodeType="clickEffect">
                                  <p:stCondLst>
                                    <p:cond delay="0"/>
                                  </p:stCondLst>
                                  <p:iterate>
                                    <p:tmAbs val="0"/>
                                  </p:iterate>
                                  <p:childTnLst>
                                    <p:set>
                                      <p:cBhvr>
                                        <p:cTn id="62" fill="hold"/>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1" animBg="1" advAuto="0"/>
      <p:bldP spid="62" grpId="3" animBg="1" advAuto="0"/>
      <p:bldP spid="63" grpId="5" animBg="1" advAuto="0"/>
      <p:bldP spid="64" grpId="2" animBg="1" advAuto="0"/>
      <p:bldP spid="65" grpId="6" animBg="1" advAuto="0"/>
      <p:bldP spid="66" grpId="4" animBg="1" advAuto="0"/>
      <p:bldP spid="67" grpId="7" animBg="1" advAuto="0"/>
      <p:bldP spid="68" grpId="8" animBg="1" advAuto="0"/>
      <p:bldP spid="69" grpId="10" animBg="1" advAuto="0"/>
      <p:bldP spid="70" grpId="9" animBg="1" advAuto="0"/>
      <p:bldP spid="71" grpId="11" animBg="1" advAuto="0"/>
      <p:bldP spid="72" grpId="12" animBg="1" advAuto="0"/>
      <p:bldP spid="73" grpId="13" animBg="1" advAuto="0"/>
      <p:bldP spid="74" grpId="15" animBg="1" advAuto="0"/>
      <p:bldP spid="75" grpId="14"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a:prstGeom prst="rect">
            <a:avLst/>
          </a:prstGeom>
        </p:spPr>
        <p:txBody>
          <a:bodyPr/>
          <a:lstStyle>
            <a:lvl1pPr defTabSz="537463">
              <a:defRPr sz="7360"/>
            </a:lvl1pPr>
          </a:lstStyle>
          <a:p>
            <a:pPr lvl="0">
              <a:defRPr sz="1800"/>
            </a:pPr>
            <a:r>
              <a:rPr sz="7360"/>
              <a:t>2. Benefits of the standard</a:t>
            </a:r>
          </a:p>
        </p:txBody>
      </p:sp>
      <p:sp>
        <p:nvSpPr>
          <p:cNvPr id="78" name="Shape 78"/>
          <p:cNvSpPr>
            <a:spLocks noGrp="1"/>
          </p:cNvSpPr>
          <p:nvPr>
            <p:ph type="body" idx="1"/>
          </p:nvPr>
        </p:nvSpPr>
        <p:spPr>
          <a:prstGeom prst="rect">
            <a:avLst/>
          </a:prstGeom>
        </p:spPr>
        <p:txBody>
          <a:bodyPr/>
          <a:lstStyle/>
          <a:p>
            <a:pPr lvl="0">
              <a:defRPr sz="1800"/>
            </a:pPr>
            <a:r>
              <a:rPr sz="3600"/>
              <a:t>Universal for all sign languages</a:t>
            </a:r>
          </a:p>
          <a:p>
            <a:pPr lvl="0">
              <a:defRPr sz="1800"/>
            </a:pPr>
            <a:r>
              <a:rPr sz="3600"/>
              <a:t>Beautiful images</a:t>
            </a:r>
          </a:p>
          <a:p>
            <a:pPr lvl="0">
              <a:defRPr sz="1800"/>
            </a:pPr>
            <a:r>
              <a:rPr sz="3600"/>
              <a:t>Real sign language text</a:t>
            </a:r>
          </a:p>
          <a:p>
            <a:pPr lvl="0">
              <a:defRPr sz="1800"/>
            </a:pPr>
            <a:r>
              <a:rPr sz="3600"/>
              <a:t>Efficient sorting</a:t>
            </a:r>
          </a:p>
          <a:p>
            <a:pPr lvl="0">
              <a:defRPr sz="1800"/>
            </a:pPr>
            <a:r>
              <a:rPr sz="3600"/>
              <a:t>Powerful searching</a:t>
            </a:r>
          </a:p>
          <a:p>
            <a:pPr lvl="0">
              <a:defRPr sz="1800"/>
            </a:pPr>
            <a:r>
              <a:rPr sz="3600"/>
              <a:t>Growing body of work</a:t>
            </a:r>
          </a:p>
        </p:txBody>
      </p:sp>
    </p:spTree>
  </p:cSld>
  <p:clrMapOvr>
    <a:masterClrMapping/>
  </p:clrMapOvr>
  <p:transition xmlns:p14="http://schemas.microsoft.com/office/powerpoint/2010/main" spd="med"/>
  <p:timing>
    <p:tnLst>
      <p:par>
        <p:cTn xmlns:p14="http://schemas.microsoft.com/office/powerpoint/2010/mai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8">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7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7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7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p:tmAbs val="0"/>
                                  </p:iterate>
                                  <p:childTnLst>
                                    <p:set>
                                      <p:cBhvr>
                                        <p:cTn id="20" fill="hold"/>
                                        <p:tgtEl>
                                          <p:spTgt spid="7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p:tmAbs val="0"/>
                                  </p:iterate>
                                  <p:childTnLst>
                                    <p:set>
                                      <p:cBhvr>
                                        <p:cTn id="24" fill="hold"/>
                                        <p:tgtEl>
                                          <p:spTgt spid="7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iterate>
                                    <p:tmAbs val="0"/>
                                  </p:iterate>
                                  <p:childTnLst>
                                    <p:set>
                                      <p:cBhvr>
                                        <p:cTn id="28" fill="hold"/>
                                        <p:tgtEl>
                                          <p:spTgt spid="7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1" build="p" bldLvl="5" animBg="1" advAuto="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556</Words>
  <Application>Microsoft Macintosh PowerPoint</Application>
  <PresentationFormat>Custom</PresentationFormat>
  <Paragraphs>120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White</vt:lpstr>
      <vt:lpstr>The SignPuddle Standard for SignWriting Text</vt:lpstr>
      <vt:lpstr>How do we encode the SignWriting Script?</vt:lpstr>
      <vt:lpstr>Outline</vt:lpstr>
      <vt:lpstr>1. Background</vt:lpstr>
      <vt:lpstr>My Background</vt:lpstr>
      <vt:lpstr>Historical Foundation</vt:lpstr>
      <vt:lpstr>SignPuddle Beginnings</vt:lpstr>
      <vt:lpstr>Naming the signs</vt:lpstr>
      <vt:lpstr>2. Benefits of the standard</vt:lpstr>
      <vt:lpstr>SignWriting is Universal</vt:lpstr>
      <vt:lpstr>Beautiful Images</vt:lpstr>
      <vt:lpstr>Real sign language text</vt:lpstr>
      <vt:lpstr>Efficient Sorting</vt:lpstr>
      <vt:lpstr>Powerful Searching</vt:lpstr>
      <vt:lpstr>Growing body of work</vt:lpstr>
      <vt:lpstr>3. Elements of the Standard</vt:lpstr>
      <vt:lpstr>International SignWriting Alphabet</vt:lpstr>
      <vt:lpstr>Writer Control and Flexibility</vt:lpstr>
      <vt:lpstr>Visual Image</vt:lpstr>
      <vt:lpstr>Mathematical Name</vt:lpstr>
      <vt:lpstr>Regular Expressions</vt:lpstr>
      <vt:lpstr>2 Years of Stability</vt:lpstr>
      <vt:lpstr>4. Extending the Standard</vt:lpstr>
      <vt:lpstr>Embrace the Standard</vt:lpstr>
      <vt:lpstr>Maintain Compatibility</vt:lpstr>
      <vt:lpstr>Experiment and Try Something New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SignPuddle Standard for SignWriting Text</dc:title>
  <cp:lastModifiedBy>Valerie Sutton</cp:lastModifiedBy>
  <cp:revision>2</cp:revision>
  <dcterms:modified xsi:type="dcterms:W3CDTF">2014-08-28T20:34:04Z</dcterms:modified>
</cp:coreProperties>
</file>