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339" r:id="rId3"/>
    <p:sldId id="332" r:id="rId4"/>
    <p:sldId id="341" r:id="rId5"/>
    <p:sldId id="342" r:id="rId6"/>
    <p:sldId id="340" r:id="rId7"/>
    <p:sldId id="344" r:id="rId8"/>
    <p:sldId id="338" r:id="rId9"/>
    <p:sldId id="345" r:id="rId10"/>
    <p:sldId id="333" r:id="rId11"/>
    <p:sldId id="343" r:id="rId12"/>
    <p:sldId id="346" r:id="rId13"/>
    <p:sldId id="347" r:id="rId14"/>
    <p:sldId id="334" r:id="rId15"/>
    <p:sldId id="275"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B8CD"/>
    <a:srgbClr val="C87700"/>
    <a:srgbClr val="FF9600"/>
    <a:srgbClr val="FBFB53"/>
    <a:srgbClr val="DDC515"/>
    <a:srgbClr val="EBD531"/>
    <a:srgbClr val="B55035"/>
    <a:srgbClr val="C16557"/>
    <a:srgbClr val="000000"/>
    <a:srgbClr val="FF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0681" autoAdjust="0"/>
  </p:normalViewPr>
  <p:slideViewPr>
    <p:cSldViewPr>
      <p:cViewPr>
        <p:scale>
          <a:sx n="60" d="100"/>
          <a:sy n="60" d="100"/>
        </p:scale>
        <p:origin x="-1602" y="-216"/>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862"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4E965AD6-9FB4-423A-98B6-74A577AB9E1F}" type="datetimeFigureOut">
              <a:rPr lang="fr-FR" smtClean="0"/>
              <a:pPr/>
              <a:t>07/07/2015</a:t>
            </a:fld>
            <a:endParaRPr 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F324C58-5C59-44A4-8DD0-6DDA38A537F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324C58-5C59-44A4-8DD0-6DDA38A537F8}"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solidFill>
          <a:srgbClr val="FFFFFF"/>
        </a:solidFill>
        <a:effectLst/>
      </p:bgPr>
    </p:bg>
    <p:spTree>
      <p:nvGrpSpPr>
        <p:cNvPr id="1" name=""/>
        <p:cNvGrpSpPr/>
        <p:nvPr/>
      </p:nvGrpSpPr>
      <p:grpSpPr>
        <a:xfrm>
          <a:off x="0" y="0"/>
          <a:ext cx="0" cy="0"/>
          <a:chOff x="0" y="0"/>
          <a:chExt cx="0" cy="0"/>
        </a:xfrm>
      </p:grpSpPr>
      <p:sp>
        <p:nvSpPr>
          <p:cNvPr id="3375" name="Freeform 303"/>
          <p:cNvSpPr>
            <a:spLocks/>
          </p:cNvSpPr>
          <p:nvPr/>
        </p:nvSpPr>
        <p:spPr bwMode="gray">
          <a:xfrm>
            <a:off x="0" y="4038600"/>
            <a:ext cx="8770938" cy="2833688"/>
          </a:xfrm>
          <a:custGeom>
            <a:avLst/>
            <a:gdLst/>
            <a:ahLst/>
            <a:cxnLst>
              <a:cxn ang="0">
                <a:pos x="0" y="1776"/>
              </a:cxn>
              <a:cxn ang="0">
                <a:pos x="1829" y="3"/>
              </a:cxn>
              <a:cxn ang="0">
                <a:pos x="4752" y="0"/>
              </a:cxn>
              <a:cxn ang="0">
                <a:pos x="5511" y="1785"/>
              </a:cxn>
              <a:cxn ang="0">
                <a:pos x="0" y="1776"/>
              </a:cxn>
            </a:cxnLst>
            <a:rect l="0" t="0" r="r" b="b"/>
            <a:pathLst>
              <a:path w="5511" h="1785">
                <a:moveTo>
                  <a:pt x="0" y="1776"/>
                </a:moveTo>
                <a:lnTo>
                  <a:pt x="1829" y="3"/>
                </a:lnTo>
                <a:lnTo>
                  <a:pt x="4752" y="0"/>
                </a:lnTo>
                <a:lnTo>
                  <a:pt x="5511" y="1785"/>
                </a:lnTo>
                <a:lnTo>
                  <a:pt x="0" y="1776"/>
                </a:lnTo>
                <a:close/>
              </a:path>
            </a:pathLst>
          </a:custGeom>
          <a:solidFill>
            <a:schemeClr val="bg2"/>
          </a:solidFill>
          <a:ln w="9525">
            <a:noFill/>
            <a:round/>
            <a:headEnd/>
            <a:tailEnd/>
          </a:ln>
          <a:effectLst/>
        </p:spPr>
        <p:txBody>
          <a:bodyPr/>
          <a:lstStyle/>
          <a:p>
            <a:endParaRPr lang="fr-FR"/>
          </a:p>
        </p:txBody>
      </p:sp>
      <p:sp>
        <p:nvSpPr>
          <p:cNvPr id="3078" name="Rectangle 6"/>
          <p:cNvSpPr>
            <a:spLocks noGrp="1" noChangeArrowheads="1"/>
          </p:cNvSpPr>
          <p:nvPr>
            <p:ph type="sldNum" sz="quarter" idx="4"/>
          </p:nvPr>
        </p:nvSpPr>
        <p:spPr>
          <a:xfrm>
            <a:off x="4724400" y="6553200"/>
            <a:ext cx="381000" cy="244475"/>
          </a:xfrm>
        </p:spPr>
        <p:txBody>
          <a:bodyPr/>
          <a:lstStyle>
            <a:lvl1pPr>
              <a:defRPr sz="1200">
                <a:solidFill>
                  <a:srgbClr val="000000"/>
                </a:solidFill>
              </a:defRPr>
            </a:lvl1pPr>
          </a:lstStyle>
          <a:p>
            <a:fld id="{425C7030-4FE0-4F1B-836C-CAA07F0B8E38}" type="slidenum">
              <a:rPr lang="en-US"/>
              <a:pPr/>
              <a:t>‹N°›</a:t>
            </a:fld>
            <a:endParaRPr lang="en-US"/>
          </a:p>
        </p:txBody>
      </p:sp>
      <p:sp>
        <p:nvSpPr>
          <p:cNvPr id="3075" name="Rectangle 3"/>
          <p:cNvSpPr>
            <a:spLocks noGrp="1" noChangeArrowheads="1"/>
          </p:cNvSpPr>
          <p:nvPr>
            <p:ph type="subTitle" idx="1"/>
          </p:nvPr>
        </p:nvSpPr>
        <p:spPr bwMode="gray">
          <a:xfrm>
            <a:off x="1981200" y="6172200"/>
            <a:ext cx="4648200" cy="381000"/>
          </a:xfrm>
        </p:spPr>
        <p:txBody>
          <a:bodyPr/>
          <a:lstStyle>
            <a:lvl1pPr marL="0" indent="0" algn="ctr">
              <a:buFont typeface="Wingdings" pitchFamily="2" charset="2"/>
              <a:buNone/>
              <a:defRPr sz="2000">
                <a:solidFill>
                  <a:srgbClr val="000000"/>
                </a:solidFill>
              </a:defRPr>
            </a:lvl1pPr>
          </a:lstStyle>
          <a:p>
            <a:r>
              <a:rPr lang="fr-FR" smtClean="0"/>
              <a:t>Cliquez pour modifier le style des sous-titres du masque</a:t>
            </a:r>
            <a:endParaRPr lang="en-US"/>
          </a:p>
        </p:txBody>
      </p:sp>
      <p:sp>
        <p:nvSpPr>
          <p:cNvPr id="3074" name="Rectangle 2"/>
          <p:cNvSpPr>
            <a:spLocks noGrp="1" noChangeArrowheads="1"/>
          </p:cNvSpPr>
          <p:nvPr>
            <p:ph type="ctrTitle"/>
          </p:nvPr>
        </p:nvSpPr>
        <p:spPr>
          <a:xfrm>
            <a:off x="1295400" y="1066800"/>
            <a:ext cx="6858000" cy="609600"/>
          </a:xfrm>
        </p:spPr>
        <p:txBody>
          <a:bodyPr/>
          <a:lstStyle>
            <a:lvl1pPr algn="ctr">
              <a:defRPr sz="3600" b="1"/>
            </a:lvl1pPr>
          </a:lstStyle>
          <a:p>
            <a:r>
              <a:rPr lang="fr-FR" smtClean="0"/>
              <a:t>Cliquez pour modifier le style du titre</a:t>
            </a:r>
            <a:endParaRPr lang="en-US"/>
          </a:p>
        </p:txBody>
      </p:sp>
      <p:sp>
        <p:nvSpPr>
          <p:cNvPr id="3077" name="Rectangle 5"/>
          <p:cNvSpPr>
            <a:spLocks noGrp="1" noChangeArrowheads="1"/>
          </p:cNvSpPr>
          <p:nvPr>
            <p:ph type="ftr" sz="quarter" idx="3"/>
          </p:nvPr>
        </p:nvSpPr>
        <p:spPr>
          <a:xfrm>
            <a:off x="152400" y="6537325"/>
            <a:ext cx="2133600" cy="244475"/>
          </a:xfrm>
        </p:spPr>
        <p:txBody>
          <a:bodyPr/>
          <a:lstStyle>
            <a:lvl1pPr>
              <a:defRPr sz="2100" b="0" i="1">
                <a:solidFill>
                  <a:srgbClr val="000000"/>
                </a:solidFill>
                <a:latin typeface="Arial Black" pitchFamily="34" charset="0"/>
              </a:defRPr>
            </a:lvl1pPr>
          </a:lstStyle>
          <a:p>
            <a:r>
              <a:rPr lang="fr-FR" smtClean="0"/>
              <a:t>www.themegallery.com</a:t>
            </a:r>
            <a:endParaRPr lang="fr-FR"/>
          </a:p>
        </p:txBody>
      </p:sp>
      <p:sp>
        <p:nvSpPr>
          <p:cNvPr id="3370" name="Freeform 298"/>
          <p:cNvSpPr>
            <a:spLocks/>
          </p:cNvSpPr>
          <p:nvPr/>
        </p:nvSpPr>
        <p:spPr bwMode="gray">
          <a:xfrm>
            <a:off x="0" y="-9525"/>
            <a:ext cx="1195388" cy="971550"/>
          </a:xfrm>
          <a:custGeom>
            <a:avLst/>
            <a:gdLst/>
            <a:ahLst/>
            <a:cxnLst>
              <a:cxn ang="0">
                <a:pos x="0" y="612"/>
              </a:cxn>
              <a:cxn ang="0">
                <a:pos x="753" y="441"/>
              </a:cxn>
              <a:cxn ang="0">
                <a:pos x="629" y="0"/>
              </a:cxn>
              <a:cxn ang="0">
                <a:pos x="0" y="6"/>
              </a:cxn>
              <a:cxn ang="0">
                <a:pos x="0" y="612"/>
              </a:cxn>
            </a:cxnLst>
            <a:rect l="0" t="0" r="r" b="b"/>
            <a:pathLst>
              <a:path w="753" h="612">
                <a:moveTo>
                  <a:pt x="0" y="612"/>
                </a:moveTo>
                <a:lnTo>
                  <a:pt x="753" y="441"/>
                </a:lnTo>
                <a:lnTo>
                  <a:pt x="629" y="0"/>
                </a:lnTo>
                <a:lnTo>
                  <a:pt x="0" y="6"/>
                </a:lnTo>
                <a:lnTo>
                  <a:pt x="0" y="612"/>
                </a:lnTo>
                <a:close/>
              </a:path>
            </a:pathLst>
          </a:custGeom>
          <a:solidFill>
            <a:schemeClr val="accent2"/>
          </a:solidFill>
          <a:ln w="9525">
            <a:noFill/>
            <a:round/>
            <a:headEnd/>
            <a:tailEnd/>
          </a:ln>
          <a:effectLst/>
        </p:spPr>
        <p:txBody>
          <a:bodyPr/>
          <a:lstStyle/>
          <a:p>
            <a:endParaRPr lang="fr-FR"/>
          </a:p>
        </p:txBody>
      </p:sp>
      <p:sp>
        <p:nvSpPr>
          <p:cNvPr id="3372" name="Freeform 300"/>
          <p:cNvSpPr>
            <a:spLocks/>
          </p:cNvSpPr>
          <p:nvPr/>
        </p:nvSpPr>
        <p:spPr bwMode="ltGray">
          <a:xfrm>
            <a:off x="0" y="804863"/>
            <a:ext cx="1285875" cy="738187"/>
          </a:xfrm>
          <a:custGeom>
            <a:avLst/>
            <a:gdLst/>
            <a:ahLst/>
            <a:cxnLst>
              <a:cxn ang="0">
                <a:pos x="0" y="465"/>
              </a:cxn>
              <a:cxn ang="0">
                <a:pos x="810" y="141"/>
              </a:cxn>
              <a:cxn ang="0">
                <a:pos x="774" y="0"/>
              </a:cxn>
              <a:cxn ang="0">
                <a:pos x="0" y="173"/>
              </a:cxn>
              <a:cxn ang="0">
                <a:pos x="0" y="465"/>
              </a:cxn>
            </a:cxnLst>
            <a:rect l="0" t="0" r="r" b="b"/>
            <a:pathLst>
              <a:path w="810" h="465">
                <a:moveTo>
                  <a:pt x="0" y="465"/>
                </a:moveTo>
                <a:lnTo>
                  <a:pt x="810" y="141"/>
                </a:lnTo>
                <a:lnTo>
                  <a:pt x="774" y="0"/>
                </a:lnTo>
                <a:lnTo>
                  <a:pt x="0" y="173"/>
                </a:lnTo>
                <a:lnTo>
                  <a:pt x="0" y="465"/>
                </a:lnTo>
                <a:close/>
              </a:path>
            </a:pathLst>
          </a:custGeom>
          <a:solidFill>
            <a:schemeClr val="hlink"/>
          </a:solidFill>
          <a:ln w="9525">
            <a:noFill/>
            <a:round/>
            <a:headEnd/>
            <a:tailEnd/>
          </a:ln>
          <a:effectLst/>
        </p:spPr>
        <p:txBody>
          <a:bodyPr/>
          <a:lstStyle/>
          <a:p>
            <a:endParaRPr lang="fr-FR"/>
          </a:p>
        </p:txBody>
      </p:sp>
      <p:sp>
        <p:nvSpPr>
          <p:cNvPr id="3373" name="Freeform 301"/>
          <p:cNvSpPr>
            <a:spLocks/>
          </p:cNvSpPr>
          <p:nvPr/>
        </p:nvSpPr>
        <p:spPr bwMode="gray">
          <a:xfrm>
            <a:off x="7524750" y="4033838"/>
            <a:ext cx="1619250" cy="2071687"/>
          </a:xfrm>
          <a:custGeom>
            <a:avLst/>
            <a:gdLst/>
            <a:ahLst/>
            <a:cxnLst>
              <a:cxn ang="0">
                <a:pos x="0" y="0"/>
              </a:cxn>
              <a:cxn ang="0">
                <a:pos x="567" y="1305"/>
              </a:cxn>
              <a:cxn ang="0">
                <a:pos x="1020" y="1164"/>
              </a:cxn>
              <a:cxn ang="0">
                <a:pos x="1020" y="0"/>
              </a:cxn>
              <a:cxn ang="0">
                <a:pos x="0" y="0"/>
              </a:cxn>
            </a:cxnLst>
            <a:rect l="0" t="0" r="r" b="b"/>
            <a:pathLst>
              <a:path w="1020" h="1305">
                <a:moveTo>
                  <a:pt x="0" y="0"/>
                </a:moveTo>
                <a:lnTo>
                  <a:pt x="567" y="1305"/>
                </a:lnTo>
                <a:lnTo>
                  <a:pt x="1020" y="1164"/>
                </a:lnTo>
                <a:lnTo>
                  <a:pt x="1020" y="0"/>
                </a:lnTo>
                <a:lnTo>
                  <a:pt x="0" y="0"/>
                </a:lnTo>
                <a:close/>
              </a:path>
            </a:pathLst>
          </a:custGeom>
          <a:solidFill>
            <a:schemeClr val="accent2"/>
          </a:solidFill>
          <a:ln w="9525">
            <a:noFill/>
            <a:round/>
            <a:headEnd/>
            <a:tailEnd/>
          </a:ln>
          <a:effectLst/>
        </p:spPr>
        <p:txBody>
          <a:bodyPr/>
          <a:lstStyle/>
          <a:p>
            <a:endParaRPr lang="fr-FR"/>
          </a:p>
        </p:txBody>
      </p:sp>
      <p:sp>
        <p:nvSpPr>
          <p:cNvPr id="3374" name="Freeform 302"/>
          <p:cNvSpPr>
            <a:spLocks/>
          </p:cNvSpPr>
          <p:nvPr/>
        </p:nvSpPr>
        <p:spPr bwMode="gray">
          <a:xfrm>
            <a:off x="8462963" y="6000750"/>
            <a:ext cx="681037" cy="865188"/>
          </a:xfrm>
          <a:custGeom>
            <a:avLst/>
            <a:gdLst/>
            <a:ahLst/>
            <a:cxnLst>
              <a:cxn ang="0">
                <a:pos x="429" y="0"/>
              </a:cxn>
              <a:cxn ang="0">
                <a:pos x="0" y="129"/>
              </a:cxn>
              <a:cxn ang="0">
                <a:pos x="180" y="542"/>
              </a:cxn>
              <a:cxn ang="0">
                <a:pos x="429" y="540"/>
              </a:cxn>
              <a:cxn ang="0">
                <a:pos x="429" y="0"/>
              </a:cxn>
            </a:cxnLst>
            <a:rect l="0" t="0" r="r" b="b"/>
            <a:pathLst>
              <a:path w="429" h="542">
                <a:moveTo>
                  <a:pt x="429" y="0"/>
                </a:moveTo>
                <a:lnTo>
                  <a:pt x="0" y="129"/>
                </a:lnTo>
                <a:lnTo>
                  <a:pt x="180" y="542"/>
                </a:lnTo>
                <a:lnTo>
                  <a:pt x="429" y="540"/>
                </a:lnTo>
                <a:lnTo>
                  <a:pt x="429" y="0"/>
                </a:lnTo>
                <a:close/>
              </a:path>
            </a:pathLst>
          </a:custGeom>
          <a:solidFill>
            <a:schemeClr val="accent1"/>
          </a:solidFill>
          <a:ln w="9525">
            <a:noFill/>
            <a:round/>
            <a:headEnd/>
            <a:tailEnd/>
          </a:ln>
          <a:effectLst/>
        </p:spPr>
        <p:txBody>
          <a:bodyPr/>
          <a:lstStyle/>
          <a:p>
            <a:endParaRPr lang="fr-FR"/>
          </a:p>
        </p:txBody>
      </p:sp>
      <p:sp>
        <p:nvSpPr>
          <p:cNvPr id="3368" name="Freeform 296"/>
          <p:cNvSpPr>
            <a:spLocks/>
          </p:cNvSpPr>
          <p:nvPr/>
        </p:nvSpPr>
        <p:spPr bwMode="gray">
          <a:xfrm>
            <a:off x="998538" y="-9525"/>
            <a:ext cx="1404937" cy="1038225"/>
          </a:xfrm>
          <a:custGeom>
            <a:avLst/>
            <a:gdLst/>
            <a:ahLst/>
            <a:cxnLst>
              <a:cxn ang="0">
                <a:pos x="0" y="0"/>
              </a:cxn>
              <a:cxn ang="0">
                <a:pos x="181" y="654"/>
              </a:cxn>
              <a:cxn ang="0">
                <a:pos x="885" y="368"/>
              </a:cxn>
              <a:cxn ang="0">
                <a:pos x="742" y="3"/>
              </a:cxn>
              <a:cxn ang="0">
                <a:pos x="0" y="0"/>
              </a:cxn>
            </a:cxnLst>
            <a:rect l="0" t="0" r="r" b="b"/>
            <a:pathLst>
              <a:path w="885" h="654">
                <a:moveTo>
                  <a:pt x="0" y="0"/>
                </a:moveTo>
                <a:lnTo>
                  <a:pt x="181" y="654"/>
                </a:lnTo>
                <a:lnTo>
                  <a:pt x="885" y="368"/>
                </a:lnTo>
                <a:lnTo>
                  <a:pt x="742" y="3"/>
                </a:lnTo>
                <a:lnTo>
                  <a:pt x="0" y="0"/>
                </a:lnTo>
                <a:close/>
              </a:path>
            </a:pathLst>
          </a:custGeom>
          <a:solidFill>
            <a:schemeClr val="accent1"/>
          </a:solidFill>
          <a:ln w="9525">
            <a:noFill/>
            <a:round/>
            <a:headEnd/>
            <a:tailEnd/>
          </a:ln>
          <a:effectLst/>
        </p:spPr>
        <p:txBody>
          <a:bodyPr/>
          <a:lstStyle/>
          <a:p>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en-US"/>
              <a:t>www.themegallery.com</a:t>
            </a:r>
          </a:p>
        </p:txBody>
      </p:sp>
      <p:sp>
        <p:nvSpPr>
          <p:cNvPr id="5" name="Espace réservé du numéro de diapositive 4"/>
          <p:cNvSpPr>
            <a:spLocks noGrp="1"/>
          </p:cNvSpPr>
          <p:nvPr>
            <p:ph type="sldNum" sz="quarter" idx="11"/>
          </p:nvPr>
        </p:nvSpPr>
        <p:spPr/>
        <p:txBody>
          <a:bodyPr/>
          <a:lstStyle>
            <a:lvl1pPr>
              <a:defRPr/>
            </a:lvl1pPr>
          </a:lstStyle>
          <a:p>
            <a:fld id="{B6A1DD14-6575-4319-94BE-BC1EF34BD373}" type="slidenum">
              <a:rPr lang="en-US"/>
              <a:pPr/>
              <a:t>‹N°›</a:t>
            </a:fld>
            <a:endParaRPr lang="en-US"/>
          </a:p>
        </p:txBody>
      </p:sp>
      <p:sp>
        <p:nvSpPr>
          <p:cNvPr id="6" name="Espace réservé de la date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2250" y="198438"/>
            <a:ext cx="2114550" cy="62023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28600" y="198438"/>
            <a:ext cx="6191250" cy="62023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en-US"/>
              <a:t>www.themegallery.com</a:t>
            </a:r>
          </a:p>
        </p:txBody>
      </p:sp>
      <p:sp>
        <p:nvSpPr>
          <p:cNvPr id="5" name="Espace réservé du numéro de diapositive 4"/>
          <p:cNvSpPr>
            <a:spLocks noGrp="1"/>
          </p:cNvSpPr>
          <p:nvPr>
            <p:ph type="sldNum" sz="quarter" idx="11"/>
          </p:nvPr>
        </p:nvSpPr>
        <p:spPr/>
        <p:txBody>
          <a:bodyPr/>
          <a:lstStyle>
            <a:lvl1pPr>
              <a:defRPr/>
            </a:lvl1pPr>
          </a:lstStyle>
          <a:p>
            <a:fld id="{46D76FD7-DFC5-4331-9FB6-7C7B93EBCA1E}" type="slidenum">
              <a:rPr lang="en-US"/>
              <a:pPr/>
              <a:t>‹N°›</a:t>
            </a:fld>
            <a:endParaRPr lang="en-US"/>
          </a:p>
        </p:txBody>
      </p:sp>
      <p:sp>
        <p:nvSpPr>
          <p:cNvPr id="6" name="Espace réservé de la date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en-US"/>
              <a:t>www.themegallery.com</a:t>
            </a:r>
          </a:p>
        </p:txBody>
      </p:sp>
      <p:sp>
        <p:nvSpPr>
          <p:cNvPr id="5" name="Espace réservé du numéro de diapositive 4"/>
          <p:cNvSpPr>
            <a:spLocks noGrp="1"/>
          </p:cNvSpPr>
          <p:nvPr>
            <p:ph type="sldNum" sz="quarter" idx="11"/>
          </p:nvPr>
        </p:nvSpPr>
        <p:spPr/>
        <p:txBody>
          <a:bodyPr/>
          <a:lstStyle>
            <a:lvl1pPr>
              <a:defRPr/>
            </a:lvl1pPr>
          </a:lstStyle>
          <a:p>
            <a:fld id="{B2C32ABD-D8AA-4EF7-BC92-810AC2009A1E}" type="slidenum">
              <a:rPr lang="en-US"/>
              <a:pPr/>
              <a:t>‹N°›</a:t>
            </a:fld>
            <a:endParaRPr lang="en-US"/>
          </a:p>
        </p:txBody>
      </p:sp>
      <p:sp>
        <p:nvSpPr>
          <p:cNvPr id="6" name="Espace réservé de la date 5"/>
          <p:cNvSpPr>
            <a:spLocks noGrp="1"/>
          </p:cNvSpPr>
          <p:nvPr>
            <p:ph type="dt" sz="half" idx="12"/>
          </p:nvPr>
        </p:nvSpPr>
        <p:spPr/>
        <p:txBody>
          <a:bodyPr/>
          <a:lstStyle>
            <a:lvl1pPr>
              <a:defRPr/>
            </a:lvl1pPr>
          </a:lstStyle>
          <a:p>
            <a:endParaRPr lang="en-US"/>
          </a:p>
        </p:txBody>
      </p:sp>
      <p:sp>
        <p:nvSpPr>
          <p:cNvPr id="7" name="Rectangle 6"/>
          <p:cNvSpPr/>
          <p:nvPr userDrawn="1"/>
        </p:nvSpPr>
        <p:spPr>
          <a:xfrm>
            <a:off x="7884368" y="6309320"/>
            <a:ext cx="1008112"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image.png"/>
          <p:cNvPicPr>
            <a:picLocks noChangeAspect="1"/>
          </p:cNvPicPr>
          <p:nvPr userDrawn="1"/>
        </p:nvPicPr>
        <p:blipFill>
          <a:blip r:embed="rId2" cstate="print"/>
          <a:stretch>
            <a:fillRect/>
          </a:stretch>
        </p:blipFill>
        <p:spPr>
          <a:xfrm>
            <a:off x="91671" y="197396"/>
            <a:ext cx="612000" cy="5893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en-US"/>
              <a:t>www.themegallery.com</a:t>
            </a:r>
          </a:p>
        </p:txBody>
      </p:sp>
      <p:sp>
        <p:nvSpPr>
          <p:cNvPr id="5" name="Espace réservé du numéro de diapositive 4"/>
          <p:cNvSpPr>
            <a:spLocks noGrp="1"/>
          </p:cNvSpPr>
          <p:nvPr>
            <p:ph type="sldNum" sz="quarter" idx="11"/>
          </p:nvPr>
        </p:nvSpPr>
        <p:spPr/>
        <p:txBody>
          <a:bodyPr/>
          <a:lstStyle>
            <a:lvl1pPr>
              <a:defRPr/>
            </a:lvl1pPr>
          </a:lstStyle>
          <a:p>
            <a:fld id="{D850F1DC-4B76-4245-BCA2-6CE96C926F12}" type="slidenum">
              <a:rPr lang="en-US"/>
              <a:pPr/>
              <a:t>‹N°›</a:t>
            </a:fld>
            <a:endParaRPr lang="en-US"/>
          </a:p>
        </p:txBody>
      </p:sp>
      <p:sp>
        <p:nvSpPr>
          <p:cNvPr id="6" name="Espace réservé de la date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286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339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en-US"/>
              <a:t>www.themegallery.com</a:t>
            </a:r>
          </a:p>
        </p:txBody>
      </p:sp>
      <p:sp>
        <p:nvSpPr>
          <p:cNvPr id="6" name="Espace réservé du numéro de diapositive 5"/>
          <p:cNvSpPr>
            <a:spLocks noGrp="1"/>
          </p:cNvSpPr>
          <p:nvPr>
            <p:ph type="sldNum" sz="quarter" idx="11"/>
          </p:nvPr>
        </p:nvSpPr>
        <p:spPr/>
        <p:txBody>
          <a:bodyPr/>
          <a:lstStyle>
            <a:lvl1pPr>
              <a:defRPr/>
            </a:lvl1pPr>
          </a:lstStyle>
          <a:p>
            <a:fld id="{CEBD72CF-6D5D-4EF3-BEF0-E5DEDE40A5F4}" type="slidenum">
              <a:rPr lang="en-US"/>
              <a:pPr/>
              <a:t>‹N°›</a:t>
            </a:fld>
            <a:endParaRPr lang="en-US"/>
          </a:p>
        </p:txBody>
      </p:sp>
      <p:sp>
        <p:nvSpPr>
          <p:cNvPr id="7" name="Espace réservé de la date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r>
              <a:rPr lang="en-US"/>
              <a:t>www.themegallery.com</a:t>
            </a:r>
          </a:p>
        </p:txBody>
      </p:sp>
      <p:sp>
        <p:nvSpPr>
          <p:cNvPr id="8" name="Espace réservé du numéro de diapositive 7"/>
          <p:cNvSpPr>
            <a:spLocks noGrp="1"/>
          </p:cNvSpPr>
          <p:nvPr>
            <p:ph type="sldNum" sz="quarter" idx="11"/>
          </p:nvPr>
        </p:nvSpPr>
        <p:spPr/>
        <p:txBody>
          <a:bodyPr/>
          <a:lstStyle>
            <a:lvl1pPr>
              <a:defRPr/>
            </a:lvl1pPr>
          </a:lstStyle>
          <a:p>
            <a:fld id="{79915C88-25AB-492D-B8AA-2BCC64858200}" type="slidenum">
              <a:rPr lang="en-US"/>
              <a:pPr/>
              <a:t>‹N°›</a:t>
            </a:fld>
            <a:endParaRPr lang="en-US"/>
          </a:p>
        </p:txBody>
      </p:sp>
      <p:sp>
        <p:nvSpPr>
          <p:cNvPr id="9" name="Espace réservé de la date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a:defRPr/>
            </a:lvl1pPr>
          </a:lstStyle>
          <a:p>
            <a:r>
              <a:rPr lang="en-US"/>
              <a:t>www.themegallery.com</a:t>
            </a:r>
          </a:p>
        </p:txBody>
      </p:sp>
      <p:sp>
        <p:nvSpPr>
          <p:cNvPr id="4" name="Espace réservé du numéro de diapositive 3"/>
          <p:cNvSpPr>
            <a:spLocks noGrp="1"/>
          </p:cNvSpPr>
          <p:nvPr>
            <p:ph type="sldNum" sz="quarter" idx="11"/>
          </p:nvPr>
        </p:nvSpPr>
        <p:spPr/>
        <p:txBody>
          <a:bodyPr/>
          <a:lstStyle>
            <a:lvl1pPr>
              <a:defRPr/>
            </a:lvl1pPr>
          </a:lstStyle>
          <a:p>
            <a:fld id="{C2D44C0F-1B30-4225-B4EA-A31611473E95}" type="slidenum">
              <a:rPr lang="en-US"/>
              <a:pPr/>
              <a:t>‹N°›</a:t>
            </a:fld>
            <a:endParaRPr lang="en-US"/>
          </a:p>
        </p:txBody>
      </p:sp>
      <p:sp>
        <p:nvSpPr>
          <p:cNvPr id="5" name="Espace réservé de la date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en-US"/>
              <a:t>www.themegallery.com</a:t>
            </a:r>
          </a:p>
        </p:txBody>
      </p:sp>
      <p:sp>
        <p:nvSpPr>
          <p:cNvPr id="3" name="Espace réservé du numéro de diapositive 2"/>
          <p:cNvSpPr>
            <a:spLocks noGrp="1"/>
          </p:cNvSpPr>
          <p:nvPr>
            <p:ph type="sldNum" sz="quarter" idx="11"/>
          </p:nvPr>
        </p:nvSpPr>
        <p:spPr/>
        <p:txBody>
          <a:bodyPr/>
          <a:lstStyle>
            <a:lvl1pPr>
              <a:defRPr/>
            </a:lvl1pPr>
          </a:lstStyle>
          <a:p>
            <a:fld id="{ADE83104-87A0-4A6A-A462-8925FE18FCDE}" type="slidenum">
              <a:rPr lang="en-US"/>
              <a:pPr/>
              <a:t>‹N°›</a:t>
            </a:fld>
            <a:endParaRPr lang="en-US"/>
          </a:p>
        </p:txBody>
      </p:sp>
      <p:sp>
        <p:nvSpPr>
          <p:cNvPr id="4" name="Espace réservé de la date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en-US"/>
              <a:t>www.themegallery.com</a:t>
            </a:r>
          </a:p>
        </p:txBody>
      </p:sp>
      <p:sp>
        <p:nvSpPr>
          <p:cNvPr id="6" name="Espace réservé du numéro de diapositive 5"/>
          <p:cNvSpPr>
            <a:spLocks noGrp="1"/>
          </p:cNvSpPr>
          <p:nvPr>
            <p:ph type="sldNum" sz="quarter" idx="11"/>
          </p:nvPr>
        </p:nvSpPr>
        <p:spPr/>
        <p:txBody>
          <a:bodyPr/>
          <a:lstStyle>
            <a:lvl1pPr>
              <a:defRPr/>
            </a:lvl1pPr>
          </a:lstStyle>
          <a:p>
            <a:fld id="{4B74BB08-C2C4-49EC-A0FA-2F84C3C4E2F4}" type="slidenum">
              <a:rPr lang="en-US"/>
              <a:pPr/>
              <a:t>‹N°›</a:t>
            </a:fld>
            <a:endParaRPr lang="en-US"/>
          </a:p>
        </p:txBody>
      </p:sp>
      <p:sp>
        <p:nvSpPr>
          <p:cNvPr id="7" name="Espace réservé de la date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en-US"/>
              <a:t>www.themegallery.com</a:t>
            </a:r>
          </a:p>
        </p:txBody>
      </p:sp>
      <p:sp>
        <p:nvSpPr>
          <p:cNvPr id="6" name="Espace réservé du numéro de diapositive 5"/>
          <p:cNvSpPr>
            <a:spLocks noGrp="1"/>
          </p:cNvSpPr>
          <p:nvPr>
            <p:ph type="sldNum" sz="quarter" idx="11"/>
          </p:nvPr>
        </p:nvSpPr>
        <p:spPr/>
        <p:txBody>
          <a:bodyPr/>
          <a:lstStyle>
            <a:lvl1pPr>
              <a:defRPr/>
            </a:lvl1pPr>
          </a:lstStyle>
          <a:p>
            <a:fld id="{3410D26A-7878-4B24-8229-3539C54DFE16}" type="slidenum">
              <a:rPr lang="en-US"/>
              <a:pPr/>
              <a:t>‹N°›</a:t>
            </a:fld>
            <a:endParaRPr lang="en-US"/>
          </a:p>
        </p:txBody>
      </p:sp>
      <p:sp>
        <p:nvSpPr>
          <p:cNvPr id="7" name="Espace réservé de la date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14" name="Freeform 190"/>
          <p:cNvSpPr>
            <a:spLocks/>
          </p:cNvSpPr>
          <p:nvPr/>
        </p:nvSpPr>
        <p:spPr bwMode="gray">
          <a:xfrm>
            <a:off x="6858000" y="5257800"/>
            <a:ext cx="2286000" cy="1600200"/>
          </a:xfrm>
          <a:custGeom>
            <a:avLst/>
            <a:gdLst/>
            <a:ahLst/>
            <a:cxnLst>
              <a:cxn ang="0">
                <a:pos x="1440" y="0"/>
              </a:cxn>
              <a:cxn ang="0">
                <a:pos x="0" y="1008"/>
              </a:cxn>
              <a:cxn ang="0">
                <a:pos x="1440" y="1008"/>
              </a:cxn>
              <a:cxn ang="0">
                <a:pos x="1440" y="0"/>
              </a:cxn>
            </a:cxnLst>
            <a:rect l="0" t="0" r="r" b="b"/>
            <a:pathLst>
              <a:path w="1440" h="1008">
                <a:moveTo>
                  <a:pt x="1440" y="0"/>
                </a:moveTo>
                <a:lnTo>
                  <a:pt x="0" y="1008"/>
                </a:lnTo>
                <a:lnTo>
                  <a:pt x="1440" y="1008"/>
                </a:lnTo>
                <a:lnTo>
                  <a:pt x="1440" y="0"/>
                </a:lnTo>
                <a:close/>
              </a:path>
            </a:pathLst>
          </a:custGeom>
          <a:solidFill>
            <a:schemeClr val="bg2"/>
          </a:solidFill>
          <a:ln w="9525">
            <a:noFill/>
            <a:round/>
            <a:headEnd/>
            <a:tailEnd/>
          </a:ln>
          <a:effectLst/>
        </p:spPr>
        <p:txBody>
          <a:bodyPr/>
          <a:lstStyle/>
          <a:p>
            <a:endParaRPr lang="fr-FR"/>
          </a:p>
        </p:txBody>
      </p:sp>
      <p:sp>
        <p:nvSpPr>
          <p:cNvPr id="1150" name="Freeform 126"/>
          <p:cNvSpPr>
            <a:spLocks/>
          </p:cNvSpPr>
          <p:nvPr/>
        </p:nvSpPr>
        <p:spPr bwMode="gray">
          <a:xfrm>
            <a:off x="-12700" y="342900"/>
            <a:ext cx="6032500" cy="679450"/>
          </a:xfrm>
          <a:custGeom>
            <a:avLst/>
            <a:gdLst/>
            <a:ahLst/>
            <a:cxnLst>
              <a:cxn ang="0">
                <a:pos x="0" y="0"/>
              </a:cxn>
              <a:cxn ang="0">
                <a:pos x="3800" y="0"/>
              </a:cxn>
              <a:cxn ang="0">
                <a:pos x="3456" y="428"/>
              </a:cxn>
            </a:cxnLst>
            <a:rect l="0" t="0" r="r" b="b"/>
            <a:pathLst>
              <a:path w="3800" h="428">
                <a:moveTo>
                  <a:pt x="0" y="0"/>
                </a:moveTo>
                <a:lnTo>
                  <a:pt x="3800" y="0"/>
                </a:lnTo>
                <a:lnTo>
                  <a:pt x="3456" y="428"/>
                </a:lnTo>
              </a:path>
            </a:pathLst>
          </a:custGeom>
          <a:noFill/>
          <a:ln w="9525">
            <a:noFill/>
            <a:round/>
            <a:headEnd/>
            <a:tailEnd/>
          </a:ln>
          <a:effectLst/>
        </p:spPr>
        <p:txBody>
          <a:bodyPr wrap="none" anchor="ctr"/>
          <a:lstStyle/>
          <a:p>
            <a:endParaRPr lang="fr-FR"/>
          </a:p>
        </p:txBody>
      </p:sp>
      <p:sp>
        <p:nvSpPr>
          <p:cNvPr id="1151" name="Rectangle 127"/>
          <p:cNvSpPr>
            <a:spLocks noChangeArrowheads="1"/>
          </p:cNvSpPr>
          <p:nvPr/>
        </p:nvSpPr>
        <p:spPr bwMode="gray">
          <a:xfrm>
            <a:off x="7366000" y="6448425"/>
            <a:ext cx="1371600" cy="300038"/>
          </a:xfrm>
          <a:prstGeom prst="rect">
            <a:avLst/>
          </a:prstGeom>
          <a:noFill/>
          <a:ln w="9525">
            <a:noFill/>
            <a:miter lim="800000"/>
            <a:headEnd/>
            <a:tailEnd/>
          </a:ln>
          <a:effectLst/>
        </p:spPr>
        <p:txBody>
          <a:bodyPr/>
          <a:lstStyle/>
          <a:p>
            <a:pPr algn="r"/>
            <a:r>
              <a:rPr lang="en-US" sz="2000" b="1" i="1">
                <a:solidFill>
                  <a:srgbClr val="D7181F"/>
                </a:solidFill>
              </a:rPr>
              <a:t>LOGO</a:t>
            </a:r>
          </a:p>
        </p:txBody>
      </p:sp>
      <p:sp>
        <p:nvSpPr>
          <p:cNvPr id="1029" name="Rectangle 5"/>
          <p:cNvSpPr>
            <a:spLocks noGrp="1" noChangeArrowheads="1"/>
          </p:cNvSpPr>
          <p:nvPr>
            <p:ph type="ftr" sz="quarter" idx="3"/>
          </p:nvPr>
        </p:nvSpPr>
        <p:spPr bwMode="gray">
          <a:xfrm>
            <a:off x="5778500" y="65309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r>
              <a:rPr lang="en-US"/>
              <a:t>www.themegallery.com</a:t>
            </a:r>
          </a:p>
        </p:txBody>
      </p:sp>
      <p:sp>
        <p:nvSpPr>
          <p:cNvPr id="1030" name="Rectangle 6"/>
          <p:cNvSpPr>
            <a:spLocks noGrp="1" noChangeArrowheads="1"/>
          </p:cNvSpPr>
          <p:nvPr>
            <p:ph type="sldNum" sz="quarter" idx="4"/>
          </p:nvPr>
        </p:nvSpPr>
        <p:spPr bwMode="gray">
          <a:xfrm>
            <a:off x="38862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fld id="{4D28D5B5-4A46-4963-A706-BB813E49B99D}" type="slidenum">
              <a:rPr lang="en-US"/>
              <a:pPr/>
              <a:t>‹N°›</a:t>
            </a:fld>
            <a:endParaRPr lang="en-US"/>
          </a:p>
        </p:txBody>
      </p:sp>
      <p:sp>
        <p:nvSpPr>
          <p:cNvPr id="1028" name="Rectangle 4"/>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pic>
        <p:nvPicPr>
          <p:cNvPr id="1213" name="Picture 189" descr="2"/>
          <p:cNvPicPr>
            <a:picLocks noChangeAspect="1" noChangeArrowheads="1"/>
          </p:cNvPicPr>
          <p:nvPr/>
        </p:nvPicPr>
        <p:blipFill>
          <a:blip r:embed="rId13" cstate="print"/>
          <a:srcRect/>
          <a:stretch>
            <a:fillRect/>
          </a:stretch>
        </p:blipFill>
        <p:spPr bwMode="auto">
          <a:xfrm>
            <a:off x="152400" y="219075"/>
            <a:ext cx="561975" cy="695325"/>
          </a:xfrm>
          <a:prstGeom prst="rect">
            <a:avLst/>
          </a:prstGeom>
          <a:noFill/>
        </p:spPr>
      </p:pic>
      <p:sp>
        <p:nvSpPr>
          <p:cNvPr id="1209" name="Freeform 185"/>
          <p:cNvSpPr>
            <a:spLocks/>
          </p:cNvSpPr>
          <p:nvPr/>
        </p:nvSpPr>
        <p:spPr bwMode="gray">
          <a:xfrm>
            <a:off x="7543800" y="0"/>
            <a:ext cx="1600200" cy="2076450"/>
          </a:xfrm>
          <a:custGeom>
            <a:avLst/>
            <a:gdLst/>
            <a:ahLst/>
            <a:cxnLst>
              <a:cxn ang="0">
                <a:pos x="0" y="0"/>
              </a:cxn>
              <a:cxn ang="0">
                <a:pos x="570" y="1308"/>
              </a:cxn>
              <a:cxn ang="0">
                <a:pos x="1008" y="1170"/>
              </a:cxn>
              <a:cxn ang="0">
                <a:pos x="1008" y="0"/>
              </a:cxn>
              <a:cxn ang="0">
                <a:pos x="0" y="0"/>
              </a:cxn>
            </a:cxnLst>
            <a:rect l="0" t="0" r="r" b="b"/>
            <a:pathLst>
              <a:path w="1008" h="1308">
                <a:moveTo>
                  <a:pt x="0" y="0"/>
                </a:moveTo>
                <a:lnTo>
                  <a:pt x="570" y="1308"/>
                </a:lnTo>
                <a:lnTo>
                  <a:pt x="1008" y="1170"/>
                </a:lnTo>
                <a:lnTo>
                  <a:pt x="1008" y="0"/>
                </a:lnTo>
                <a:lnTo>
                  <a:pt x="0" y="0"/>
                </a:lnTo>
                <a:close/>
              </a:path>
            </a:pathLst>
          </a:custGeom>
          <a:solidFill>
            <a:schemeClr val="accent2"/>
          </a:solidFill>
          <a:ln w="9525">
            <a:noFill/>
            <a:round/>
            <a:headEnd/>
            <a:tailEnd/>
          </a:ln>
          <a:effectLst/>
        </p:spPr>
        <p:txBody>
          <a:bodyPr/>
          <a:lstStyle/>
          <a:p>
            <a:endParaRPr lang="fr-FR"/>
          </a:p>
        </p:txBody>
      </p:sp>
      <p:sp>
        <p:nvSpPr>
          <p:cNvPr id="1211" name="Freeform 187"/>
          <p:cNvSpPr>
            <a:spLocks/>
          </p:cNvSpPr>
          <p:nvPr/>
        </p:nvSpPr>
        <p:spPr bwMode="gray">
          <a:xfrm>
            <a:off x="8489950" y="1993900"/>
            <a:ext cx="654050" cy="1016000"/>
          </a:xfrm>
          <a:custGeom>
            <a:avLst/>
            <a:gdLst/>
            <a:ahLst/>
            <a:cxnLst>
              <a:cxn ang="0">
                <a:pos x="0" y="122"/>
              </a:cxn>
              <a:cxn ang="0">
                <a:pos x="222" y="640"/>
              </a:cxn>
              <a:cxn ang="0">
                <a:pos x="412" y="638"/>
              </a:cxn>
              <a:cxn ang="0">
                <a:pos x="412" y="0"/>
              </a:cxn>
              <a:cxn ang="0">
                <a:pos x="0" y="122"/>
              </a:cxn>
            </a:cxnLst>
            <a:rect l="0" t="0" r="r" b="b"/>
            <a:pathLst>
              <a:path w="412" h="640">
                <a:moveTo>
                  <a:pt x="0" y="122"/>
                </a:moveTo>
                <a:lnTo>
                  <a:pt x="222" y="640"/>
                </a:lnTo>
                <a:lnTo>
                  <a:pt x="412" y="638"/>
                </a:lnTo>
                <a:lnTo>
                  <a:pt x="412" y="0"/>
                </a:lnTo>
                <a:lnTo>
                  <a:pt x="0" y="122"/>
                </a:lnTo>
                <a:close/>
              </a:path>
            </a:pathLst>
          </a:custGeom>
          <a:solidFill>
            <a:schemeClr val="accent1"/>
          </a:solidFill>
          <a:ln w="9525">
            <a:noFill/>
            <a:round/>
            <a:headEnd/>
            <a:tailEnd/>
          </a:ln>
          <a:effectLst/>
        </p:spPr>
        <p:txBody>
          <a:bodyPr/>
          <a:lstStyle/>
          <a:p>
            <a:endParaRPr lang="fr-FR"/>
          </a:p>
        </p:txBody>
      </p:sp>
      <p:pic>
        <p:nvPicPr>
          <p:cNvPr id="1215" name="Picture 191" descr="2"/>
          <p:cNvPicPr>
            <a:picLocks noChangeAspect="1" noChangeArrowheads="1"/>
          </p:cNvPicPr>
          <p:nvPr/>
        </p:nvPicPr>
        <p:blipFill>
          <a:blip r:embed="rId14" cstate="print"/>
          <a:srcRect/>
          <a:stretch>
            <a:fillRect/>
          </a:stretch>
        </p:blipFill>
        <p:spPr bwMode="auto">
          <a:xfrm>
            <a:off x="7391400" y="50800"/>
            <a:ext cx="1135063" cy="1397000"/>
          </a:xfrm>
          <a:prstGeom prst="rect">
            <a:avLst/>
          </a:prstGeom>
          <a:noFill/>
        </p:spPr>
      </p:pic>
      <p:sp>
        <p:nvSpPr>
          <p:cNvPr id="1027" name="Rectangle 3"/>
          <p:cNvSpPr>
            <a:spLocks noGrp="1" noChangeArrowheads="1"/>
          </p:cNvSpPr>
          <p:nvPr>
            <p:ph type="body" idx="1"/>
          </p:nvPr>
        </p:nvSpPr>
        <p:spPr bwMode="black">
          <a:xfrm>
            <a:off x="228600" y="1066800"/>
            <a:ext cx="84582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6" name="Rectangle 2"/>
          <p:cNvSpPr>
            <a:spLocks noGrp="1" noChangeArrowheads="1"/>
          </p:cNvSpPr>
          <p:nvPr>
            <p:ph type="title"/>
          </p:nvPr>
        </p:nvSpPr>
        <p:spPr bwMode="gray">
          <a:xfrm>
            <a:off x="838200" y="198438"/>
            <a:ext cx="62484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Arial" charset="0"/>
        </a:defRPr>
      </a:lvl2pPr>
      <a:lvl3pPr algn="l" rtl="0" eaLnBrk="1" fontAlgn="base" hangingPunct="1">
        <a:spcBef>
          <a:spcPct val="0"/>
        </a:spcBef>
        <a:spcAft>
          <a:spcPct val="0"/>
        </a:spcAft>
        <a:defRPr sz="3200">
          <a:solidFill>
            <a:srgbClr val="000000"/>
          </a:solidFill>
          <a:latin typeface="Arial" charset="0"/>
        </a:defRPr>
      </a:lvl3pPr>
      <a:lvl4pPr algn="l" rtl="0" eaLnBrk="1" fontAlgn="base" hangingPunct="1">
        <a:spcBef>
          <a:spcPct val="0"/>
        </a:spcBef>
        <a:spcAft>
          <a:spcPct val="0"/>
        </a:spcAft>
        <a:defRPr sz="3200">
          <a:solidFill>
            <a:srgbClr val="000000"/>
          </a:solidFill>
          <a:latin typeface="Arial" charset="0"/>
        </a:defRPr>
      </a:lvl4pPr>
      <a:lvl5pPr algn="l" rtl="0" eaLnBrk="1" fontAlgn="base" hangingPunct="1">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115616" y="4653136"/>
            <a:ext cx="7200800" cy="769441"/>
          </a:xfrm>
          <a:prstGeom prst="rect">
            <a:avLst/>
          </a:prstGeom>
          <a:noFill/>
        </p:spPr>
        <p:txBody>
          <a:bodyPr wrap="square" rtlCol="0">
            <a:spAutoFit/>
          </a:bodyPr>
          <a:lstStyle/>
          <a:p>
            <a:pPr algn="ctr"/>
            <a:r>
              <a:rPr lang="fr-FR" sz="2200" dirty="0" smtClean="0">
                <a:solidFill>
                  <a:srgbClr val="000000"/>
                </a:solidFill>
                <a:latin typeface="Calibri" pitchFamily="34" charset="0"/>
                <a:cs typeface="Times New Roman" pitchFamily="18" charset="0"/>
              </a:rPr>
              <a:t>Mohamed Ali </a:t>
            </a:r>
            <a:r>
              <a:rPr lang="fr-FR" sz="2200" dirty="0" err="1" smtClean="0">
                <a:solidFill>
                  <a:srgbClr val="000000"/>
                </a:solidFill>
                <a:latin typeface="Calibri" pitchFamily="34" charset="0"/>
                <a:cs typeface="Times New Roman" pitchFamily="18" charset="0"/>
              </a:rPr>
              <a:t>Khenissi</a:t>
            </a:r>
            <a:r>
              <a:rPr lang="fr-FR" sz="2200" dirty="0" smtClean="0">
                <a:solidFill>
                  <a:srgbClr val="000000"/>
                </a:solidFill>
                <a:latin typeface="Calibri" pitchFamily="34" charset="0"/>
                <a:cs typeface="Times New Roman" pitchFamily="18" charset="0"/>
              </a:rPr>
              <a:t>, </a:t>
            </a:r>
            <a:r>
              <a:rPr lang="fr-FR" sz="2200" dirty="0" err="1" smtClean="0">
                <a:solidFill>
                  <a:srgbClr val="000000"/>
                </a:solidFill>
                <a:latin typeface="Calibri" pitchFamily="34" charset="0"/>
                <a:cs typeface="Times New Roman" pitchFamily="18" charset="0"/>
              </a:rPr>
              <a:t>Yosra</a:t>
            </a:r>
            <a:r>
              <a:rPr lang="fr-FR" sz="2200" dirty="0" smtClean="0">
                <a:solidFill>
                  <a:srgbClr val="000000"/>
                </a:solidFill>
                <a:latin typeface="Calibri" pitchFamily="34" charset="0"/>
                <a:cs typeface="Times New Roman" pitchFamily="18" charset="0"/>
              </a:rPr>
              <a:t> </a:t>
            </a:r>
            <a:r>
              <a:rPr lang="fr-FR" sz="2200" dirty="0" err="1" smtClean="0">
                <a:solidFill>
                  <a:srgbClr val="000000"/>
                </a:solidFill>
                <a:latin typeface="Calibri" pitchFamily="34" charset="0"/>
                <a:cs typeface="Times New Roman" pitchFamily="18" charset="0"/>
              </a:rPr>
              <a:t>Bouzid</a:t>
            </a:r>
            <a:r>
              <a:rPr lang="fr-FR" sz="2200" dirty="0" smtClean="0">
                <a:solidFill>
                  <a:srgbClr val="000000"/>
                </a:solidFill>
                <a:latin typeface="Calibri" pitchFamily="34" charset="0"/>
                <a:cs typeface="Times New Roman" pitchFamily="18" charset="0"/>
              </a:rPr>
              <a:t>, </a:t>
            </a:r>
          </a:p>
          <a:p>
            <a:pPr algn="ctr"/>
            <a:r>
              <a:rPr lang="fr-FR" sz="2200" dirty="0" smtClean="0">
                <a:solidFill>
                  <a:srgbClr val="000000"/>
                </a:solidFill>
                <a:latin typeface="Calibri" pitchFamily="34" charset="0"/>
                <a:cs typeface="Times New Roman" pitchFamily="18" charset="0"/>
              </a:rPr>
              <a:t>Mohamed </a:t>
            </a:r>
            <a:r>
              <a:rPr lang="fr-FR" sz="2200" dirty="0" err="1" smtClean="0">
                <a:solidFill>
                  <a:srgbClr val="000000"/>
                </a:solidFill>
                <a:latin typeface="Calibri" pitchFamily="34" charset="0"/>
                <a:cs typeface="Times New Roman" pitchFamily="18" charset="0"/>
              </a:rPr>
              <a:t>Jemni</a:t>
            </a:r>
            <a:r>
              <a:rPr lang="fr-FR" sz="2200" dirty="0" smtClean="0">
                <a:solidFill>
                  <a:srgbClr val="000000"/>
                </a:solidFill>
                <a:latin typeface="Calibri" pitchFamily="34" charset="0"/>
                <a:cs typeface="Times New Roman" pitchFamily="18" charset="0"/>
              </a:rPr>
              <a:t> </a:t>
            </a:r>
            <a:endParaRPr lang="fr-FR" sz="2200" i="1" dirty="0">
              <a:solidFill>
                <a:srgbClr val="000000"/>
              </a:solidFill>
              <a:latin typeface="Calibri" pitchFamily="34" charset="0"/>
              <a:cs typeface="Times New Roman" pitchFamily="18" charset="0"/>
            </a:endParaRPr>
          </a:p>
        </p:txBody>
      </p:sp>
      <p:sp>
        <p:nvSpPr>
          <p:cNvPr id="9" name="Rectangle 8"/>
          <p:cNvSpPr/>
          <p:nvPr/>
        </p:nvSpPr>
        <p:spPr>
          <a:xfrm>
            <a:off x="899593" y="886349"/>
            <a:ext cx="7920880" cy="923330"/>
          </a:xfrm>
          <a:prstGeom prst="rect">
            <a:avLst/>
          </a:prstGeom>
        </p:spPr>
        <p:txBody>
          <a:bodyPr wrap="square">
            <a:spAutoFit/>
          </a:bodyPr>
          <a:lstStyle/>
          <a:p>
            <a:pPr algn="ctr"/>
            <a:r>
              <a:rPr lang="en-US" b="1" dirty="0" smtClean="0">
                <a:solidFill>
                  <a:srgbClr val="000000"/>
                </a:solidFill>
                <a:latin typeface="Calibri" pitchFamily="34" charset="0"/>
              </a:rPr>
              <a:t>Research Laboratory of Technologies of Information </a:t>
            </a:r>
          </a:p>
          <a:p>
            <a:pPr algn="ctr"/>
            <a:r>
              <a:rPr lang="en-US" b="1" dirty="0" smtClean="0">
                <a:solidFill>
                  <a:srgbClr val="000000"/>
                </a:solidFill>
                <a:latin typeface="Calibri" pitchFamily="34" charset="0"/>
              </a:rPr>
              <a:t>and </a:t>
            </a:r>
            <a:r>
              <a:rPr lang="fr-FR" b="1" dirty="0" smtClean="0">
                <a:solidFill>
                  <a:srgbClr val="000000"/>
                </a:solidFill>
                <a:latin typeface="Calibri" pitchFamily="34" charset="0"/>
              </a:rPr>
              <a:t>Communication &amp; </a:t>
            </a:r>
            <a:r>
              <a:rPr lang="fr-FR" b="1" dirty="0" err="1" smtClean="0">
                <a:solidFill>
                  <a:srgbClr val="000000"/>
                </a:solidFill>
                <a:latin typeface="Calibri" pitchFamily="34" charset="0"/>
              </a:rPr>
              <a:t>Electrical</a:t>
            </a:r>
            <a:r>
              <a:rPr lang="fr-FR" b="1" dirty="0" smtClean="0">
                <a:solidFill>
                  <a:srgbClr val="000000"/>
                </a:solidFill>
                <a:latin typeface="Calibri" pitchFamily="34" charset="0"/>
              </a:rPr>
              <a:t> Engineering </a:t>
            </a:r>
          </a:p>
          <a:p>
            <a:pPr algn="ctr"/>
            <a:r>
              <a:rPr lang="fr-FR" b="1" dirty="0" smtClean="0">
                <a:solidFill>
                  <a:srgbClr val="000000"/>
                </a:solidFill>
                <a:latin typeface="Calibri" pitchFamily="34" charset="0"/>
              </a:rPr>
              <a:t>(</a:t>
            </a:r>
            <a:r>
              <a:rPr lang="fr-FR" b="1" dirty="0" err="1" smtClean="0">
                <a:solidFill>
                  <a:srgbClr val="000000"/>
                </a:solidFill>
                <a:latin typeface="Calibri" pitchFamily="34" charset="0"/>
              </a:rPr>
              <a:t>LaTICE</a:t>
            </a:r>
            <a:r>
              <a:rPr lang="fr-FR" b="1" dirty="0" smtClean="0">
                <a:solidFill>
                  <a:srgbClr val="000000"/>
                </a:solidFill>
                <a:latin typeface="Calibri" pitchFamily="34" charset="0"/>
              </a:rPr>
              <a:t>)</a:t>
            </a:r>
            <a:endParaRPr lang="fr-FR" b="1" dirty="0" smtClean="0">
              <a:solidFill>
                <a:srgbClr val="000000"/>
              </a:solidFill>
              <a:latin typeface="Calibri" pitchFamily="34" charset="0"/>
              <a:ea typeface="+mj-ea"/>
              <a:cs typeface="+mj-cs"/>
            </a:endParaRPr>
          </a:p>
        </p:txBody>
      </p:sp>
      <p:pic>
        <p:nvPicPr>
          <p:cNvPr id="10" name="Picture 2" descr="E:\Documents and Settings\toshiba\Mes documents\Downloads\logo_LaTICE.jpg"/>
          <p:cNvPicPr>
            <a:picLocks noChangeAspect="1" noChangeArrowheads="1"/>
          </p:cNvPicPr>
          <p:nvPr/>
        </p:nvPicPr>
        <p:blipFill>
          <a:blip r:embed="rId3" cstate="print"/>
          <a:srcRect/>
          <a:stretch>
            <a:fillRect/>
          </a:stretch>
        </p:blipFill>
        <p:spPr bwMode="auto">
          <a:xfrm>
            <a:off x="4357686" y="188720"/>
            <a:ext cx="669370" cy="720000"/>
          </a:xfrm>
          <a:prstGeom prst="rect">
            <a:avLst/>
          </a:prstGeom>
          <a:noFill/>
        </p:spPr>
      </p:pic>
      <p:sp>
        <p:nvSpPr>
          <p:cNvPr id="12" name="Rectangle 11"/>
          <p:cNvSpPr/>
          <p:nvPr/>
        </p:nvSpPr>
        <p:spPr>
          <a:xfrm>
            <a:off x="0" y="1772816"/>
            <a:ext cx="914400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732" name="Rectangle 4"/>
          <p:cNvSpPr>
            <a:spLocks noGrp="1" noChangeArrowheads="1"/>
          </p:cNvSpPr>
          <p:nvPr>
            <p:ph type="ctrTitle"/>
          </p:nvPr>
        </p:nvSpPr>
        <p:spPr>
          <a:xfrm>
            <a:off x="609600" y="2811016"/>
            <a:ext cx="7924800" cy="762000"/>
          </a:xfrm>
        </p:spPr>
        <p:txBody>
          <a:bodyPr/>
          <a:lstStyle/>
          <a:p>
            <a:r>
              <a:rPr lang="en-US" sz="4000" dirty="0" err="1" smtClean="0"/>
              <a:t>MemoSign</a:t>
            </a:r>
            <a:r>
              <a:rPr lang="en-US" sz="4000" dirty="0" smtClean="0"/>
              <a:t> Game: A learning Game for Deaf Learners</a:t>
            </a:r>
            <a:endParaRPr lang="en-US" sz="4000" dirty="0">
              <a:latin typeface="Times New Roman" pitchFamily="18" charset="0"/>
              <a:cs typeface="Times New Roman" pitchFamily="18" charset="0"/>
            </a:endParaRPr>
          </a:p>
        </p:txBody>
      </p:sp>
      <p:sp>
        <p:nvSpPr>
          <p:cNvPr id="14" name="Rectangle 13"/>
          <p:cNvSpPr/>
          <p:nvPr/>
        </p:nvSpPr>
        <p:spPr>
          <a:xfrm>
            <a:off x="1259632" y="5877272"/>
            <a:ext cx="7072362" cy="338554"/>
          </a:xfrm>
          <a:prstGeom prst="rect">
            <a:avLst/>
          </a:prstGeom>
        </p:spPr>
        <p:txBody>
          <a:bodyPr wrap="square">
            <a:spAutoFit/>
          </a:bodyPr>
          <a:lstStyle/>
          <a:p>
            <a:pPr algn="ctr"/>
            <a:r>
              <a:rPr lang="en-US" sz="1600" b="1" dirty="0" smtClean="0">
                <a:solidFill>
                  <a:srgbClr val="000000"/>
                </a:solidFill>
                <a:latin typeface="Calibri" pitchFamily="34" charset="0"/>
              </a:rPr>
              <a:t>The second </a:t>
            </a:r>
            <a:r>
              <a:rPr lang="en-US" sz="1600" b="1" dirty="0" err="1" smtClean="0">
                <a:solidFill>
                  <a:srgbClr val="000000"/>
                </a:solidFill>
                <a:latin typeface="Calibri" pitchFamily="34" charset="0"/>
              </a:rPr>
              <a:t>SignWriting</a:t>
            </a:r>
            <a:r>
              <a:rPr lang="en-US" sz="1600" b="1" dirty="0" smtClean="0">
                <a:solidFill>
                  <a:srgbClr val="000000"/>
                </a:solidFill>
                <a:latin typeface="Calibri" pitchFamily="34" charset="0"/>
              </a:rPr>
              <a:t> Symposium, </a:t>
            </a:r>
            <a:r>
              <a:rPr lang="en-US" sz="1600" b="1" dirty="0" err="1" smtClean="0">
                <a:solidFill>
                  <a:srgbClr val="000000"/>
                </a:solidFill>
                <a:latin typeface="Calibri" pitchFamily="34" charset="0"/>
              </a:rPr>
              <a:t>LaJolla</a:t>
            </a:r>
            <a:r>
              <a:rPr lang="en-US" sz="1600" b="1" dirty="0" smtClean="0">
                <a:solidFill>
                  <a:srgbClr val="000000"/>
                </a:solidFill>
                <a:latin typeface="Calibri" pitchFamily="34" charset="0"/>
              </a:rPr>
              <a:t>, USA, 21-14 July, 2015</a:t>
            </a:r>
            <a:endParaRPr lang="en-US" sz="1600" b="1" i="1" dirty="0" smtClean="0">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8438"/>
            <a:ext cx="6248400" cy="710282"/>
          </a:xfrm>
        </p:spPr>
        <p:txBody>
          <a:bodyPr/>
          <a:lstStyle/>
          <a:p>
            <a:r>
              <a:rPr lang="en-US" sz="2400" b="1" cap="small" dirty="0" smtClean="0"/>
              <a:t>Learning version of Memory Match Game For Deaf Learners</a:t>
            </a:r>
            <a:endParaRPr lang="fr-FR" sz="2400" b="1" cap="small" dirty="0" smtClean="0"/>
          </a:p>
        </p:txBody>
      </p:sp>
      <p:sp>
        <p:nvSpPr>
          <p:cNvPr id="6" name="ZoneTexte 5"/>
          <p:cNvSpPr txBox="1"/>
          <p:nvPr/>
        </p:nvSpPr>
        <p:spPr>
          <a:xfrm>
            <a:off x="3707904" y="1772816"/>
            <a:ext cx="4824536" cy="1785104"/>
          </a:xfrm>
          <a:prstGeom prst="rect">
            <a:avLst/>
          </a:prstGeom>
          <a:noFill/>
        </p:spPr>
        <p:txBody>
          <a:bodyPr wrap="square" rtlCol="0">
            <a:spAutoFit/>
          </a:bodyPr>
          <a:lstStyle/>
          <a:p>
            <a:pPr algn="just"/>
            <a:r>
              <a:rPr lang="en-US" sz="2200" dirty="0" smtClean="0">
                <a:solidFill>
                  <a:srgbClr val="000000"/>
                </a:solidFill>
                <a:latin typeface="Calibri" pitchFamily="34" charset="0"/>
                <a:ea typeface="Times New Roman" pitchFamily="18" charset="0"/>
                <a:cs typeface="Times New Roman" pitchFamily="18" charset="0"/>
              </a:rPr>
              <a:t>Is a card game in which all of the cards are laid face down on a surface. The objective of the game is to turn over pairs of matching cards with the least possible trials.</a:t>
            </a:r>
            <a:endParaRPr lang="fr-FR" sz="2200" dirty="0">
              <a:solidFill>
                <a:srgbClr val="000000"/>
              </a:solidFill>
              <a:latin typeface="Calibri" pitchFamily="34" charset="0"/>
              <a:ea typeface="Times New Roman" pitchFamily="18" charset="0"/>
              <a:cs typeface="Times New Roman" pitchFamily="18" charset="0"/>
            </a:endParaRPr>
          </a:p>
        </p:txBody>
      </p:sp>
      <p:pic>
        <p:nvPicPr>
          <p:cNvPr id="7" name="Picture 2" descr="C:\Users\Khenissi\Desktop\pinocchio-book-memory-match-game-jigsaw-puzzle-screenshot-5.jpg"/>
          <p:cNvPicPr>
            <a:picLocks noChangeAspect="1" noChangeArrowheads="1"/>
          </p:cNvPicPr>
          <p:nvPr/>
        </p:nvPicPr>
        <p:blipFill>
          <a:blip r:embed="rId2" cstate="print"/>
          <a:srcRect/>
          <a:stretch>
            <a:fillRect/>
          </a:stretch>
        </p:blipFill>
        <p:spPr bwMode="auto">
          <a:xfrm>
            <a:off x="395536" y="1700808"/>
            <a:ext cx="3240360" cy="1997984"/>
          </a:xfrm>
          <a:prstGeom prst="rect">
            <a:avLst/>
          </a:prstGeom>
          <a:noFill/>
        </p:spPr>
      </p:pic>
      <p:sp>
        <p:nvSpPr>
          <p:cNvPr id="8" name="Rectangle 7"/>
          <p:cNvSpPr/>
          <p:nvPr/>
        </p:nvSpPr>
        <p:spPr>
          <a:xfrm>
            <a:off x="251520" y="1124744"/>
            <a:ext cx="2710999" cy="369332"/>
          </a:xfrm>
          <a:prstGeom prst="rect">
            <a:avLst/>
          </a:prstGeom>
        </p:spPr>
        <p:txBody>
          <a:bodyPr wrap="none">
            <a:spAutoFit/>
          </a:bodyPr>
          <a:lstStyle/>
          <a:p>
            <a:pPr>
              <a:buFont typeface="Wingdings" pitchFamily="2" charset="2"/>
              <a:buChar char="q"/>
            </a:pPr>
            <a:r>
              <a:rPr lang="fr-FR" b="1" dirty="0" smtClean="0">
                <a:solidFill>
                  <a:srgbClr val="000000"/>
                </a:solidFill>
              </a:rPr>
              <a:t>Memory Match Game</a:t>
            </a:r>
            <a:endParaRPr lang="fr-FR" b="1" dirty="0">
              <a:solidFill>
                <a:srgbClr val="000000"/>
              </a:solidFill>
            </a:endParaRPr>
          </a:p>
        </p:txBody>
      </p:sp>
      <p:sp>
        <p:nvSpPr>
          <p:cNvPr id="9" name="Rectangle 8"/>
          <p:cNvSpPr/>
          <p:nvPr/>
        </p:nvSpPr>
        <p:spPr>
          <a:xfrm>
            <a:off x="251520" y="3861048"/>
            <a:ext cx="6891630" cy="369332"/>
          </a:xfrm>
          <a:prstGeom prst="rect">
            <a:avLst/>
          </a:prstGeom>
        </p:spPr>
        <p:txBody>
          <a:bodyPr wrap="none">
            <a:spAutoFit/>
          </a:bodyPr>
          <a:lstStyle/>
          <a:p>
            <a:pPr>
              <a:buFont typeface="Wingdings" pitchFamily="2" charset="2"/>
              <a:buChar char="q"/>
            </a:pPr>
            <a:r>
              <a:rPr lang="fr-FR" b="1" dirty="0" smtClean="0">
                <a:solidFill>
                  <a:srgbClr val="000000"/>
                </a:solidFill>
              </a:rPr>
              <a:t>Learning version of Memory Match Game for </a:t>
            </a:r>
            <a:r>
              <a:rPr lang="fr-FR" b="1" dirty="0" err="1" smtClean="0">
                <a:solidFill>
                  <a:srgbClr val="000000"/>
                </a:solidFill>
              </a:rPr>
              <a:t>Deaf</a:t>
            </a:r>
            <a:r>
              <a:rPr lang="fr-FR" b="1" dirty="0" smtClean="0">
                <a:solidFill>
                  <a:srgbClr val="000000"/>
                </a:solidFill>
              </a:rPr>
              <a:t> </a:t>
            </a:r>
            <a:r>
              <a:rPr lang="fr-FR" b="1" dirty="0" err="1" smtClean="0">
                <a:solidFill>
                  <a:srgbClr val="000000"/>
                </a:solidFill>
              </a:rPr>
              <a:t>Learners</a:t>
            </a:r>
            <a:endParaRPr lang="fr-FR" b="1" dirty="0">
              <a:solidFill>
                <a:srgbClr val="000000"/>
              </a:solidFill>
            </a:endParaRPr>
          </a:p>
        </p:txBody>
      </p:sp>
      <p:sp>
        <p:nvSpPr>
          <p:cNvPr id="10" name="ZoneTexte 9"/>
          <p:cNvSpPr txBox="1"/>
          <p:nvPr/>
        </p:nvSpPr>
        <p:spPr>
          <a:xfrm>
            <a:off x="179512" y="4869160"/>
            <a:ext cx="389850" cy="369332"/>
          </a:xfrm>
          <a:prstGeom prst="rect">
            <a:avLst/>
          </a:prstGeom>
          <a:noFill/>
        </p:spPr>
        <p:txBody>
          <a:bodyPr wrap="none" rtlCol="0">
            <a:spAutoFit/>
          </a:bodyPr>
          <a:lstStyle/>
          <a:p>
            <a:r>
              <a:rPr lang="fr-FR" b="1" dirty="0" smtClean="0">
                <a:solidFill>
                  <a:srgbClr val="0070C0"/>
                </a:solidFill>
              </a:rPr>
              <a:t>1)</a:t>
            </a:r>
            <a:endParaRPr lang="fr-FR" b="1" dirty="0">
              <a:solidFill>
                <a:srgbClr val="0070C0"/>
              </a:solidFill>
            </a:endParaRPr>
          </a:p>
        </p:txBody>
      </p:sp>
      <p:sp>
        <p:nvSpPr>
          <p:cNvPr id="11" name="ZoneTexte 10"/>
          <p:cNvSpPr txBox="1"/>
          <p:nvPr/>
        </p:nvSpPr>
        <p:spPr>
          <a:xfrm>
            <a:off x="3419872" y="4941168"/>
            <a:ext cx="389850" cy="369332"/>
          </a:xfrm>
          <a:prstGeom prst="rect">
            <a:avLst/>
          </a:prstGeom>
          <a:noFill/>
        </p:spPr>
        <p:txBody>
          <a:bodyPr wrap="square" rtlCol="0">
            <a:spAutoFit/>
          </a:bodyPr>
          <a:lstStyle/>
          <a:p>
            <a:r>
              <a:rPr lang="fr-FR" b="1" dirty="0" smtClean="0">
                <a:solidFill>
                  <a:srgbClr val="0070C0"/>
                </a:solidFill>
              </a:rPr>
              <a:t>2)</a:t>
            </a:r>
            <a:endParaRPr lang="fr-FR" b="1" dirty="0">
              <a:solidFill>
                <a:srgbClr val="0070C0"/>
              </a:solidFill>
            </a:endParaRPr>
          </a:p>
        </p:txBody>
      </p:sp>
      <p:sp>
        <p:nvSpPr>
          <p:cNvPr id="12" name="ZoneTexte 11"/>
          <p:cNvSpPr txBox="1"/>
          <p:nvPr/>
        </p:nvSpPr>
        <p:spPr>
          <a:xfrm flipH="1">
            <a:off x="6300192" y="4941168"/>
            <a:ext cx="546254" cy="369332"/>
          </a:xfrm>
          <a:prstGeom prst="rect">
            <a:avLst/>
          </a:prstGeom>
          <a:noFill/>
        </p:spPr>
        <p:txBody>
          <a:bodyPr wrap="square" rtlCol="0">
            <a:spAutoFit/>
          </a:bodyPr>
          <a:lstStyle/>
          <a:p>
            <a:r>
              <a:rPr lang="fr-FR" b="1" dirty="0" smtClean="0">
                <a:solidFill>
                  <a:srgbClr val="0070C0"/>
                </a:solidFill>
              </a:rPr>
              <a:t>3)</a:t>
            </a:r>
            <a:endParaRPr lang="fr-FR" b="1" dirty="0">
              <a:solidFill>
                <a:srgbClr val="0070C0"/>
              </a:solidFill>
            </a:endParaRPr>
          </a:p>
        </p:txBody>
      </p:sp>
      <p:pic>
        <p:nvPicPr>
          <p:cNvPr id="6145" name="Picture 1" descr="C:\Users\Khenissi Mohamed Ali\Desktop\MemosignEnglish version\Alecso App game V 6 stable\Animations\Carte3\Face\002.png"/>
          <p:cNvPicPr>
            <a:picLocks noChangeAspect="1" noChangeArrowheads="1"/>
          </p:cNvPicPr>
          <p:nvPr/>
        </p:nvPicPr>
        <p:blipFill>
          <a:blip r:embed="rId3" cstate="print"/>
          <a:srcRect/>
          <a:stretch>
            <a:fillRect/>
          </a:stretch>
        </p:blipFill>
        <p:spPr bwMode="auto">
          <a:xfrm>
            <a:off x="1763688" y="4725144"/>
            <a:ext cx="969838" cy="79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Picture 2" descr="C:\Users\Khenissi Mohamed Ali\Desktop\MemosignEnglish version\Alecso App game V 6 stable\Animations\Carte3\Face\003.png"/>
          <p:cNvPicPr>
            <a:picLocks noChangeAspect="1" noChangeArrowheads="1"/>
          </p:cNvPicPr>
          <p:nvPr/>
        </p:nvPicPr>
        <p:blipFill>
          <a:blip r:embed="rId4" cstate="print"/>
          <a:srcRect/>
          <a:stretch>
            <a:fillRect/>
          </a:stretch>
        </p:blipFill>
        <p:spPr bwMode="auto">
          <a:xfrm>
            <a:off x="683568" y="4725144"/>
            <a:ext cx="1008112" cy="79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8" name="Picture 4" descr="C:\Users\Khenissi Mohamed Ali\Desktop\MemosignEnglish version\Alecso App game V 6 stable\Animations\Carte4\Face\014.png"/>
          <p:cNvPicPr>
            <a:picLocks noChangeAspect="1" noChangeArrowheads="1"/>
          </p:cNvPicPr>
          <p:nvPr/>
        </p:nvPicPr>
        <p:blipFill>
          <a:blip r:embed="rId5" cstate="print"/>
          <a:srcRect/>
          <a:stretch>
            <a:fillRect/>
          </a:stretch>
        </p:blipFill>
        <p:spPr bwMode="auto">
          <a:xfrm>
            <a:off x="7668344" y="4671020"/>
            <a:ext cx="897830" cy="774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9" name="Picture 5" descr="C:\Users\Khenissi Mohamed Ali\Desktop\MemosignEnglish version\Alecso App game V 6 stable\Animations\Carte4\Face\015.png"/>
          <p:cNvPicPr>
            <a:picLocks noChangeAspect="1" noChangeArrowheads="1"/>
          </p:cNvPicPr>
          <p:nvPr/>
        </p:nvPicPr>
        <p:blipFill>
          <a:blip r:embed="rId6" cstate="print"/>
          <a:srcRect/>
          <a:stretch>
            <a:fillRect/>
          </a:stretch>
        </p:blipFill>
        <p:spPr bwMode="auto">
          <a:xfrm>
            <a:off x="6660232" y="4653136"/>
            <a:ext cx="864096" cy="79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Users\Khenissi Mohamed Ali\Desktop\MemosignEnglish version\Alecso App game V 6 stable\Animations\Carte5\Face\004.png"/>
          <p:cNvPicPr>
            <a:picLocks noChangeAspect="1" noChangeArrowheads="1"/>
          </p:cNvPicPr>
          <p:nvPr/>
        </p:nvPicPr>
        <p:blipFill>
          <a:blip r:embed="rId7" cstate="print"/>
          <a:srcRect/>
          <a:stretch>
            <a:fillRect/>
          </a:stretch>
        </p:blipFill>
        <p:spPr bwMode="auto">
          <a:xfrm>
            <a:off x="5004048" y="4725144"/>
            <a:ext cx="1008112"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1" name="Picture 7" descr="C:\Users\Khenissi Mohamed Ali\Desktop\MemosignEnglish version\Alecso App game V 6 stable\Animations\Carte5\Face\005.png"/>
          <p:cNvPicPr>
            <a:picLocks noChangeAspect="1" noChangeArrowheads="1"/>
          </p:cNvPicPr>
          <p:nvPr/>
        </p:nvPicPr>
        <p:blipFill>
          <a:blip r:embed="rId8" cstate="print"/>
          <a:srcRect/>
          <a:stretch>
            <a:fillRect/>
          </a:stretch>
        </p:blipFill>
        <p:spPr bwMode="auto">
          <a:xfrm>
            <a:off x="3923928" y="4653136"/>
            <a:ext cx="936104" cy="79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 19" descr="tunisia09.jpg"/>
          <p:cNvPicPr>
            <a:picLocks noChangeAspect="1"/>
          </p:cNvPicPr>
          <p:nvPr/>
        </p:nvPicPr>
        <p:blipFill>
          <a:blip r:embed="rId9" cstate="print">
            <a:clrChange>
              <a:clrFrom>
                <a:srgbClr val="FFFFFF"/>
              </a:clrFrom>
              <a:clrTo>
                <a:srgbClr val="FFFFFF">
                  <a:alpha val="0"/>
                </a:srgbClr>
              </a:clrTo>
            </a:clrChange>
          </a:blip>
          <a:stretch>
            <a:fillRect/>
          </a:stretch>
        </p:blipFill>
        <p:spPr>
          <a:xfrm>
            <a:off x="3635896" y="5661248"/>
            <a:ext cx="1800200" cy="1008112"/>
          </a:xfrm>
          <a:prstGeom prst="rect">
            <a:avLst/>
          </a:prstGeom>
          <a:ln>
            <a:noFill/>
          </a:ln>
          <a:effectLst>
            <a:outerShdw blurRad="292100" dist="139700" dir="2700000" algn="tl" rotWithShape="0">
              <a:srgbClr val="333333">
                <a:alpha val="65000"/>
              </a:srgbClr>
            </a:outerShdw>
          </a:effectLst>
        </p:spPr>
      </p:pic>
      <p:sp>
        <p:nvSpPr>
          <p:cNvPr id="19"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nodeType="withEffect">
                                  <p:stCondLst>
                                    <p:cond delay="0"/>
                                  </p:stCondLst>
                                  <p:childTnLst>
                                    <p:set>
                                      <p:cBhvr>
                                        <p:cTn id="27" dur="1" fill="hold">
                                          <p:stCondLst>
                                            <p:cond delay="0"/>
                                          </p:stCondLst>
                                        </p:cTn>
                                        <p:tgtEl>
                                          <p:spTgt spid="6145"/>
                                        </p:tgtEl>
                                        <p:attrNameLst>
                                          <p:attrName>style.visibility</p:attrName>
                                        </p:attrNameLst>
                                      </p:cBhvr>
                                      <p:to>
                                        <p:strVal val="visible"/>
                                      </p:to>
                                    </p:set>
                                    <p:animEffect transition="in" filter="checkerboard(across)">
                                      <p:cBhvr>
                                        <p:cTn id="28" dur="500"/>
                                        <p:tgtEl>
                                          <p:spTgt spid="6145"/>
                                        </p:tgtEl>
                                      </p:cBhvr>
                                    </p:animEffect>
                                  </p:childTnLst>
                                </p:cTn>
                              </p:par>
                              <p:par>
                                <p:cTn id="29" presetID="5" presetClass="entr" presetSubtype="1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checkerboard(across)">
                                      <p:cBhvr>
                                        <p:cTn id="31" dur="500"/>
                                        <p:tgtEl>
                                          <p:spTgt spid="614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par>
                                <p:cTn id="37" presetID="5" presetClass="entr" presetSubtype="10" fill="hold" nodeType="withEffect">
                                  <p:stCondLst>
                                    <p:cond delay="0"/>
                                  </p:stCondLst>
                                  <p:childTnLst>
                                    <p:set>
                                      <p:cBhvr>
                                        <p:cTn id="38" dur="1" fill="hold">
                                          <p:stCondLst>
                                            <p:cond delay="0"/>
                                          </p:stCondLst>
                                        </p:cTn>
                                        <p:tgtEl>
                                          <p:spTgt spid="6151"/>
                                        </p:tgtEl>
                                        <p:attrNameLst>
                                          <p:attrName>style.visibility</p:attrName>
                                        </p:attrNameLst>
                                      </p:cBhvr>
                                      <p:to>
                                        <p:strVal val="visible"/>
                                      </p:to>
                                    </p:set>
                                    <p:animEffect transition="in" filter="checkerboard(across)">
                                      <p:cBhvr>
                                        <p:cTn id="39" dur="500"/>
                                        <p:tgtEl>
                                          <p:spTgt spid="6151"/>
                                        </p:tgtEl>
                                      </p:cBhvr>
                                    </p:animEffect>
                                  </p:childTnLst>
                                </p:cTn>
                              </p:par>
                              <p:par>
                                <p:cTn id="40" presetID="5" presetClass="entr" presetSubtype="10" fill="hold" nodeType="withEffect">
                                  <p:stCondLst>
                                    <p:cond delay="0"/>
                                  </p:stCondLst>
                                  <p:childTnLst>
                                    <p:set>
                                      <p:cBhvr>
                                        <p:cTn id="41" dur="1" fill="hold">
                                          <p:stCondLst>
                                            <p:cond delay="0"/>
                                          </p:stCondLst>
                                        </p:cTn>
                                        <p:tgtEl>
                                          <p:spTgt spid="6150"/>
                                        </p:tgtEl>
                                        <p:attrNameLst>
                                          <p:attrName>style.visibility</p:attrName>
                                        </p:attrNameLst>
                                      </p:cBhvr>
                                      <p:to>
                                        <p:strVal val="visible"/>
                                      </p:to>
                                    </p:set>
                                    <p:animEffect transition="in" filter="checkerboard(across)">
                                      <p:cBhvr>
                                        <p:cTn id="42" dur="500"/>
                                        <p:tgtEl>
                                          <p:spTgt spid="615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par>
                                <p:cTn id="48" presetID="5" presetClass="entr" presetSubtype="10" fill="hold" nodeType="withEffect">
                                  <p:stCondLst>
                                    <p:cond delay="0"/>
                                  </p:stCondLst>
                                  <p:childTnLst>
                                    <p:set>
                                      <p:cBhvr>
                                        <p:cTn id="49" dur="1" fill="hold">
                                          <p:stCondLst>
                                            <p:cond delay="0"/>
                                          </p:stCondLst>
                                        </p:cTn>
                                        <p:tgtEl>
                                          <p:spTgt spid="6149"/>
                                        </p:tgtEl>
                                        <p:attrNameLst>
                                          <p:attrName>style.visibility</p:attrName>
                                        </p:attrNameLst>
                                      </p:cBhvr>
                                      <p:to>
                                        <p:strVal val="visible"/>
                                      </p:to>
                                    </p:set>
                                    <p:animEffect transition="in" filter="checkerboard(across)">
                                      <p:cBhvr>
                                        <p:cTn id="50" dur="500"/>
                                        <p:tgtEl>
                                          <p:spTgt spid="6149"/>
                                        </p:tgtEl>
                                      </p:cBhvr>
                                    </p:animEffect>
                                  </p:childTnLst>
                                </p:cTn>
                              </p:par>
                              <p:par>
                                <p:cTn id="51" presetID="5" presetClass="entr" presetSubtype="10" fill="hold" nodeType="withEffect">
                                  <p:stCondLst>
                                    <p:cond delay="0"/>
                                  </p:stCondLst>
                                  <p:childTnLst>
                                    <p:set>
                                      <p:cBhvr>
                                        <p:cTn id="52" dur="1" fill="hold">
                                          <p:stCondLst>
                                            <p:cond delay="0"/>
                                          </p:stCondLst>
                                        </p:cTn>
                                        <p:tgtEl>
                                          <p:spTgt spid="6148"/>
                                        </p:tgtEl>
                                        <p:attrNameLst>
                                          <p:attrName>style.visibility</p:attrName>
                                        </p:attrNameLst>
                                      </p:cBhvr>
                                      <p:to>
                                        <p:strVal val="visible"/>
                                      </p:to>
                                    </p:set>
                                    <p:animEffect transition="in" filter="checkerboard(across)">
                                      <p:cBhvr>
                                        <p:cTn id="53" dur="500"/>
                                        <p:tgtEl>
                                          <p:spTgt spid="614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checkerboard(across)">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67544" y="1700808"/>
            <a:ext cx="7920037" cy="1107996"/>
          </a:xfrm>
          <a:prstGeom prst="rect">
            <a:avLst/>
          </a:prstGeom>
          <a:noFill/>
          <a:ln w="9525">
            <a:noFill/>
            <a:miter lim="800000"/>
            <a:headEnd/>
            <a:tailEnd/>
          </a:ln>
        </p:spPr>
        <p:txBody>
          <a:bodyPr>
            <a:spAutoFit/>
          </a:bodyPr>
          <a:lstStyle/>
          <a:p>
            <a:pPr algn="just"/>
            <a:r>
              <a:rPr lang="en-US" sz="2200" dirty="0">
                <a:solidFill>
                  <a:srgbClr val="000000"/>
                </a:solidFill>
                <a:latin typeface="Calibri" pitchFamily="34" charset="0"/>
              </a:rPr>
              <a:t>The </a:t>
            </a:r>
            <a:r>
              <a:rPr lang="en-US" sz="2200" dirty="0" smtClean="0">
                <a:solidFill>
                  <a:srgbClr val="000000"/>
                </a:solidFill>
                <a:latin typeface="Calibri" pitchFamily="34" charset="0"/>
              </a:rPr>
              <a:t>virtual avatar is </a:t>
            </a:r>
            <a:r>
              <a:rPr lang="en-US" sz="2200" dirty="0">
                <a:solidFill>
                  <a:srgbClr val="000000"/>
                </a:solidFill>
                <a:latin typeface="Calibri" pitchFamily="34" charset="0"/>
              </a:rPr>
              <a:t>driven by an </a:t>
            </a:r>
            <a:r>
              <a:rPr lang="en-US" sz="2200" dirty="0" smtClean="0">
                <a:solidFill>
                  <a:srgbClr val="000000"/>
                </a:solidFill>
                <a:latin typeface="Calibri" pitchFamily="34" charset="0"/>
              </a:rPr>
              <a:t>animation software called </a:t>
            </a:r>
            <a:r>
              <a:rPr lang="en-US" sz="2200" dirty="0" err="1" smtClean="0">
                <a:solidFill>
                  <a:srgbClr val="000000"/>
                </a:solidFill>
                <a:latin typeface="Calibri" pitchFamily="34" charset="0"/>
              </a:rPr>
              <a:t>tuniSigner</a:t>
            </a:r>
            <a:r>
              <a:rPr lang="en-US" sz="2200" dirty="0" smtClean="0">
                <a:solidFill>
                  <a:srgbClr val="000000"/>
                </a:solidFill>
                <a:latin typeface="Calibri" pitchFamily="34" charset="0"/>
              </a:rPr>
              <a:t>. </a:t>
            </a:r>
            <a:r>
              <a:rPr lang="en-US" sz="2200" dirty="0" err="1" smtClean="0">
                <a:solidFill>
                  <a:srgbClr val="000000"/>
                </a:solidFill>
                <a:latin typeface="Calibri" pitchFamily="34" charset="0"/>
              </a:rPr>
              <a:t>tuniSigner</a:t>
            </a:r>
            <a:r>
              <a:rPr lang="en-US" sz="2200" dirty="0" smtClean="0">
                <a:solidFill>
                  <a:srgbClr val="000000"/>
                </a:solidFill>
                <a:latin typeface="Calibri" pitchFamily="34" charset="0"/>
              </a:rPr>
              <a:t> was conceived to automatically interpret the exact gestures represented within </a:t>
            </a:r>
            <a:r>
              <a:rPr lang="en-US" sz="2200" dirty="0" err="1" smtClean="0">
                <a:solidFill>
                  <a:srgbClr val="000000"/>
                </a:solidFill>
                <a:latin typeface="Calibri" pitchFamily="34" charset="0"/>
              </a:rPr>
              <a:t>SignWriting</a:t>
            </a:r>
            <a:r>
              <a:rPr lang="en-US" sz="2200" dirty="0" smtClean="0">
                <a:solidFill>
                  <a:srgbClr val="000000"/>
                </a:solidFill>
                <a:latin typeface="Calibri" pitchFamily="34" charset="0"/>
              </a:rPr>
              <a:t> notations.</a:t>
            </a:r>
            <a:endParaRPr lang="fr-FR" sz="2200" dirty="0" smtClean="0">
              <a:solidFill>
                <a:srgbClr val="000000"/>
              </a:solidFill>
              <a:latin typeface="Calibri" pitchFamily="34" charset="0"/>
            </a:endParaRPr>
          </a:p>
        </p:txBody>
      </p:sp>
      <p:pic>
        <p:nvPicPr>
          <p:cNvPr id="9" name="Picture 4"/>
          <p:cNvPicPr>
            <a:picLocks noChangeAspect="1" noChangeArrowheads="1"/>
          </p:cNvPicPr>
          <p:nvPr/>
        </p:nvPicPr>
        <p:blipFill>
          <a:blip r:embed="rId2" cstate="print">
            <a:grayscl/>
          </a:blip>
          <a:srcRect/>
          <a:stretch>
            <a:fillRect/>
          </a:stretch>
        </p:blipFill>
        <p:spPr bwMode="auto">
          <a:xfrm>
            <a:off x="5868863" y="2993132"/>
            <a:ext cx="514350" cy="723900"/>
          </a:xfrm>
          <a:prstGeom prst="rect">
            <a:avLst/>
          </a:prstGeom>
          <a:noFill/>
          <a:ln w="9525">
            <a:noFill/>
            <a:miter lim="800000"/>
            <a:headEnd/>
            <a:tailEnd/>
          </a:ln>
        </p:spPr>
      </p:pic>
      <p:cxnSp>
        <p:nvCxnSpPr>
          <p:cNvPr id="10" name="Connecteur droit avec flèche 9"/>
          <p:cNvCxnSpPr/>
          <p:nvPr/>
        </p:nvCxnSpPr>
        <p:spPr>
          <a:xfrm>
            <a:off x="3268538" y="5620966"/>
            <a:ext cx="660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1" name="Groupe 5"/>
          <p:cNvGrpSpPr/>
          <p:nvPr/>
        </p:nvGrpSpPr>
        <p:grpSpPr>
          <a:xfrm>
            <a:off x="981905" y="3524675"/>
            <a:ext cx="2500330" cy="1024628"/>
            <a:chOff x="-140263" y="929348"/>
            <a:chExt cx="2536381" cy="2030691"/>
          </a:xfrm>
          <a:scene3d>
            <a:camera prst="orthographicFront"/>
            <a:lightRig rig="flat" dir="t"/>
          </a:scene3d>
        </p:grpSpPr>
        <p:sp>
          <p:nvSpPr>
            <p:cNvPr id="12" name="Rectangle à coins arrondis 11"/>
            <p:cNvSpPr/>
            <p:nvPr/>
          </p:nvSpPr>
          <p:spPr>
            <a:xfrm>
              <a:off x="3242" y="929348"/>
              <a:ext cx="2295374" cy="2030691"/>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13" name="Rectangle 12"/>
            <p:cNvSpPr/>
            <p:nvPr/>
          </p:nvSpPr>
          <p:spPr>
            <a:xfrm>
              <a:off x="-140263" y="1212511"/>
              <a:ext cx="2536381" cy="1697584"/>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711200">
                <a:lnSpc>
                  <a:spcPct val="90000"/>
                </a:lnSpc>
                <a:spcAft>
                  <a:spcPct val="15000"/>
                </a:spcAft>
                <a:defRPr/>
              </a:pPr>
              <a:r>
                <a:rPr lang="en-US" altLang="zh-CN" sz="1700" b="1" dirty="0">
                  <a:solidFill>
                    <a:srgbClr val="000000"/>
                  </a:solidFill>
                  <a:latin typeface="Calibri" pitchFamily="34" charset="0"/>
                  <a:cs typeface="Times New Roman" pitchFamily="18" charset="0"/>
                </a:rPr>
                <a:t>   Parsing and processing the SW notation</a:t>
              </a:r>
            </a:p>
          </p:txBody>
        </p:sp>
      </p:grpSp>
      <p:grpSp>
        <p:nvGrpSpPr>
          <p:cNvPr id="14" name="Groupe 13"/>
          <p:cNvGrpSpPr/>
          <p:nvPr/>
        </p:nvGrpSpPr>
        <p:grpSpPr>
          <a:xfrm>
            <a:off x="755576" y="5013176"/>
            <a:ext cx="2643206" cy="1404000"/>
            <a:chOff x="-338696" y="929348"/>
            <a:chExt cx="2752976" cy="2030691"/>
          </a:xfrm>
          <a:scene3d>
            <a:camera prst="orthographicFront"/>
            <a:lightRig rig="flat" dir="t"/>
          </a:scene3d>
        </p:grpSpPr>
        <p:sp>
          <p:nvSpPr>
            <p:cNvPr id="15" name="Rectangle à coins arrondis 14"/>
            <p:cNvSpPr/>
            <p:nvPr/>
          </p:nvSpPr>
          <p:spPr>
            <a:xfrm>
              <a:off x="3242" y="929348"/>
              <a:ext cx="2295374" cy="2030691"/>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16" name="Rectangle 15"/>
            <p:cNvSpPr/>
            <p:nvPr/>
          </p:nvSpPr>
          <p:spPr>
            <a:xfrm>
              <a:off x="-338696" y="1048600"/>
              <a:ext cx="2752976" cy="1697584"/>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711200">
                <a:lnSpc>
                  <a:spcPct val="90000"/>
                </a:lnSpc>
                <a:spcAft>
                  <a:spcPct val="15000"/>
                </a:spcAft>
                <a:defRPr/>
              </a:pPr>
              <a:endParaRPr lang="en-US" altLang="zh-CN" sz="1700" b="1" i="1">
                <a:latin typeface="Calibri" pitchFamily="34" charset="0"/>
                <a:cs typeface="Times New Roman" pitchFamily="18" charset="0"/>
              </a:endParaRPr>
            </a:p>
          </p:txBody>
        </p:sp>
      </p:grpSp>
      <p:sp>
        <p:nvSpPr>
          <p:cNvPr id="17" name="Rectangle 16"/>
          <p:cNvSpPr/>
          <p:nvPr/>
        </p:nvSpPr>
        <p:spPr>
          <a:xfrm>
            <a:off x="1053343" y="5096609"/>
            <a:ext cx="2286016" cy="1285884"/>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711200">
              <a:lnSpc>
                <a:spcPct val="90000"/>
              </a:lnSpc>
              <a:spcAft>
                <a:spcPct val="15000"/>
              </a:spcAft>
              <a:defRPr/>
            </a:pPr>
            <a:r>
              <a:rPr lang="en-US" sz="1700" b="1" dirty="0">
                <a:solidFill>
                  <a:srgbClr val="000000"/>
                </a:solidFill>
                <a:latin typeface="Calibri" pitchFamily="34" charset="0"/>
              </a:rPr>
              <a:t>Identifying </a:t>
            </a:r>
          </a:p>
          <a:p>
            <a:pPr marL="171450" lvl="1" indent="-171450" algn="ctr" defTabSz="711200">
              <a:lnSpc>
                <a:spcPct val="90000"/>
              </a:lnSpc>
              <a:spcAft>
                <a:spcPct val="15000"/>
              </a:spcAft>
              <a:defRPr/>
            </a:pPr>
            <a:r>
              <a:rPr lang="en-US" sz="1700" b="1" dirty="0">
                <a:solidFill>
                  <a:srgbClr val="000000"/>
                </a:solidFill>
                <a:latin typeface="Calibri" pitchFamily="34" charset="0"/>
              </a:rPr>
              <a:t>   the explicit linguistic representation </a:t>
            </a:r>
          </a:p>
          <a:p>
            <a:pPr marL="171450" lvl="1" indent="-171450" algn="ctr" defTabSz="711200">
              <a:lnSpc>
                <a:spcPct val="90000"/>
              </a:lnSpc>
              <a:spcAft>
                <a:spcPct val="15000"/>
              </a:spcAft>
              <a:defRPr/>
            </a:pPr>
            <a:r>
              <a:rPr lang="en-US" sz="1700" b="1" dirty="0">
                <a:solidFill>
                  <a:srgbClr val="000000"/>
                </a:solidFill>
                <a:latin typeface="Calibri" pitchFamily="34" charset="0"/>
              </a:rPr>
              <a:t>of the sign</a:t>
            </a:r>
            <a:endParaRPr lang="en-US" altLang="zh-CN" sz="1700" b="1" dirty="0">
              <a:solidFill>
                <a:srgbClr val="000000"/>
              </a:solidFill>
              <a:latin typeface="Calibri" pitchFamily="34" charset="0"/>
              <a:cs typeface="Times New Roman" pitchFamily="18" charset="0"/>
            </a:endParaRPr>
          </a:p>
        </p:txBody>
      </p:sp>
      <p:grpSp>
        <p:nvGrpSpPr>
          <p:cNvPr id="18" name="Groupe 30"/>
          <p:cNvGrpSpPr/>
          <p:nvPr/>
        </p:nvGrpSpPr>
        <p:grpSpPr>
          <a:xfrm rot="5400000">
            <a:off x="6498383" y="4995369"/>
            <a:ext cx="1800000" cy="1260000"/>
            <a:chOff x="-338696" y="929348"/>
            <a:chExt cx="2752976" cy="2030691"/>
          </a:xfrm>
          <a:scene3d>
            <a:camera prst="orthographicFront"/>
            <a:lightRig rig="flat" dir="t"/>
          </a:scene3d>
        </p:grpSpPr>
        <p:sp>
          <p:nvSpPr>
            <p:cNvPr id="19" name="Rectangle à coins arrondis 18"/>
            <p:cNvSpPr/>
            <p:nvPr/>
          </p:nvSpPr>
          <p:spPr>
            <a:xfrm>
              <a:off x="3242" y="929348"/>
              <a:ext cx="2295374" cy="2030691"/>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20" name="Rectangle 19"/>
            <p:cNvSpPr/>
            <p:nvPr/>
          </p:nvSpPr>
          <p:spPr>
            <a:xfrm>
              <a:off x="-338696" y="1048600"/>
              <a:ext cx="2752976" cy="1697584"/>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711200">
                <a:lnSpc>
                  <a:spcPct val="90000"/>
                </a:lnSpc>
                <a:spcAft>
                  <a:spcPct val="15000"/>
                </a:spcAft>
                <a:defRPr/>
              </a:pPr>
              <a:endParaRPr lang="en-US" altLang="zh-CN" sz="1700" b="1" i="1">
                <a:latin typeface="Calibri" pitchFamily="34" charset="0"/>
                <a:cs typeface="Times New Roman" pitchFamily="18" charset="0"/>
              </a:endParaRPr>
            </a:p>
          </p:txBody>
        </p:sp>
      </p:grpSp>
      <p:pic>
        <p:nvPicPr>
          <p:cNvPr id="21" name="Image 20" descr="tunisia0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866598" y="4939641"/>
            <a:ext cx="1044462" cy="1514290"/>
          </a:xfrm>
          <a:prstGeom prst="roundRect">
            <a:avLst/>
          </a:prstGeom>
          <a:ln w="6350">
            <a:noFill/>
          </a:ln>
        </p:spPr>
      </p:pic>
      <p:cxnSp>
        <p:nvCxnSpPr>
          <p:cNvPr id="22" name="Connecteur droit avec flèche 21"/>
          <p:cNvCxnSpPr/>
          <p:nvPr/>
        </p:nvCxnSpPr>
        <p:spPr>
          <a:xfrm rot="5400000">
            <a:off x="2034256" y="4783560"/>
            <a:ext cx="468313"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a:off x="6108575" y="5667003"/>
            <a:ext cx="660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ZoneTexte 18"/>
          <p:cNvSpPr txBox="1">
            <a:spLocks noChangeArrowheads="1"/>
          </p:cNvSpPr>
          <p:nvPr/>
        </p:nvSpPr>
        <p:spPr bwMode="auto">
          <a:xfrm>
            <a:off x="3640013" y="3234879"/>
            <a:ext cx="2852737" cy="338137"/>
          </a:xfrm>
          <a:prstGeom prst="rect">
            <a:avLst/>
          </a:prstGeom>
          <a:noFill/>
          <a:ln w="9525">
            <a:noFill/>
            <a:miter lim="800000"/>
            <a:headEnd/>
            <a:tailEnd/>
          </a:ln>
        </p:spPr>
        <p:txBody>
          <a:bodyPr>
            <a:spAutoFit/>
          </a:bodyPr>
          <a:lstStyle/>
          <a:p>
            <a:r>
              <a:rPr lang="en-US" altLang="zh-CN" sz="1600" b="1" i="1" dirty="0" err="1">
                <a:solidFill>
                  <a:srgbClr val="000000"/>
                </a:solidFill>
                <a:latin typeface="Calibri" pitchFamily="34" charset="0"/>
                <a:ea typeface="宋体" charset="-122"/>
                <a:cs typeface="Times New Roman" pitchFamily="18" charset="0"/>
              </a:rPr>
              <a:t>SignWriting</a:t>
            </a:r>
            <a:r>
              <a:rPr lang="en-US" altLang="zh-CN" sz="1600" b="1" i="1" dirty="0">
                <a:solidFill>
                  <a:srgbClr val="000000"/>
                </a:solidFill>
                <a:latin typeface="Calibri" pitchFamily="34" charset="0"/>
                <a:ea typeface="宋体" charset="-122"/>
                <a:cs typeface="Times New Roman" pitchFamily="18" charset="0"/>
              </a:rPr>
              <a:t> notation</a:t>
            </a:r>
          </a:p>
        </p:txBody>
      </p:sp>
      <p:sp>
        <p:nvSpPr>
          <p:cNvPr id="25" name="Virage 24"/>
          <p:cNvSpPr/>
          <p:nvPr/>
        </p:nvSpPr>
        <p:spPr bwMode="auto">
          <a:xfrm flipH="1" flipV="1">
            <a:off x="3411412" y="3212975"/>
            <a:ext cx="152476" cy="1240801"/>
          </a:xfrm>
          <a:prstGeom prst="bentArrow">
            <a:avLst/>
          </a:prstGeom>
          <a:solidFill>
            <a:schemeClr val="accent1">
              <a:lumMod val="75000"/>
            </a:schemeClr>
          </a:solidFill>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a:defRPr/>
            </a:pPr>
            <a:endParaRPr lang="en-US" sz="2000">
              <a:latin typeface="Arial" charset="0"/>
            </a:endParaRPr>
          </a:p>
        </p:txBody>
      </p:sp>
      <p:grpSp>
        <p:nvGrpSpPr>
          <p:cNvPr id="26" name="Groupe 13"/>
          <p:cNvGrpSpPr/>
          <p:nvPr/>
        </p:nvGrpSpPr>
        <p:grpSpPr>
          <a:xfrm>
            <a:off x="3553673" y="5025171"/>
            <a:ext cx="2844000" cy="1404000"/>
            <a:chOff x="-338696" y="929348"/>
            <a:chExt cx="2752976" cy="2030691"/>
          </a:xfrm>
          <a:scene3d>
            <a:camera prst="orthographicFront"/>
            <a:lightRig rig="flat" dir="t"/>
          </a:scene3d>
        </p:grpSpPr>
        <p:sp>
          <p:nvSpPr>
            <p:cNvPr id="27" name="Rectangle à coins arrondis 26"/>
            <p:cNvSpPr/>
            <p:nvPr/>
          </p:nvSpPr>
          <p:spPr>
            <a:xfrm>
              <a:off x="3242" y="929348"/>
              <a:ext cx="2295374" cy="2030691"/>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28" name="Rectangle 27"/>
            <p:cNvSpPr/>
            <p:nvPr/>
          </p:nvSpPr>
          <p:spPr>
            <a:xfrm>
              <a:off x="-338696" y="1048600"/>
              <a:ext cx="2752976" cy="1697584"/>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711200">
                <a:lnSpc>
                  <a:spcPct val="90000"/>
                </a:lnSpc>
                <a:spcAft>
                  <a:spcPct val="15000"/>
                </a:spcAft>
                <a:defRPr/>
              </a:pPr>
              <a:endParaRPr lang="en-US" altLang="zh-CN" sz="1700" b="1" i="1">
                <a:latin typeface="Calibri" pitchFamily="34" charset="0"/>
                <a:cs typeface="Times New Roman" pitchFamily="18" charset="0"/>
              </a:endParaRPr>
            </a:p>
          </p:txBody>
        </p:sp>
      </p:grpSp>
      <p:sp>
        <p:nvSpPr>
          <p:cNvPr id="29" name="Rectangle 28"/>
          <p:cNvSpPr/>
          <p:nvPr/>
        </p:nvSpPr>
        <p:spPr>
          <a:xfrm>
            <a:off x="3839425" y="5120807"/>
            <a:ext cx="2553752" cy="1143598"/>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spcCol="1270"/>
          <a:lstStyle/>
          <a:p>
            <a:pPr marL="171450" lvl="1" indent="-171450" algn="ctr" defTabSz="711200">
              <a:lnSpc>
                <a:spcPct val="90000"/>
              </a:lnSpc>
              <a:spcAft>
                <a:spcPct val="15000"/>
              </a:spcAft>
              <a:defRPr/>
            </a:pPr>
            <a:r>
              <a:rPr lang="en-US" altLang="zh-CN" sz="1700" b="1" dirty="0">
                <a:solidFill>
                  <a:srgbClr val="000000"/>
                </a:solidFill>
                <a:latin typeface="Calibri" pitchFamily="34" charset="0"/>
                <a:cs typeface="Times New Roman" pitchFamily="18" charset="0"/>
              </a:rPr>
              <a:t>Scripting and </a:t>
            </a:r>
            <a:r>
              <a:rPr lang="en-US" altLang="zh-CN" sz="1700" b="1" dirty="0" smtClean="0">
                <a:solidFill>
                  <a:srgbClr val="000000"/>
                </a:solidFill>
                <a:latin typeface="Calibri" pitchFamily="34" charset="0"/>
                <a:cs typeface="Times New Roman" pitchFamily="18" charset="0"/>
              </a:rPr>
              <a:t>generating</a:t>
            </a:r>
          </a:p>
          <a:p>
            <a:pPr marL="171450" lvl="1" indent="-171450" algn="ctr" defTabSz="711200">
              <a:lnSpc>
                <a:spcPct val="90000"/>
              </a:lnSpc>
              <a:spcAft>
                <a:spcPct val="15000"/>
              </a:spcAft>
              <a:defRPr/>
            </a:pPr>
            <a:r>
              <a:rPr lang="en-US" altLang="zh-CN" sz="1700" b="1" dirty="0" smtClean="0">
                <a:solidFill>
                  <a:srgbClr val="000000"/>
                </a:solidFill>
                <a:latin typeface="Calibri" pitchFamily="34" charset="0"/>
                <a:cs typeface="Times New Roman" pitchFamily="18" charset="0"/>
              </a:rPr>
              <a:t>animations using </a:t>
            </a:r>
            <a:endParaRPr lang="en-US" altLang="zh-CN" sz="1700" b="1" dirty="0">
              <a:solidFill>
                <a:srgbClr val="000000"/>
              </a:solidFill>
              <a:latin typeface="Calibri" pitchFamily="34" charset="0"/>
              <a:cs typeface="Times New Roman" pitchFamily="18" charset="0"/>
            </a:endParaRPr>
          </a:p>
          <a:p>
            <a:pPr marL="171450" lvl="1" indent="-171450" algn="ctr" defTabSz="711200">
              <a:lnSpc>
                <a:spcPct val="90000"/>
              </a:lnSpc>
              <a:spcAft>
                <a:spcPct val="15000"/>
              </a:spcAft>
              <a:defRPr/>
            </a:pPr>
            <a:r>
              <a:rPr lang="en-US" altLang="zh-CN" sz="1700" b="1" dirty="0" smtClean="0">
                <a:solidFill>
                  <a:srgbClr val="000000"/>
                </a:solidFill>
                <a:latin typeface="Calibri" pitchFamily="34" charset="0"/>
                <a:cs typeface="Times New Roman" pitchFamily="18" charset="0"/>
              </a:rPr>
              <a:t> XML </a:t>
            </a:r>
            <a:r>
              <a:rPr lang="en-US" altLang="zh-CN" sz="1700" b="1" dirty="0">
                <a:solidFill>
                  <a:srgbClr val="000000"/>
                </a:solidFill>
                <a:latin typeface="Calibri" pitchFamily="34" charset="0"/>
                <a:cs typeface="Times New Roman" pitchFamily="18" charset="0"/>
              </a:rPr>
              <a:t>Sign </a:t>
            </a:r>
            <a:r>
              <a:rPr lang="en-US" altLang="zh-CN" sz="1700" b="1" dirty="0" smtClean="0">
                <a:solidFill>
                  <a:srgbClr val="000000"/>
                </a:solidFill>
                <a:latin typeface="Calibri" pitchFamily="34" charset="0"/>
                <a:cs typeface="Times New Roman" pitchFamily="18" charset="0"/>
              </a:rPr>
              <a:t>Modeling</a:t>
            </a:r>
          </a:p>
          <a:p>
            <a:pPr marL="171450" lvl="1" indent="-171450" algn="ctr" defTabSz="711200">
              <a:lnSpc>
                <a:spcPct val="90000"/>
              </a:lnSpc>
              <a:spcAft>
                <a:spcPct val="15000"/>
              </a:spcAft>
              <a:defRPr/>
            </a:pPr>
            <a:r>
              <a:rPr lang="en-US" altLang="zh-CN" sz="1700" b="1" dirty="0" smtClean="0">
                <a:solidFill>
                  <a:srgbClr val="000000"/>
                </a:solidFill>
                <a:latin typeface="Calibri" pitchFamily="34" charset="0"/>
                <a:cs typeface="Times New Roman" pitchFamily="18" charset="0"/>
              </a:rPr>
              <a:t>Language</a:t>
            </a:r>
            <a:r>
              <a:rPr lang="en-US" altLang="zh-CN" sz="1700" b="1" dirty="0">
                <a:solidFill>
                  <a:srgbClr val="000000"/>
                </a:solidFill>
                <a:latin typeface="Calibri" pitchFamily="34" charset="0"/>
                <a:cs typeface="Times New Roman" pitchFamily="18" charset="0"/>
              </a:rPr>
              <a:t>, </a:t>
            </a:r>
            <a:r>
              <a:rPr lang="en-US" altLang="zh-CN" sz="1700" b="1" dirty="0" smtClean="0">
                <a:solidFill>
                  <a:srgbClr val="000000"/>
                </a:solidFill>
                <a:latin typeface="Calibri" pitchFamily="34" charset="0"/>
                <a:cs typeface="Times New Roman" pitchFamily="18" charset="0"/>
              </a:rPr>
              <a:t>SML</a:t>
            </a:r>
            <a:endParaRPr lang="en-US" altLang="zh-CN" sz="1700" b="1" dirty="0">
              <a:solidFill>
                <a:srgbClr val="000000"/>
              </a:solidFill>
              <a:latin typeface="Calibri" pitchFamily="34" charset="0"/>
              <a:cs typeface="Times New Roman" pitchFamily="18" charset="0"/>
            </a:endParaRPr>
          </a:p>
        </p:txBody>
      </p:sp>
      <p:pic>
        <p:nvPicPr>
          <p:cNvPr id="3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11450" y="3570337"/>
            <a:ext cx="3629025" cy="866775"/>
          </a:xfrm>
          <a:prstGeom prst="rect">
            <a:avLst/>
          </a:prstGeom>
          <a:noFill/>
          <a:ln w="9525">
            <a:noFill/>
            <a:miter lim="800000"/>
            <a:headEnd/>
            <a:tailEnd/>
          </a:ln>
        </p:spPr>
      </p:pic>
      <p:sp>
        <p:nvSpPr>
          <p:cNvPr id="32" name="Rectangle 31"/>
          <p:cNvSpPr/>
          <p:nvPr/>
        </p:nvSpPr>
        <p:spPr>
          <a:xfrm>
            <a:off x="539552" y="1196752"/>
            <a:ext cx="4416594" cy="369332"/>
          </a:xfrm>
          <a:prstGeom prst="rect">
            <a:avLst/>
          </a:prstGeom>
        </p:spPr>
        <p:txBody>
          <a:bodyPr wrap="none">
            <a:spAutoFit/>
          </a:bodyPr>
          <a:lstStyle/>
          <a:p>
            <a:pPr>
              <a:buFont typeface="Wingdings" pitchFamily="2" charset="2"/>
              <a:buChar char="q"/>
            </a:pPr>
            <a:r>
              <a:rPr lang="fr-FR" b="1" dirty="0" smtClean="0">
                <a:solidFill>
                  <a:srgbClr val="000000"/>
                </a:solidFill>
              </a:rPr>
              <a:t> The avatar-</a:t>
            </a:r>
            <a:r>
              <a:rPr lang="fr-FR" b="1" dirty="0" err="1" smtClean="0">
                <a:solidFill>
                  <a:srgbClr val="000000"/>
                </a:solidFill>
              </a:rPr>
              <a:t>based</a:t>
            </a:r>
            <a:r>
              <a:rPr lang="fr-FR" b="1" dirty="0" smtClean="0">
                <a:solidFill>
                  <a:srgbClr val="000000"/>
                </a:solidFill>
              </a:rPr>
              <a:t> system </a:t>
            </a:r>
            <a:r>
              <a:rPr lang="fr-FR" b="1" dirty="0" err="1" smtClean="0">
                <a:solidFill>
                  <a:srgbClr val="000000"/>
                </a:solidFill>
              </a:rPr>
              <a:t>tuniSigner</a:t>
            </a:r>
            <a:endParaRPr lang="fr-FR" b="1" dirty="0">
              <a:solidFill>
                <a:srgbClr val="000000"/>
              </a:solidFill>
            </a:endParaRPr>
          </a:p>
        </p:txBody>
      </p:sp>
      <p:sp>
        <p:nvSpPr>
          <p:cNvPr id="33" name="Titre 1"/>
          <p:cNvSpPr>
            <a:spLocks noGrp="1"/>
          </p:cNvSpPr>
          <p:nvPr>
            <p:ph type="title"/>
          </p:nvPr>
        </p:nvSpPr>
        <p:spPr>
          <a:xfrm>
            <a:off x="838200" y="198438"/>
            <a:ext cx="6248400" cy="710282"/>
          </a:xfrm>
        </p:spPr>
        <p:txBody>
          <a:bodyPr/>
          <a:lstStyle/>
          <a:p>
            <a:r>
              <a:rPr lang="en-US" sz="2400" b="1" cap="small" dirty="0" smtClean="0"/>
              <a:t>Learning version of Memory Match Game For Deaf Learners</a:t>
            </a:r>
            <a:endParaRPr lang="fr-FR" sz="2400" b="1" cap="small" dirty="0" smtClean="0"/>
          </a:p>
        </p:txBody>
      </p:sp>
      <p:sp>
        <p:nvSpPr>
          <p:cNvPr id="35"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65"/>
          <p:cNvSpPr>
            <a:spLocks noChangeArrowheads="1"/>
          </p:cNvSpPr>
          <p:nvPr/>
        </p:nvSpPr>
        <p:spPr bwMode="grayWhite">
          <a:xfrm>
            <a:off x="1138238" y="1214422"/>
            <a:ext cx="6248400" cy="4429156"/>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endParaRPr lang="fr-FR" sz="2400">
              <a:latin typeface="Calibri" pitchFamily="34" charset="0"/>
            </a:endParaRPr>
          </a:p>
        </p:txBody>
      </p:sp>
      <p:grpSp>
        <p:nvGrpSpPr>
          <p:cNvPr id="34" name="Group 66"/>
          <p:cNvGrpSpPr>
            <a:grpSpLocks/>
          </p:cNvGrpSpPr>
          <p:nvPr/>
        </p:nvGrpSpPr>
        <p:grpSpPr bwMode="auto">
          <a:xfrm>
            <a:off x="2052638" y="2000250"/>
            <a:ext cx="4038600" cy="514350"/>
            <a:chOff x="1392" y="1356"/>
            <a:chExt cx="2544" cy="324"/>
          </a:xfrm>
        </p:grpSpPr>
        <p:sp>
          <p:nvSpPr>
            <p:cNvPr id="35" name="Line 67"/>
            <p:cNvSpPr>
              <a:spLocks noChangeShapeType="1"/>
            </p:cNvSpPr>
            <p:nvPr/>
          </p:nvSpPr>
          <p:spPr bwMode="auto">
            <a:xfrm>
              <a:off x="1536" y="1608"/>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36" name="Oval 68"/>
            <p:cNvSpPr>
              <a:spLocks noChangeArrowheads="1"/>
            </p:cNvSpPr>
            <p:nvPr/>
          </p:nvSpPr>
          <p:spPr bwMode="gray">
            <a:xfrm>
              <a:off x="1392" y="1536"/>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37" name="Rectangle 69"/>
            <p:cNvSpPr>
              <a:spLocks noChangeArrowheads="1"/>
            </p:cNvSpPr>
            <p:nvPr/>
          </p:nvSpPr>
          <p:spPr bwMode="auto">
            <a:xfrm>
              <a:off x="1800" y="1356"/>
              <a:ext cx="1187"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Introduction</a:t>
              </a:r>
              <a:r>
                <a:rPr lang="en-US" sz="2400" b="1" cap="small" dirty="0" smtClean="0">
                  <a:latin typeface="Calibri" pitchFamily="34" charset="0"/>
                </a:rPr>
                <a:t> </a:t>
              </a:r>
              <a:endParaRPr lang="fr-FR" sz="2400" b="1" cap="small" dirty="0">
                <a:latin typeface="Calibri" pitchFamily="34" charset="0"/>
              </a:endParaRPr>
            </a:p>
          </p:txBody>
        </p:sp>
      </p:grpSp>
      <p:grpSp>
        <p:nvGrpSpPr>
          <p:cNvPr id="38" name="Group 70"/>
          <p:cNvGrpSpPr>
            <a:grpSpLocks/>
          </p:cNvGrpSpPr>
          <p:nvPr/>
        </p:nvGrpSpPr>
        <p:grpSpPr bwMode="auto">
          <a:xfrm>
            <a:off x="2052638" y="2524125"/>
            <a:ext cx="4038600" cy="485775"/>
            <a:chOff x="1392" y="1686"/>
            <a:chExt cx="2544" cy="306"/>
          </a:xfrm>
        </p:grpSpPr>
        <p:sp>
          <p:nvSpPr>
            <p:cNvPr id="3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0" name="Oval 72"/>
            <p:cNvSpPr>
              <a:spLocks noChangeArrowheads="1"/>
            </p:cNvSpPr>
            <p:nvPr/>
          </p:nvSpPr>
          <p:spPr bwMode="gray">
            <a:xfrm>
              <a:off x="1392" y="1848"/>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1" name="Rectangle 73"/>
            <p:cNvSpPr>
              <a:spLocks noChangeArrowheads="1"/>
            </p:cNvSpPr>
            <p:nvPr/>
          </p:nvSpPr>
          <p:spPr bwMode="auto">
            <a:xfrm>
              <a:off x="1800" y="1686"/>
              <a:ext cx="1265"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Related Works</a:t>
              </a:r>
              <a:endParaRPr lang="fr-FR" sz="2400" b="1" cap="small" dirty="0">
                <a:solidFill>
                  <a:schemeClr val="bg1"/>
                </a:solidFill>
                <a:latin typeface="Calibri" pitchFamily="34" charset="0"/>
                <a:cs typeface="Times New Roman" pitchFamily="18" charset="0"/>
              </a:endParaRPr>
            </a:p>
          </p:txBody>
        </p:sp>
      </p:grpSp>
      <p:grpSp>
        <p:nvGrpSpPr>
          <p:cNvPr id="42" name="Group 74"/>
          <p:cNvGrpSpPr>
            <a:grpSpLocks/>
          </p:cNvGrpSpPr>
          <p:nvPr/>
        </p:nvGrpSpPr>
        <p:grpSpPr bwMode="auto">
          <a:xfrm>
            <a:off x="2052638" y="2997199"/>
            <a:ext cx="5214938" cy="830261"/>
            <a:chOff x="1392" y="1984"/>
            <a:chExt cx="3285" cy="523"/>
          </a:xfrm>
        </p:grpSpPr>
        <p:sp>
          <p:nvSpPr>
            <p:cNvPr id="43"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4" name="Oval 76"/>
            <p:cNvSpPr>
              <a:spLocks noChangeArrowheads="1"/>
            </p:cNvSpPr>
            <p:nvPr/>
          </p:nvSpPr>
          <p:spPr bwMode="gray">
            <a:xfrm>
              <a:off x="1392" y="2160"/>
              <a:ext cx="144" cy="144"/>
            </a:xfrm>
            <a:prstGeom prst="ellipse">
              <a:avLst/>
            </a:prstGeom>
            <a:gradFill rotWithShape="1">
              <a:gsLst>
                <a:gs pos="0">
                  <a:srgbClr val="A01DD5"/>
                </a:gs>
                <a:gs pos="100000">
                  <a:srgbClr val="A01DD5">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5" name="Rectangle 77"/>
            <p:cNvSpPr>
              <a:spLocks noChangeArrowheads="1"/>
            </p:cNvSpPr>
            <p:nvPr/>
          </p:nvSpPr>
          <p:spPr bwMode="auto">
            <a:xfrm>
              <a:off x="1800" y="1984"/>
              <a:ext cx="2877" cy="523"/>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Learning version of Memory Match</a:t>
              </a:r>
            </a:p>
            <a:p>
              <a:r>
                <a:rPr lang="en-US" sz="2400" b="1" cap="small" dirty="0" smtClean="0">
                  <a:solidFill>
                    <a:schemeClr val="bg1"/>
                  </a:solidFill>
                  <a:latin typeface="Calibri" pitchFamily="34" charset="0"/>
                  <a:cs typeface="Times New Roman" pitchFamily="18" charset="0"/>
                </a:rPr>
                <a:t>Game for deaf learners</a:t>
              </a:r>
              <a:endParaRPr lang="fr-FR" sz="2400" b="1" cap="small" dirty="0">
                <a:solidFill>
                  <a:schemeClr val="bg1"/>
                </a:solidFill>
                <a:latin typeface="Calibri" pitchFamily="34" charset="0"/>
                <a:cs typeface="Times New Roman" pitchFamily="18" charset="0"/>
              </a:endParaRPr>
            </a:p>
          </p:txBody>
        </p:sp>
      </p:grpSp>
      <p:grpSp>
        <p:nvGrpSpPr>
          <p:cNvPr id="46" name="Group 82"/>
          <p:cNvGrpSpPr>
            <a:grpSpLocks/>
          </p:cNvGrpSpPr>
          <p:nvPr/>
        </p:nvGrpSpPr>
        <p:grpSpPr bwMode="auto">
          <a:xfrm>
            <a:off x="2071670" y="3861048"/>
            <a:ext cx="4038600" cy="504825"/>
            <a:chOff x="1392" y="2601"/>
            <a:chExt cx="2544" cy="318"/>
          </a:xfrm>
        </p:grpSpPr>
        <p:sp>
          <p:nvSpPr>
            <p:cNvPr id="47"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8" name="Oval 84"/>
            <p:cNvSpPr>
              <a:spLocks noChangeArrowheads="1"/>
            </p:cNvSpPr>
            <p:nvPr/>
          </p:nvSpPr>
          <p:spPr bwMode="gray">
            <a:xfrm>
              <a:off x="1392" y="2775"/>
              <a:ext cx="144" cy="144"/>
            </a:xfrm>
            <a:prstGeom prst="ellipse">
              <a:avLst/>
            </a:prstGeom>
            <a:gradFill rotWithShape="1">
              <a:gsLst>
                <a:gs pos="0">
                  <a:srgbClr val="66C5F4"/>
                </a:gs>
                <a:gs pos="100000">
                  <a:srgbClr val="66C5F4">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9" name="Rectangle 85"/>
            <p:cNvSpPr>
              <a:spLocks noChangeArrowheads="1"/>
            </p:cNvSpPr>
            <p:nvPr/>
          </p:nvSpPr>
          <p:spPr bwMode="auto">
            <a:xfrm>
              <a:off x="1788" y="2601"/>
              <a:ext cx="1368" cy="291"/>
            </a:xfrm>
            <a:prstGeom prst="rect">
              <a:avLst/>
            </a:prstGeom>
            <a:noFill/>
            <a:ln w="9525">
              <a:noFill/>
              <a:miter lim="800000"/>
              <a:headEnd/>
              <a:tailEnd/>
            </a:ln>
            <a:effectLst/>
          </p:spPr>
          <p:txBody>
            <a:bodyPr wrap="none">
              <a:spAutoFit/>
            </a:bodyPr>
            <a:lstStyle/>
            <a:p>
              <a:r>
                <a:rPr lang="en-US" sz="2400" b="1" cap="small" dirty="0" smtClean="0">
                  <a:solidFill>
                    <a:schemeClr val="accent6"/>
                  </a:solidFill>
                  <a:latin typeface="Calibri" pitchFamily="34" charset="0"/>
                  <a:cs typeface="Times New Roman" pitchFamily="18" charset="0"/>
                </a:rPr>
                <a:t>Experimentation</a:t>
              </a:r>
              <a:endParaRPr lang="fr-FR" sz="2400" b="1" cap="small" dirty="0">
                <a:solidFill>
                  <a:schemeClr val="accent6"/>
                </a:solidFill>
                <a:latin typeface="Calibri" pitchFamily="34" charset="0"/>
                <a:cs typeface="Times New Roman" pitchFamily="18" charset="0"/>
              </a:endParaRPr>
            </a:p>
          </p:txBody>
        </p:sp>
      </p:grpSp>
      <p:grpSp>
        <p:nvGrpSpPr>
          <p:cNvPr id="50" name="Group 82"/>
          <p:cNvGrpSpPr>
            <a:grpSpLocks/>
          </p:cNvGrpSpPr>
          <p:nvPr/>
        </p:nvGrpSpPr>
        <p:grpSpPr bwMode="auto">
          <a:xfrm>
            <a:off x="2300270" y="4432556"/>
            <a:ext cx="3810000" cy="461963"/>
            <a:chOff x="1536" y="2601"/>
            <a:chExt cx="2400" cy="291"/>
          </a:xfrm>
        </p:grpSpPr>
        <p:sp>
          <p:nvSpPr>
            <p:cNvPr id="51"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52" name="Rectangle 85"/>
            <p:cNvSpPr>
              <a:spLocks noChangeArrowheads="1"/>
            </p:cNvSpPr>
            <p:nvPr/>
          </p:nvSpPr>
          <p:spPr bwMode="auto">
            <a:xfrm>
              <a:off x="1788" y="2601"/>
              <a:ext cx="992"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Conclusion</a:t>
              </a:r>
              <a:endParaRPr lang="fr-FR" sz="2400" b="1" cap="small" dirty="0">
                <a:solidFill>
                  <a:schemeClr val="bg1"/>
                </a:solidFill>
                <a:latin typeface="Calibri" pitchFamily="34" charset="0"/>
                <a:cs typeface="Times New Roman" pitchFamily="18" charset="0"/>
              </a:endParaRPr>
            </a:p>
          </p:txBody>
        </p:sp>
      </p:grpSp>
      <p:sp>
        <p:nvSpPr>
          <p:cNvPr id="53" name="Oval 68"/>
          <p:cNvSpPr>
            <a:spLocks noChangeArrowheads="1"/>
          </p:cNvSpPr>
          <p:nvPr/>
        </p:nvSpPr>
        <p:spPr bwMode="gray">
          <a:xfrm>
            <a:off x="2071670" y="465313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pic>
        <p:nvPicPr>
          <p:cNvPr id="54" name="Picture 86" descr="4"/>
          <p:cNvPicPr>
            <a:picLocks noChangeAspect="1" noChangeArrowheads="1"/>
          </p:cNvPicPr>
          <p:nvPr/>
        </p:nvPicPr>
        <p:blipFill>
          <a:blip r:embed="rId3" cstate="print"/>
          <a:srcRect/>
          <a:stretch>
            <a:fillRect/>
          </a:stretch>
        </p:blipFill>
        <p:spPr bwMode="auto">
          <a:xfrm>
            <a:off x="5815161" y="3140968"/>
            <a:ext cx="1781175" cy="3708276"/>
          </a:xfrm>
          <a:prstGeom prst="rect">
            <a:avLst/>
          </a:prstGeom>
          <a:noFill/>
        </p:spPr>
      </p:pic>
      <p:sp>
        <p:nvSpPr>
          <p:cNvPr id="32"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
        <p:nvSpPr>
          <p:cNvPr id="56" name="Rectangle 2"/>
          <p:cNvSpPr>
            <a:spLocks noGrp="1" noChangeArrowheads="1"/>
          </p:cNvSpPr>
          <p:nvPr>
            <p:ph type="title"/>
          </p:nvPr>
        </p:nvSpPr>
        <p:spPr>
          <a:xfrm>
            <a:off x="838200" y="248216"/>
            <a:ext cx="6248400" cy="444480"/>
          </a:xfrm>
        </p:spPr>
        <p:txBody>
          <a:bodyPr/>
          <a:lstStyle/>
          <a:p>
            <a:r>
              <a:rPr lang="en-US" sz="3600" b="1" cap="small" dirty="0" smtClean="0"/>
              <a:t>Content</a:t>
            </a:r>
            <a:endParaRPr lang="fr-FR" sz="3600" b="1" cap="smal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65"/>
          <p:cNvSpPr>
            <a:spLocks noChangeArrowheads="1"/>
          </p:cNvSpPr>
          <p:nvPr/>
        </p:nvSpPr>
        <p:spPr bwMode="grayWhite">
          <a:xfrm>
            <a:off x="1138238" y="1214422"/>
            <a:ext cx="6248400" cy="4429156"/>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endParaRPr lang="fr-FR" sz="2400">
              <a:latin typeface="Calibri" pitchFamily="34" charset="0"/>
            </a:endParaRPr>
          </a:p>
        </p:txBody>
      </p:sp>
      <p:grpSp>
        <p:nvGrpSpPr>
          <p:cNvPr id="2" name="Group 66"/>
          <p:cNvGrpSpPr>
            <a:grpSpLocks/>
          </p:cNvGrpSpPr>
          <p:nvPr/>
        </p:nvGrpSpPr>
        <p:grpSpPr bwMode="auto">
          <a:xfrm>
            <a:off x="2052638" y="2000250"/>
            <a:ext cx="4038600" cy="514350"/>
            <a:chOff x="1392" y="1356"/>
            <a:chExt cx="2544" cy="324"/>
          </a:xfrm>
        </p:grpSpPr>
        <p:sp>
          <p:nvSpPr>
            <p:cNvPr id="35" name="Line 67"/>
            <p:cNvSpPr>
              <a:spLocks noChangeShapeType="1"/>
            </p:cNvSpPr>
            <p:nvPr/>
          </p:nvSpPr>
          <p:spPr bwMode="auto">
            <a:xfrm>
              <a:off x="1536" y="1608"/>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36" name="Oval 68"/>
            <p:cNvSpPr>
              <a:spLocks noChangeArrowheads="1"/>
            </p:cNvSpPr>
            <p:nvPr/>
          </p:nvSpPr>
          <p:spPr bwMode="gray">
            <a:xfrm>
              <a:off x="1392" y="1536"/>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37" name="Rectangle 69"/>
            <p:cNvSpPr>
              <a:spLocks noChangeArrowheads="1"/>
            </p:cNvSpPr>
            <p:nvPr/>
          </p:nvSpPr>
          <p:spPr bwMode="auto">
            <a:xfrm>
              <a:off x="1800" y="1356"/>
              <a:ext cx="1187"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Introduction</a:t>
              </a:r>
              <a:r>
                <a:rPr lang="en-US" sz="2400" b="1" cap="small" dirty="0" smtClean="0">
                  <a:latin typeface="Calibri" pitchFamily="34" charset="0"/>
                </a:rPr>
                <a:t> </a:t>
              </a:r>
              <a:endParaRPr lang="fr-FR" sz="2400" b="1" cap="small" dirty="0">
                <a:latin typeface="Calibri" pitchFamily="34" charset="0"/>
              </a:endParaRPr>
            </a:p>
          </p:txBody>
        </p:sp>
      </p:grpSp>
      <p:grpSp>
        <p:nvGrpSpPr>
          <p:cNvPr id="3" name="Group 70"/>
          <p:cNvGrpSpPr>
            <a:grpSpLocks/>
          </p:cNvGrpSpPr>
          <p:nvPr/>
        </p:nvGrpSpPr>
        <p:grpSpPr bwMode="auto">
          <a:xfrm>
            <a:off x="2052638" y="2524125"/>
            <a:ext cx="4038600" cy="485775"/>
            <a:chOff x="1392" y="1686"/>
            <a:chExt cx="2544" cy="306"/>
          </a:xfrm>
        </p:grpSpPr>
        <p:sp>
          <p:nvSpPr>
            <p:cNvPr id="3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0" name="Oval 72"/>
            <p:cNvSpPr>
              <a:spLocks noChangeArrowheads="1"/>
            </p:cNvSpPr>
            <p:nvPr/>
          </p:nvSpPr>
          <p:spPr bwMode="gray">
            <a:xfrm>
              <a:off x="1392" y="1848"/>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1" name="Rectangle 73"/>
            <p:cNvSpPr>
              <a:spLocks noChangeArrowheads="1"/>
            </p:cNvSpPr>
            <p:nvPr/>
          </p:nvSpPr>
          <p:spPr bwMode="auto">
            <a:xfrm>
              <a:off x="1800" y="1686"/>
              <a:ext cx="1265"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Related Works</a:t>
              </a:r>
              <a:endParaRPr lang="fr-FR" sz="2400" b="1" cap="small" dirty="0">
                <a:solidFill>
                  <a:schemeClr val="bg1"/>
                </a:solidFill>
                <a:latin typeface="Calibri" pitchFamily="34" charset="0"/>
                <a:cs typeface="Times New Roman" pitchFamily="18" charset="0"/>
              </a:endParaRPr>
            </a:p>
          </p:txBody>
        </p:sp>
      </p:grpSp>
      <p:grpSp>
        <p:nvGrpSpPr>
          <p:cNvPr id="4" name="Group 74"/>
          <p:cNvGrpSpPr>
            <a:grpSpLocks/>
          </p:cNvGrpSpPr>
          <p:nvPr/>
        </p:nvGrpSpPr>
        <p:grpSpPr bwMode="auto">
          <a:xfrm>
            <a:off x="2052638" y="2997199"/>
            <a:ext cx="5214938" cy="830261"/>
            <a:chOff x="1392" y="1984"/>
            <a:chExt cx="3285" cy="523"/>
          </a:xfrm>
        </p:grpSpPr>
        <p:sp>
          <p:nvSpPr>
            <p:cNvPr id="43"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4" name="Oval 76"/>
            <p:cNvSpPr>
              <a:spLocks noChangeArrowheads="1"/>
            </p:cNvSpPr>
            <p:nvPr/>
          </p:nvSpPr>
          <p:spPr bwMode="gray">
            <a:xfrm>
              <a:off x="1392" y="2160"/>
              <a:ext cx="144" cy="144"/>
            </a:xfrm>
            <a:prstGeom prst="ellipse">
              <a:avLst/>
            </a:prstGeom>
            <a:gradFill rotWithShape="1">
              <a:gsLst>
                <a:gs pos="0">
                  <a:srgbClr val="A01DD5"/>
                </a:gs>
                <a:gs pos="100000">
                  <a:srgbClr val="A01DD5">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5" name="Rectangle 77"/>
            <p:cNvSpPr>
              <a:spLocks noChangeArrowheads="1"/>
            </p:cNvSpPr>
            <p:nvPr/>
          </p:nvSpPr>
          <p:spPr bwMode="auto">
            <a:xfrm>
              <a:off x="1800" y="1984"/>
              <a:ext cx="2877" cy="523"/>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Learning version of Memory Match</a:t>
              </a:r>
            </a:p>
            <a:p>
              <a:r>
                <a:rPr lang="en-US" sz="2400" b="1" cap="small" dirty="0" smtClean="0">
                  <a:solidFill>
                    <a:schemeClr val="bg1"/>
                  </a:solidFill>
                  <a:latin typeface="Calibri" pitchFamily="34" charset="0"/>
                  <a:cs typeface="Times New Roman" pitchFamily="18" charset="0"/>
                </a:rPr>
                <a:t>Game for deaf learners</a:t>
              </a:r>
              <a:endParaRPr lang="fr-FR" sz="2400" b="1" cap="small" dirty="0">
                <a:solidFill>
                  <a:schemeClr val="bg1"/>
                </a:solidFill>
                <a:latin typeface="Calibri" pitchFamily="34" charset="0"/>
                <a:cs typeface="Times New Roman" pitchFamily="18" charset="0"/>
              </a:endParaRPr>
            </a:p>
          </p:txBody>
        </p:sp>
      </p:grpSp>
      <p:grpSp>
        <p:nvGrpSpPr>
          <p:cNvPr id="5" name="Group 82"/>
          <p:cNvGrpSpPr>
            <a:grpSpLocks/>
          </p:cNvGrpSpPr>
          <p:nvPr/>
        </p:nvGrpSpPr>
        <p:grpSpPr bwMode="auto">
          <a:xfrm>
            <a:off x="2071670" y="3861048"/>
            <a:ext cx="4038600" cy="504825"/>
            <a:chOff x="1392" y="2601"/>
            <a:chExt cx="2544" cy="318"/>
          </a:xfrm>
        </p:grpSpPr>
        <p:sp>
          <p:nvSpPr>
            <p:cNvPr id="47"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8" name="Oval 84"/>
            <p:cNvSpPr>
              <a:spLocks noChangeArrowheads="1"/>
            </p:cNvSpPr>
            <p:nvPr/>
          </p:nvSpPr>
          <p:spPr bwMode="gray">
            <a:xfrm>
              <a:off x="1392" y="2775"/>
              <a:ext cx="144" cy="144"/>
            </a:xfrm>
            <a:prstGeom prst="ellipse">
              <a:avLst/>
            </a:prstGeom>
            <a:gradFill rotWithShape="1">
              <a:gsLst>
                <a:gs pos="0">
                  <a:srgbClr val="66C5F4"/>
                </a:gs>
                <a:gs pos="100000">
                  <a:srgbClr val="66C5F4">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9" name="Rectangle 85"/>
            <p:cNvSpPr>
              <a:spLocks noChangeArrowheads="1"/>
            </p:cNvSpPr>
            <p:nvPr/>
          </p:nvSpPr>
          <p:spPr bwMode="auto">
            <a:xfrm>
              <a:off x="1788" y="2601"/>
              <a:ext cx="1368"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Experimentation</a:t>
              </a:r>
              <a:endParaRPr lang="fr-FR" sz="2400" b="1" cap="small" dirty="0">
                <a:solidFill>
                  <a:schemeClr val="bg1"/>
                </a:solidFill>
                <a:latin typeface="Calibri" pitchFamily="34" charset="0"/>
                <a:cs typeface="Times New Roman" pitchFamily="18" charset="0"/>
              </a:endParaRPr>
            </a:p>
          </p:txBody>
        </p:sp>
      </p:grpSp>
      <p:grpSp>
        <p:nvGrpSpPr>
          <p:cNvPr id="6" name="Group 82"/>
          <p:cNvGrpSpPr>
            <a:grpSpLocks/>
          </p:cNvGrpSpPr>
          <p:nvPr/>
        </p:nvGrpSpPr>
        <p:grpSpPr bwMode="auto">
          <a:xfrm>
            <a:off x="2300270" y="4432556"/>
            <a:ext cx="3810000" cy="461963"/>
            <a:chOff x="1536" y="2601"/>
            <a:chExt cx="2400" cy="291"/>
          </a:xfrm>
        </p:grpSpPr>
        <p:sp>
          <p:nvSpPr>
            <p:cNvPr id="51"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52" name="Rectangle 85"/>
            <p:cNvSpPr>
              <a:spLocks noChangeArrowheads="1"/>
            </p:cNvSpPr>
            <p:nvPr/>
          </p:nvSpPr>
          <p:spPr bwMode="auto">
            <a:xfrm>
              <a:off x="1788" y="2601"/>
              <a:ext cx="992" cy="291"/>
            </a:xfrm>
            <a:prstGeom prst="rect">
              <a:avLst/>
            </a:prstGeom>
            <a:noFill/>
            <a:ln w="9525">
              <a:noFill/>
              <a:miter lim="800000"/>
              <a:headEnd/>
              <a:tailEnd/>
            </a:ln>
            <a:effectLst/>
          </p:spPr>
          <p:txBody>
            <a:bodyPr wrap="none">
              <a:spAutoFit/>
            </a:bodyPr>
            <a:lstStyle/>
            <a:p>
              <a:r>
                <a:rPr lang="en-US" sz="2400" b="1" cap="small" dirty="0" smtClean="0">
                  <a:solidFill>
                    <a:srgbClr val="B55035"/>
                  </a:solidFill>
                  <a:latin typeface="Calibri" pitchFamily="34" charset="0"/>
                  <a:cs typeface="Times New Roman" pitchFamily="18" charset="0"/>
                </a:rPr>
                <a:t>Conclusion</a:t>
              </a:r>
              <a:endParaRPr lang="fr-FR" sz="2400" b="1" cap="small" dirty="0">
                <a:solidFill>
                  <a:srgbClr val="B55035"/>
                </a:solidFill>
                <a:latin typeface="Calibri" pitchFamily="34" charset="0"/>
                <a:cs typeface="Times New Roman" pitchFamily="18" charset="0"/>
              </a:endParaRPr>
            </a:p>
          </p:txBody>
        </p:sp>
      </p:grpSp>
      <p:sp>
        <p:nvSpPr>
          <p:cNvPr id="53" name="Oval 68"/>
          <p:cNvSpPr>
            <a:spLocks noChangeArrowheads="1"/>
          </p:cNvSpPr>
          <p:nvPr/>
        </p:nvSpPr>
        <p:spPr bwMode="gray">
          <a:xfrm>
            <a:off x="2071670" y="465313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pic>
        <p:nvPicPr>
          <p:cNvPr id="54" name="Picture 86" descr="4"/>
          <p:cNvPicPr>
            <a:picLocks noChangeAspect="1" noChangeArrowheads="1"/>
          </p:cNvPicPr>
          <p:nvPr/>
        </p:nvPicPr>
        <p:blipFill>
          <a:blip r:embed="rId3" cstate="print"/>
          <a:srcRect/>
          <a:stretch>
            <a:fillRect/>
          </a:stretch>
        </p:blipFill>
        <p:spPr bwMode="auto">
          <a:xfrm>
            <a:off x="5815161" y="3140968"/>
            <a:ext cx="1781175" cy="3708276"/>
          </a:xfrm>
          <a:prstGeom prst="rect">
            <a:avLst/>
          </a:prstGeom>
          <a:noFill/>
        </p:spPr>
      </p:pic>
      <p:sp>
        <p:nvSpPr>
          <p:cNvPr id="32"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
        <p:nvSpPr>
          <p:cNvPr id="28" name="Rectangle 2"/>
          <p:cNvSpPr>
            <a:spLocks noGrp="1" noChangeArrowheads="1"/>
          </p:cNvSpPr>
          <p:nvPr>
            <p:ph type="title"/>
          </p:nvPr>
        </p:nvSpPr>
        <p:spPr>
          <a:xfrm>
            <a:off x="838200" y="248216"/>
            <a:ext cx="6248400" cy="444480"/>
          </a:xfrm>
        </p:spPr>
        <p:txBody>
          <a:bodyPr/>
          <a:lstStyle/>
          <a:p>
            <a:r>
              <a:rPr lang="en-US" sz="3600" b="1" cap="small" dirty="0" smtClean="0"/>
              <a:t>Content</a:t>
            </a:r>
            <a:endParaRPr lang="fr-FR" sz="3600" b="1" cap="smal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game"/>
          <p:cNvPicPr>
            <a:picLocks noChangeAspect="1" noChangeArrowheads="1"/>
          </p:cNvPicPr>
          <p:nvPr/>
        </p:nvPicPr>
        <p:blipFill>
          <a:blip r:embed="rId2" cstate="print"/>
          <a:stretch>
            <a:fillRect/>
          </a:stretch>
        </p:blipFill>
        <p:spPr bwMode="auto">
          <a:xfrm>
            <a:off x="323528" y="1902139"/>
            <a:ext cx="3816424" cy="2390329"/>
          </a:xfrm>
          <a:prstGeom prst="rect">
            <a:avLst/>
          </a:prstGeom>
          <a:noFill/>
          <a:ln w="9525">
            <a:noFill/>
            <a:miter lim="800000"/>
            <a:headEnd/>
            <a:tailEnd/>
          </a:ln>
        </p:spPr>
      </p:pic>
      <p:sp>
        <p:nvSpPr>
          <p:cNvPr id="6" name="Rectangle 5"/>
          <p:cNvSpPr/>
          <p:nvPr/>
        </p:nvSpPr>
        <p:spPr>
          <a:xfrm>
            <a:off x="4248472" y="1772816"/>
            <a:ext cx="4895528" cy="415498"/>
          </a:xfrm>
          <a:prstGeom prst="rect">
            <a:avLst/>
          </a:prstGeom>
        </p:spPr>
        <p:txBody>
          <a:bodyPr wrap="square">
            <a:spAutoFit/>
          </a:bodyPr>
          <a:lstStyle/>
          <a:p>
            <a:r>
              <a:rPr lang="en-US" sz="2100" dirty="0" smtClean="0">
                <a:solidFill>
                  <a:srgbClr val="000000"/>
                </a:solidFill>
                <a:latin typeface="Calibri" pitchFamily="34" charset="0"/>
              </a:rPr>
              <a:t>A new educational game for deaf learners, </a:t>
            </a:r>
            <a:endParaRPr lang="fr-FR" sz="2100" dirty="0">
              <a:solidFill>
                <a:srgbClr val="000000"/>
              </a:solidFill>
              <a:latin typeface="Calibri" pitchFamily="34" charset="0"/>
            </a:endParaRPr>
          </a:p>
        </p:txBody>
      </p:sp>
      <p:sp>
        <p:nvSpPr>
          <p:cNvPr id="7" name="Rectangle 6"/>
          <p:cNvSpPr/>
          <p:nvPr/>
        </p:nvSpPr>
        <p:spPr>
          <a:xfrm>
            <a:off x="4248472" y="3861048"/>
            <a:ext cx="4895528" cy="415498"/>
          </a:xfrm>
          <a:prstGeom prst="rect">
            <a:avLst/>
          </a:prstGeom>
        </p:spPr>
        <p:txBody>
          <a:bodyPr wrap="square">
            <a:spAutoFit/>
          </a:bodyPr>
          <a:lstStyle/>
          <a:p>
            <a:r>
              <a:rPr lang="en-US" sz="2100" dirty="0" smtClean="0">
                <a:solidFill>
                  <a:srgbClr val="000000"/>
                </a:solidFill>
                <a:latin typeface="Calibri" pitchFamily="34" charset="0"/>
              </a:rPr>
              <a:t>To engage DL and to keep them motivated</a:t>
            </a:r>
            <a:r>
              <a:rPr lang="en-US" sz="2100" dirty="0" smtClean="0">
                <a:latin typeface="Calibri" pitchFamily="34" charset="0"/>
              </a:rPr>
              <a:t>.</a:t>
            </a:r>
            <a:endParaRPr lang="fr-FR" sz="2100" dirty="0">
              <a:latin typeface="Calibri" pitchFamily="34" charset="0"/>
            </a:endParaRPr>
          </a:p>
        </p:txBody>
      </p:sp>
      <p:sp>
        <p:nvSpPr>
          <p:cNvPr id="8" name="Rectangle 7"/>
          <p:cNvSpPr/>
          <p:nvPr/>
        </p:nvSpPr>
        <p:spPr>
          <a:xfrm>
            <a:off x="323528" y="4797152"/>
            <a:ext cx="8568952" cy="738664"/>
          </a:xfrm>
          <a:prstGeom prst="rect">
            <a:avLst/>
          </a:prstGeom>
        </p:spPr>
        <p:txBody>
          <a:bodyPr wrap="square">
            <a:spAutoFit/>
          </a:bodyPr>
          <a:lstStyle/>
          <a:p>
            <a:pPr algn="just"/>
            <a:r>
              <a:rPr lang="en-US" sz="2100" dirty="0" smtClean="0">
                <a:solidFill>
                  <a:srgbClr val="000000"/>
                </a:solidFill>
                <a:latin typeface="Calibri" pitchFamily="34" charset="0"/>
              </a:rPr>
              <a:t>Futures works will study the impact of this learning game on level of knowledge.</a:t>
            </a:r>
            <a:endParaRPr lang="fr-FR" sz="2100" dirty="0">
              <a:solidFill>
                <a:srgbClr val="000000"/>
              </a:solidFill>
              <a:latin typeface="Calibri" pitchFamily="34" charset="0"/>
            </a:endParaRPr>
          </a:p>
        </p:txBody>
      </p:sp>
      <p:sp>
        <p:nvSpPr>
          <p:cNvPr id="12" name="Rectangle 11"/>
          <p:cNvSpPr/>
          <p:nvPr/>
        </p:nvSpPr>
        <p:spPr>
          <a:xfrm>
            <a:off x="4248472" y="2284227"/>
            <a:ext cx="4895528" cy="738664"/>
          </a:xfrm>
          <a:prstGeom prst="rect">
            <a:avLst/>
          </a:prstGeom>
        </p:spPr>
        <p:txBody>
          <a:bodyPr wrap="square">
            <a:spAutoFit/>
          </a:bodyPr>
          <a:lstStyle/>
          <a:p>
            <a:r>
              <a:rPr lang="en-US" sz="2100" dirty="0" smtClean="0">
                <a:solidFill>
                  <a:srgbClr val="000000"/>
                </a:solidFill>
                <a:latin typeface="Calibri" pitchFamily="34" charset="0"/>
              </a:rPr>
              <a:t>To foster vocabulary acquisition for DL in both spoken and sign languages.</a:t>
            </a:r>
            <a:endParaRPr lang="fr-FR" sz="2100" dirty="0">
              <a:solidFill>
                <a:srgbClr val="000000"/>
              </a:solidFill>
              <a:latin typeface="Calibri" pitchFamily="34" charset="0"/>
            </a:endParaRPr>
          </a:p>
        </p:txBody>
      </p:sp>
      <p:sp>
        <p:nvSpPr>
          <p:cNvPr id="13" name="Rectangle 12"/>
          <p:cNvSpPr/>
          <p:nvPr/>
        </p:nvSpPr>
        <p:spPr>
          <a:xfrm>
            <a:off x="4248472" y="3072637"/>
            <a:ext cx="4895528" cy="738664"/>
          </a:xfrm>
          <a:prstGeom prst="rect">
            <a:avLst/>
          </a:prstGeom>
        </p:spPr>
        <p:txBody>
          <a:bodyPr wrap="square">
            <a:spAutoFit/>
          </a:bodyPr>
          <a:lstStyle/>
          <a:p>
            <a:r>
              <a:rPr lang="en-US" sz="2100" dirty="0" smtClean="0">
                <a:solidFill>
                  <a:srgbClr val="000000"/>
                </a:solidFill>
                <a:latin typeface="Calibri" pitchFamily="34" charset="0"/>
              </a:rPr>
              <a:t>To render the learning experience with more fun. </a:t>
            </a:r>
            <a:endParaRPr lang="fr-FR" sz="2100" dirty="0">
              <a:solidFill>
                <a:srgbClr val="000000"/>
              </a:solidFill>
              <a:latin typeface="Calibri" pitchFamily="34" charset="0"/>
            </a:endParaRPr>
          </a:p>
        </p:txBody>
      </p:sp>
      <p:sp>
        <p:nvSpPr>
          <p:cNvPr id="15"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
        <p:nvSpPr>
          <p:cNvPr id="17" name="Rectangle 2"/>
          <p:cNvSpPr>
            <a:spLocks noGrp="1" noChangeArrowheads="1"/>
          </p:cNvSpPr>
          <p:nvPr>
            <p:ph type="title"/>
          </p:nvPr>
        </p:nvSpPr>
        <p:spPr>
          <a:xfrm>
            <a:off x="838200" y="248216"/>
            <a:ext cx="6248400" cy="444480"/>
          </a:xfrm>
        </p:spPr>
        <p:txBody>
          <a:bodyPr/>
          <a:lstStyle/>
          <a:p>
            <a:r>
              <a:rPr lang="en-US" sz="3600" b="1" cap="small" dirty="0" smtClean="0"/>
              <a:t>Conclusion</a:t>
            </a:r>
            <a:endParaRPr lang="fr-FR" sz="3600" b="1" cap="sm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checkerboard(across)">
                                      <p:cBhvr>
                                        <p:cTn id="7" dur="500"/>
                                        <p:tgtEl>
                                          <p:spTgt spid="51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611560" y="2311152"/>
            <a:ext cx="8064896" cy="685800"/>
          </a:xfrm>
          <a:prstGeom prst="rect">
            <a:avLst/>
          </a:prstGeom>
          <a:ln>
            <a:noFill/>
          </a:ln>
        </p:spPr>
        <p:txBody>
          <a:bodyPr wrap="none" fromWordArt="1">
            <a:prstTxWarp prst="textDeflate">
              <a:avLst>
                <a:gd name="adj" fmla="val 0"/>
              </a:avLst>
            </a:prstTxWarp>
          </a:bodyPr>
          <a:lstStyle/>
          <a:p>
            <a:pPr algn="ctr"/>
            <a:r>
              <a:rPr lang="en-US" sz="6000" b="1" kern="10" dirty="0" smtClean="0">
                <a:ln w="17780" cmpd="sng">
                  <a:noFill/>
                  <a:prstDash val="solid"/>
                  <a:miter lim="800000"/>
                </a:ln>
                <a:solidFill>
                  <a:srgbClr val="C87700"/>
                </a:solidFill>
                <a:effectLst>
                  <a:outerShdw blurRad="50800" algn="tl" rotWithShape="0">
                    <a:srgbClr val="000000"/>
                  </a:outerShdw>
                </a:effectLst>
                <a:latin typeface="+mj-lt"/>
                <a:ea typeface="Verdana"/>
                <a:cs typeface="Verdana"/>
              </a:rPr>
              <a:t>Thank You for your Attention !</a:t>
            </a:r>
            <a:endParaRPr lang="en-US" sz="6000" b="1" kern="10" dirty="0">
              <a:ln w="17780" cmpd="sng">
                <a:noFill/>
                <a:prstDash val="solid"/>
                <a:miter lim="800000"/>
              </a:ln>
              <a:solidFill>
                <a:srgbClr val="C87700"/>
              </a:solidFill>
              <a:effectLst>
                <a:outerShdw blurRad="50800" algn="tl" rotWithShape="0">
                  <a:srgbClr val="000000"/>
                </a:outerShdw>
              </a:effectLst>
              <a:latin typeface="+mj-lt"/>
              <a:ea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33" name="AutoShape 65"/>
          <p:cNvSpPr>
            <a:spLocks noChangeArrowheads="1"/>
          </p:cNvSpPr>
          <p:nvPr/>
        </p:nvSpPr>
        <p:spPr bwMode="grayWhite">
          <a:xfrm>
            <a:off x="1138238" y="1214422"/>
            <a:ext cx="6248400" cy="4429156"/>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endParaRPr lang="fr-FR" sz="2400">
              <a:latin typeface="Calibri" pitchFamily="34" charset="0"/>
            </a:endParaRPr>
          </a:p>
        </p:txBody>
      </p:sp>
      <p:grpSp>
        <p:nvGrpSpPr>
          <p:cNvPr id="2" name="Group 66"/>
          <p:cNvGrpSpPr>
            <a:grpSpLocks/>
          </p:cNvGrpSpPr>
          <p:nvPr/>
        </p:nvGrpSpPr>
        <p:grpSpPr bwMode="auto">
          <a:xfrm>
            <a:off x="2052638" y="2000250"/>
            <a:ext cx="4038600" cy="514350"/>
            <a:chOff x="1392" y="1356"/>
            <a:chExt cx="2544" cy="324"/>
          </a:xfrm>
        </p:grpSpPr>
        <p:sp>
          <p:nvSpPr>
            <p:cNvPr id="212035" name="Line 67"/>
            <p:cNvSpPr>
              <a:spLocks noChangeShapeType="1"/>
            </p:cNvSpPr>
            <p:nvPr/>
          </p:nvSpPr>
          <p:spPr bwMode="auto">
            <a:xfrm>
              <a:off x="1536" y="1608"/>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212036" name="Oval 68"/>
            <p:cNvSpPr>
              <a:spLocks noChangeArrowheads="1"/>
            </p:cNvSpPr>
            <p:nvPr/>
          </p:nvSpPr>
          <p:spPr bwMode="gray">
            <a:xfrm>
              <a:off x="1392" y="1536"/>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212037" name="Rectangle 69"/>
            <p:cNvSpPr>
              <a:spLocks noChangeArrowheads="1"/>
            </p:cNvSpPr>
            <p:nvPr/>
          </p:nvSpPr>
          <p:spPr bwMode="auto">
            <a:xfrm>
              <a:off x="1800" y="1356"/>
              <a:ext cx="1187"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Introduction</a:t>
              </a:r>
              <a:r>
                <a:rPr lang="en-US" sz="2400" b="1" cap="small" dirty="0" smtClean="0">
                  <a:latin typeface="Calibri" pitchFamily="34" charset="0"/>
                </a:rPr>
                <a:t> </a:t>
              </a:r>
              <a:endParaRPr lang="fr-FR" sz="2400" b="1" cap="small" dirty="0">
                <a:latin typeface="Calibri" pitchFamily="34" charset="0"/>
              </a:endParaRPr>
            </a:p>
          </p:txBody>
        </p:sp>
      </p:grpSp>
      <p:grpSp>
        <p:nvGrpSpPr>
          <p:cNvPr id="3" name="Group 70"/>
          <p:cNvGrpSpPr>
            <a:grpSpLocks/>
          </p:cNvGrpSpPr>
          <p:nvPr/>
        </p:nvGrpSpPr>
        <p:grpSpPr bwMode="auto">
          <a:xfrm>
            <a:off x="2052638" y="2524125"/>
            <a:ext cx="4038600" cy="485775"/>
            <a:chOff x="1392" y="1686"/>
            <a:chExt cx="2544" cy="306"/>
          </a:xfrm>
        </p:grpSpPr>
        <p:sp>
          <p:nvSpPr>
            <p:cNvPr id="21203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212040" name="Oval 72"/>
            <p:cNvSpPr>
              <a:spLocks noChangeArrowheads="1"/>
            </p:cNvSpPr>
            <p:nvPr/>
          </p:nvSpPr>
          <p:spPr bwMode="gray">
            <a:xfrm>
              <a:off x="1392" y="1848"/>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212041" name="Rectangle 73"/>
            <p:cNvSpPr>
              <a:spLocks noChangeArrowheads="1"/>
            </p:cNvSpPr>
            <p:nvPr/>
          </p:nvSpPr>
          <p:spPr bwMode="auto">
            <a:xfrm>
              <a:off x="1800" y="1686"/>
              <a:ext cx="1265"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Related Works</a:t>
              </a:r>
              <a:endParaRPr lang="fr-FR" sz="2400" b="1" cap="small" dirty="0">
                <a:solidFill>
                  <a:schemeClr val="bg1"/>
                </a:solidFill>
                <a:latin typeface="Calibri" pitchFamily="34" charset="0"/>
                <a:cs typeface="Times New Roman" pitchFamily="18" charset="0"/>
              </a:endParaRPr>
            </a:p>
          </p:txBody>
        </p:sp>
      </p:grpSp>
      <p:grpSp>
        <p:nvGrpSpPr>
          <p:cNvPr id="4" name="Group 74"/>
          <p:cNvGrpSpPr>
            <a:grpSpLocks/>
          </p:cNvGrpSpPr>
          <p:nvPr/>
        </p:nvGrpSpPr>
        <p:grpSpPr bwMode="auto">
          <a:xfrm>
            <a:off x="2052638" y="2997199"/>
            <a:ext cx="5214938" cy="830261"/>
            <a:chOff x="1392" y="1984"/>
            <a:chExt cx="3285" cy="523"/>
          </a:xfrm>
        </p:grpSpPr>
        <p:sp>
          <p:nvSpPr>
            <p:cNvPr id="212043"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212044" name="Oval 76"/>
            <p:cNvSpPr>
              <a:spLocks noChangeArrowheads="1"/>
            </p:cNvSpPr>
            <p:nvPr/>
          </p:nvSpPr>
          <p:spPr bwMode="gray">
            <a:xfrm>
              <a:off x="1392" y="2160"/>
              <a:ext cx="144" cy="144"/>
            </a:xfrm>
            <a:prstGeom prst="ellipse">
              <a:avLst/>
            </a:prstGeom>
            <a:gradFill rotWithShape="1">
              <a:gsLst>
                <a:gs pos="0">
                  <a:srgbClr val="A01DD5"/>
                </a:gs>
                <a:gs pos="100000">
                  <a:srgbClr val="A01DD5">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212045" name="Rectangle 77"/>
            <p:cNvSpPr>
              <a:spLocks noChangeArrowheads="1"/>
            </p:cNvSpPr>
            <p:nvPr/>
          </p:nvSpPr>
          <p:spPr bwMode="auto">
            <a:xfrm>
              <a:off x="1800" y="1984"/>
              <a:ext cx="2877" cy="523"/>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Learning version of Memory Match</a:t>
              </a:r>
            </a:p>
            <a:p>
              <a:r>
                <a:rPr lang="en-US" sz="2400" b="1" cap="small" dirty="0" smtClean="0">
                  <a:solidFill>
                    <a:schemeClr val="bg1"/>
                  </a:solidFill>
                  <a:latin typeface="Calibri" pitchFamily="34" charset="0"/>
                  <a:cs typeface="Times New Roman" pitchFamily="18" charset="0"/>
                </a:rPr>
                <a:t>Game for deaf learners</a:t>
              </a:r>
              <a:endParaRPr lang="fr-FR" sz="2400" b="1" cap="small" dirty="0">
                <a:solidFill>
                  <a:schemeClr val="bg1"/>
                </a:solidFill>
                <a:latin typeface="Calibri" pitchFamily="34" charset="0"/>
                <a:cs typeface="Times New Roman" pitchFamily="18" charset="0"/>
              </a:endParaRPr>
            </a:p>
          </p:txBody>
        </p:sp>
      </p:grpSp>
      <p:grpSp>
        <p:nvGrpSpPr>
          <p:cNvPr id="6" name="Group 82"/>
          <p:cNvGrpSpPr>
            <a:grpSpLocks/>
          </p:cNvGrpSpPr>
          <p:nvPr/>
        </p:nvGrpSpPr>
        <p:grpSpPr bwMode="auto">
          <a:xfrm>
            <a:off x="2071670" y="3861048"/>
            <a:ext cx="4038600" cy="504825"/>
            <a:chOff x="1392" y="2601"/>
            <a:chExt cx="2544" cy="318"/>
          </a:xfrm>
        </p:grpSpPr>
        <p:sp>
          <p:nvSpPr>
            <p:cNvPr id="212051"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212052" name="Oval 84"/>
            <p:cNvSpPr>
              <a:spLocks noChangeArrowheads="1"/>
            </p:cNvSpPr>
            <p:nvPr/>
          </p:nvSpPr>
          <p:spPr bwMode="gray">
            <a:xfrm>
              <a:off x="1392" y="2775"/>
              <a:ext cx="144" cy="144"/>
            </a:xfrm>
            <a:prstGeom prst="ellipse">
              <a:avLst/>
            </a:prstGeom>
            <a:gradFill rotWithShape="1">
              <a:gsLst>
                <a:gs pos="0">
                  <a:srgbClr val="66C5F4"/>
                </a:gs>
                <a:gs pos="100000">
                  <a:srgbClr val="66C5F4">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212053" name="Rectangle 85"/>
            <p:cNvSpPr>
              <a:spLocks noChangeArrowheads="1"/>
            </p:cNvSpPr>
            <p:nvPr/>
          </p:nvSpPr>
          <p:spPr bwMode="auto">
            <a:xfrm>
              <a:off x="1788" y="2601"/>
              <a:ext cx="1368"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Experimentation</a:t>
              </a:r>
              <a:endParaRPr lang="fr-FR" sz="2400" b="1" cap="small" dirty="0">
                <a:solidFill>
                  <a:schemeClr val="bg1"/>
                </a:solidFill>
                <a:latin typeface="Calibri" pitchFamily="34" charset="0"/>
                <a:cs typeface="Times New Roman" pitchFamily="18" charset="0"/>
              </a:endParaRPr>
            </a:p>
          </p:txBody>
        </p:sp>
      </p:grpSp>
      <p:grpSp>
        <p:nvGrpSpPr>
          <p:cNvPr id="7" name="Group 82"/>
          <p:cNvGrpSpPr>
            <a:grpSpLocks/>
          </p:cNvGrpSpPr>
          <p:nvPr/>
        </p:nvGrpSpPr>
        <p:grpSpPr bwMode="auto">
          <a:xfrm>
            <a:off x="2300270" y="4432556"/>
            <a:ext cx="3810000" cy="461963"/>
            <a:chOff x="1536" y="2601"/>
            <a:chExt cx="2400" cy="291"/>
          </a:xfrm>
        </p:grpSpPr>
        <p:sp>
          <p:nvSpPr>
            <p:cNvPr id="28"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30" name="Rectangle 85"/>
            <p:cNvSpPr>
              <a:spLocks noChangeArrowheads="1"/>
            </p:cNvSpPr>
            <p:nvPr/>
          </p:nvSpPr>
          <p:spPr bwMode="auto">
            <a:xfrm>
              <a:off x="1788" y="2601"/>
              <a:ext cx="992"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Conclusion</a:t>
              </a:r>
              <a:endParaRPr lang="fr-FR" sz="2400" b="1" cap="small" dirty="0">
                <a:solidFill>
                  <a:schemeClr val="bg1"/>
                </a:solidFill>
                <a:latin typeface="Calibri" pitchFamily="34" charset="0"/>
                <a:cs typeface="Times New Roman" pitchFamily="18" charset="0"/>
              </a:endParaRPr>
            </a:p>
          </p:txBody>
        </p:sp>
      </p:grpSp>
      <p:sp>
        <p:nvSpPr>
          <p:cNvPr id="31" name="Oval 68"/>
          <p:cNvSpPr>
            <a:spLocks noChangeArrowheads="1"/>
          </p:cNvSpPr>
          <p:nvPr/>
        </p:nvSpPr>
        <p:spPr bwMode="gray">
          <a:xfrm>
            <a:off x="2071670" y="465313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32" name="Rectangle 2"/>
          <p:cNvSpPr>
            <a:spLocks noGrp="1" noChangeArrowheads="1"/>
          </p:cNvSpPr>
          <p:nvPr>
            <p:ph type="title"/>
          </p:nvPr>
        </p:nvSpPr>
        <p:spPr>
          <a:xfrm>
            <a:off x="838200" y="248216"/>
            <a:ext cx="6248400" cy="444480"/>
          </a:xfrm>
        </p:spPr>
        <p:txBody>
          <a:bodyPr/>
          <a:lstStyle/>
          <a:p>
            <a:r>
              <a:rPr lang="en-US" sz="3600" b="1" cap="small" dirty="0" smtClean="0"/>
              <a:t>Content</a:t>
            </a:r>
            <a:endParaRPr lang="fr-FR" sz="3600" b="1" cap="small" dirty="0"/>
          </a:p>
        </p:txBody>
      </p:sp>
      <p:sp>
        <p:nvSpPr>
          <p:cNvPr id="33" name="Espace réservé du numéro de diapositive 32"/>
          <p:cNvSpPr>
            <a:spLocks noGrp="1"/>
          </p:cNvSpPr>
          <p:nvPr>
            <p:ph type="sldNum" sz="quarter" idx="11"/>
          </p:nvPr>
        </p:nvSpPr>
        <p:spPr>
          <a:xfrm>
            <a:off x="8028384" y="6381328"/>
            <a:ext cx="838200" cy="261938"/>
          </a:xfrm>
        </p:spPr>
        <p:txBody>
          <a:bodyPr/>
          <a:lstStyle/>
          <a:p>
            <a:fld id="{B2C32ABD-D8AA-4EF7-BC92-810AC2009A1E}" type="slidenum">
              <a:rPr lang="en-US" sz="1100" b="1" smtClean="0"/>
              <a:pPr/>
              <a:t>2</a:t>
            </a:fld>
            <a:endParaRPr lang="en-US" sz="1100" b="1"/>
          </a:p>
        </p:txBody>
      </p:sp>
      <p:pic>
        <p:nvPicPr>
          <p:cNvPr id="34" name="Picture 86" descr="4"/>
          <p:cNvPicPr>
            <a:picLocks noChangeAspect="1" noChangeArrowheads="1"/>
          </p:cNvPicPr>
          <p:nvPr/>
        </p:nvPicPr>
        <p:blipFill>
          <a:blip r:embed="rId3" cstate="print"/>
          <a:srcRect/>
          <a:stretch>
            <a:fillRect/>
          </a:stretch>
        </p:blipFill>
        <p:spPr bwMode="auto">
          <a:xfrm>
            <a:off x="5815161" y="3140968"/>
            <a:ext cx="1781175" cy="37082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248216"/>
            <a:ext cx="6248400" cy="444480"/>
          </a:xfrm>
        </p:spPr>
        <p:txBody>
          <a:bodyPr/>
          <a:lstStyle/>
          <a:p>
            <a:r>
              <a:rPr lang="en-US" sz="3600" b="1" cap="small" dirty="0" smtClean="0"/>
              <a:t>Introduction </a:t>
            </a:r>
            <a:endParaRPr lang="fr-FR" sz="3600" b="1" cap="small" dirty="0"/>
          </a:p>
        </p:txBody>
      </p:sp>
      <p:sp>
        <p:nvSpPr>
          <p:cNvPr id="4" name="ZoneTexte 4"/>
          <p:cNvSpPr txBox="1">
            <a:spLocks noChangeArrowheads="1"/>
          </p:cNvSpPr>
          <p:nvPr/>
        </p:nvSpPr>
        <p:spPr bwMode="auto">
          <a:xfrm>
            <a:off x="467544" y="1556792"/>
            <a:ext cx="7848600" cy="430887"/>
          </a:xfrm>
          <a:prstGeom prst="rect">
            <a:avLst/>
          </a:prstGeom>
          <a:noFill/>
          <a:ln w="9525">
            <a:noFill/>
            <a:miter lim="800000"/>
            <a:headEnd/>
            <a:tailEnd/>
          </a:ln>
        </p:spPr>
        <p:txBody>
          <a:bodyPr>
            <a:spAutoFit/>
          </a:bodyPr>
          <a:lstStyle/>
          <a:p>
            <a:pPr algn="just"/>
            <a:endParaRPr lang="en-US" sz="2200" b="1" dirty="0">
              <a:solidFill>
                <a:srgbClr val="000000"/>
              </a:solidFill>
              <a:latin typeface="Calibri" pitchFamily="34" charset="0"/>
            </a:endParaRPr>
          </a:p>
        </p:txBody>
      </p:sp>
      <p:sp>
        <p:nvSpPr>
          <p:cNvPr id="7" name="Rectangle 4"/>
          <p:cNvSpPr>
            <a:spLocks noChangeArrowheads="1"/>
          </p:cNvSpPr>
          <p:nvPr/>
        </p:nvSpPr>
        <p:spPr bwMode="auto">
          <a:xfrm>
            <a:off x="756469" y="2276872"/>
            <a:ext cx="7215187" cy="738664"/>
          </a:xfrm>
          <a:prstGeom prst="rect">
            <a:avLst/>
          </a:prstGeom>
          <a:noFill/>
          <a:ln w="9525">
            <a:noFill/>
            <a:miter lim="800000"/>
            <a:headEnd/>
            <a:tailEnd/>
          </a:ln>
        </p:spPr>
        <p:txBody>
          <a:bodyPr>
            <a:spAutoFit/>
          </a:bodyPr>
          <a:lstStyle/>
          <a:p>
            <a:r>
              <a:rPr lang="en-US" sz="2100" dirty="0">
                <a:solidFill>
                  <a:srgbClr val="B21A33"/>
                </a:solidFill>
                <a:latin typeface="Calibri" pitchFamily="34" charset="0"/>
              </a:rPr>
              <a:t>According to WFD, there are about 70 million deaf people who use sign language as their first language or mother tongue.</a:t>
            </a:r>
            <a:endParaRPr lang="fr-FR" sz="2100" dirty="0">
              <a:solidFill>
                <a:srgbClr val="B21A33"/>
              </a:solidFill>
              <a:latin typeface="Calibri" pitchFamily="34" charset="0"/>
            </a:endParaRPr>
          </a:p>
        </p:txBody>
      </p:sp>
      <p:sp>
        <p:nvSpPr>
          <p:cNvPr id="8" name="ZoneTexte 4"/>
          <p:cNvSpPr txBox="1">
            <a:spLocks noChangeArrowheads="1"/>
          </p:cNvSpPr>
          <p:nvPr/>
        </p:nvSpPr>
        <p:spPr bwMode="auto">
          <a:xfrm>
            <a:off x="435025" y="3369717"/>
            <a:ext cx="7848600" cy="1108075"/>
          </a:xfrm>
          <a:prstGeom prst="rect">
            <a:avLst/>
          </a:prstGeom>
          <a:noFill/>
          <a:ln w="9525">
            <a:noFill/>
            <a:miter lim="800000"/>
            <a:headEnd/>
            <a:tailEnd/>
          </a:ln>
        </p:spPr>
        <p:txBody>
          <a:bodyPr>
            <a:spAutoFit/>
          </a:bodyPr>
          <a:lstStyle/>
          <a:p>
            <a:pPr algn="just"/>
            <a:r>
              <a:rPr lang="en-US" sz="2200" dirty="0">
                <a:solidFill>
                  <a:srgbClr val="000000"/>
                </a:solidFill>
                <a:latin typeface="Calibri" pitchFamily="34" charset="0"/>
              </a:rPr>
              <a:t>For deaf and hard hearing people, learning any spoken language is not a natural or automatic process, it is rather a long and intensive task.</a:t>
            </a:r>
            <a:endParaRPr lang="fr-FR" sz="2200" dirty="0">
              <a:solidFill>
                <a:srgbClr val="000000"/>
              </a:solidFill>
              <a:latin typeface="Calibri" pitchFamily="34" charset="0"/>
            </a:endParaRPr>
          </a:p>
        </p:txBody>
      </p:sp>
      <p:sp>
        <p:nvSpPr>
          <p:cNvPr id="9" name="Rectangle 6"/>
          <p:cNvSpPr>
            <a:spLocks noChangeArrowheads="1"/>
          </p:cNvSpPr>
          <p:nvPr/>
        </p:nvSpPr>
        <p:spPr bwMode="auto">
          <a:xfrm>
            <a:off x="756469" y="4520655"/>
            <a:ext cx="7500938" cy="738664"/>
          </a:xfrm>
          <a:prstGeom prst="rect">
            <a:avLst/>
          </a:prstGeom>
          <a:noFill/>
          <a:ln w="9525">
            <a:noFill/>
            <a:miter lim="800000"/>
            <a:headEnd/>
            <a:tailEnd/>
          </a:ln>
        </p:spPr>
        <p:txBody>
          <a:bodyPr>
            <a:spAutoFit/>
          </a:bodyPr>
          <a:lstStyle/>
          <a:p>
            <a:pPr algn="just"/>
            <a:r>
              <a:rPr lang="en-US" sz="2100" dirty="0">
                <a:solidFill>
                  <a:srgbClr val="B21A33"/>
                </a:solidFill>
                <a:latin typeface="Calibri" pitchFamily="34" charset="0"/>
              </a:rPr>
              <a:t>Around 80% of </a:t>
            </a:r>
            <a:r>
              <a:rPr lang="en-US" sz="2100" dirty="0" smtClean="0">
                <a:solidFill>
                  <a:srgbClr val="B21A33"/>
                </a:solidFill>
                <a:latin typeface="Calibri" pitchFamily="34" charset="0"/>
              </a:rPr>
              <a:t>deaf people worldwide lack education or are undereducated, are illiterate or semi-literate</a:t>
            </a:r>
            <a:endParaRPr lang="fr-FR" sz="2100" dirty="0">
              <a:solidFill>
                <a:srgbClr val="B21A33"/>
              </a:solidFill>
              <a:latin typeface="Calibri" pitchFamily="34" charset="0"/>
            </a:endParaRPr>
          </a:p>
        </p:txBody>
      </p:sp>
      <p:sp>
        <p:nvSpPr>
          <p:cNvPr id="10" name="ZoneTexte 9"/>
          <p:cNvSpPr txBox="1"/>
          <p:nvPr/>
        </p:nvSpPr>
        <p:spPr>
          <a:xfrm>
            <a:off x="435025" y="1384900"/>
            <a:ext cx="7992888" cy="769441"/>
          </a:xfrm>
          <a:prstGeom prst="rect">
            <a:avLst/>
          </a:prstGeom>
          <a:noFill/>
        </p:spPr>
        <p:txBody>
          <a:bodyPr wrap="square" rtlCol="0">
            <a:spAutoFit/>
          </a:bodyPr>
          <a:lstStyle/>
          <a:p>
            <a:pPr algn="just"/>
            <a:r>
              <a:rPr lang="en-US" sz="2200" dirty="0" smtClean="0">
                <a:solidFill>
                  <a:srgbClr val="000000"/>
                </a:solidFill>
                <a:latin typeface="Calibri" pitchFamily="34" charset="0"/>
              </a:rPr>
              <a:t>Sign language is an integral part and an identifying feature of membership in the Deaf Culture</a:t>
            </a:r>
            <a:endParaRPr lang="en-US" sz="2200" b="1" dirty="0">
              <a:solidFill>
                <a:srgbClr val="000000"/>
              </a:solidFill>
              <a:latin typeface="Calibri" pitchFamily="34" charset="0"/>
            </a:endParaRPr>
          </a:p>
        </p:txBody>
      </p:sp>
      <p:sp>
        <p:nvSpPr>
          <p:cNvPr id="12" name="Espace réservé du numéro de diapositive 32"/>
          <p:cNvSpPr>
            <a:spLocks noGrp="1"/>
          </p:cNvSpPr>
          <p:nvPr>
            <p:ph type="sldNum" sz="quarter" idx="11"/>
          </p:nvPr>
        </p:nvSpPr>
        <p:spPr>
          <a:xfrm>
            <a:off x="8028384" y="6381328"/>
            <a:ext cx="838200" cy="261938"/>
          </a:xfrm>
        </p:spPr>
        <p:txBody>
          <a:bodyPr/>
          <a:lstStyle/>
          <a:p>
            <a:fld id="{B2C32ABD-D8AA-4EF7-BC92-810AC2009A1E}" type="slidenum">
              <a:rPr lang="en-US" sz="1100" b="1" smtClean="0"/>
              <a:pPr/>
              <a:t>3</a:t>
            </a:fld>
            <a:endParaRPr lang="en-US" sz="11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248216"/>
            <a:ext cx="6248400" cy="444480"/>
          </a:xfrm>
        </p:spPr>
        <p:txBody>
          <a:bodyPr/>
          <a:lstStyle/>
          <a:p>
            <a:r>
              <a:rPr lang="en-US" sz="3600" b="1" cap="small" dirty="0" smtClean="0"/>
              <a:t>Introduction </a:t>
            </a:r>
            <a:endParaRPr lang="fr-FR" sz="3600" b="1" cap="small" dirty="0"/>
          </a:p>
        </p:txBody>
      </p:sp>
      <p:sp>
        <p:nvSpPr>
          <p:cNvPr id="11" name="Rectangle 4"/>
          <p:cNvSpPr>
            <a:spLocks noChangeArrowheads="1"/>
          </p:cNvSpPr>
          <p:nvPr/>
        </p:nvSpPr>
        <p:spPr bwMode="auto">
          <a:xfrm>
            <a:off x="900311" y="3213125"/>
            <a:ext cx="7704137" cy="769937"/>
          </a:xfrm>
          <a:prstGeom prst="rect">
            <a:avLst/>
          </a:prstGeom>
          <a:noFill/>
          <a:ln w="9525">
            <a:noFill/>
            <a:miter lim="800000"/>
            <a:headEnd/>
            <a:tailEnd/>
          </a:ln>
        </p:spPr>
        <p:txBody>
          <a:bodyPr>
            <a:spAutoFit/>
          </a:bodyPr>
          <a:lstStyle/>
          <a:p>
            <a:pPr algn="just"/>
            <a:r>
              <a:rPr lang="en-US" sz="2200" dirty="0">
                <a:solidFill>
                  <a:srgbClr val="000000"/>
                </a:solidFill>
                <a:latin typeface="Calibri" pitchFamily="34" charset="0"/>
              </a:rPr>
              <a:t>Express, share, and record their ideas and thoughts on paper without translating it all the time. </a:t>
            </a:r>
            <a:endParaRPr lang="fr-FR" sz="2200" dirty="0">
              <a:solidFill>
                <a:srgbClr val="000000"/>
              </a:solidFill>
              <a:latin typeface="Calibri" pitchFamily="34" charset="0"/>
            </a:endParaRPr>
          </a:p>
        </p:txBody>
      </p:sp>
      <p:sp>
        <p:nvSpPr>
          <p:cNvPr id="12" name="Rectangle 5"/>
          <p:cNvSpPr>
            <a:spLocks noChangeArrowheads="1"/>
          </p:cNvSpPr>
          <p:nvPr/>
        </p:nvSpPr>
        <p:spPr bwMode="auto">
          <a:xfrm>
            <a:off x="900311" y="4149750"/>
            <a:ext cx="7704137" cy="431800"/>
          </a:xfrm>
          <a:prstGeom prst="rect">
            <a:avLst/>
          </a:prstGeom>
          <a:noFill/>
          <a:ln w="9525">
            <a:noFill/>
            <a:miter lim="800000"/>
            <a:headEnd/>
            <a:tailEnd/>
          </a:ln>
        </p:spPr>
        <p:txBody>
          <a:bodyPr>
            <a:spAutoFit/>
          </a:bodyPr>
          <a:lstStyle/>
          <a:p>
            <a:pPr algn="just"/>
            <a:r>
              <a:rPr lang="en-US" sz="2200" dirty="0">
                <a:solidFill>
                  <a:srgbClr val="000000"/>
                </a:solidFill>
                <a:latin typeface="Calibri" pitchFamily="34" charset="0"/>
              </a:rPr>
              <a:t>Learn new things and skills outside of oral communication. </a:t>
            </a:r>
            <a:endParaRPr lang="fr-FR" sz="2200" dirty="0">
              <a:solidFill>
                <a:srgbClr val="000000"/>
              </a:solidFill>
              <a:latin typeface="Calibri" pitchFamily="34" charset="0"/>
            </a:endParaRPr>
          </a:p>
        </p:txBody>
      </p:sp>
      <p:sp>
        <p:nvSpPr>
          <p:cNvPr id="13" name="Rectangle 6"/>
          <p:cNvSpPr>
            <a:spLocks noChangeArrowheads="1"/>
          </p:cNvSpPr>
          <p:nvPr/>
        </p:nvSpPr>
        <p:spPr bwMode="auto">
          <a:xfrm>
            <a:off x="900311" y="4748237"/>
            <a:ext cx="7704137" cy="768350"/>
          </a:xfrm>
          <a:prstGeom prst="rect">
            <a:avLst/>
          </a:prstGeom>
          <a:noFill/>
          <a:ln w="9525">
            <a:noFill/>
            <a:miter lim="800000"/>
            <a:headEnd/>
            <a:tailEnd/>
          </a:ln>
        </p:spPr>
        <p:txBody>
          <a:bodyPr>
            <a:spAutoFit/>
          </a:bodyPr>
          <a:lstStyle/>
          <a:p>
            <a:pPr algn="just"/>
            <a:r>
              <a:rPr lang="en-US" sz="2200" dirty="0">
                <a:solidFill>
                  <a:srgbClr val="000000"/>
                </a:solidFill>
                <a:latin typeface="Calibri" pitchFamily="34" charset="0"/>
              </a:rPr>
              <a:t>Improve their ability to comprehend and acquire the written versions of oral language.</a:t>
            </a:r>
            <a:endParaRPr lang="fr-FR" sz="2200" dirty="0">
              <a:solidFill>
                <a:srgbClr val="000000"/>
              </a:solidFill>
              <a:latin typeface="Calibri" pitchFamily="34" charset="0"/>
            </a:endParaRPr>
          </a:p>
        </p:txBody>
      </p:sp>
      <p:sp>
        <p:nvSpPr>
          <p:cNvPr id="14" name="ZoneTexte 7"/>
          <p:cNvSpPr txBox="1">
            <a:spLocks noChangeArrowheads="1"/>
          </p:cNvSpPr>
          <p:nvPr/>
        </p:nvSpPr>
        <p:spPr bwMode="auto">
          <a:xfrm>
            <a:off x="686420" y="3213646"/>
            <a:ext cx="357187"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16" name="ZoneTexte 9"/>
          <p:cNvSpPr txBox="1">
            <a:spLocks noChangeArrowheads="1"/>
          </p:cNvSpPr>
          <p:nvPr/>
        </p:nvSpPr>
        <p:spPr bwMode="auto">
          <a:xfrm>
            <a:off x="686420" y="4150271"/>
            <a:ext cx="357187"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17" name="ZoneTexte 10"/>
          <p:cNvSpPr txBox="1">
            <a:spLocks noChangeArrowheads="1"/>
          </p:cNvSpPr>
          <p:nvPr/>
        </p:nvSpPr>
        <p:spPr bwMode="auto">
          <a:xfrm>
            <a:off x="686420" y="4725144"/>
            <a:ext cx="357187"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18" name="Rectangle 11"/>
          <p:cNvSpPr>
            <a:spLocks noChangeArrowheads="1"/>
          </p:cNvSpPr>
          <p:nvPr/>
        </p:nvSpPr>
        <p:spPr bwMode="auto">
          <a:xfrm>
            <a:off x="435099" y="2638450"/>
            <a:ext cx="8358188" cy="430212"/>
          </a:xfrm>
          <a:prstGeom prst="rect">
            <a:avLst/>
          </a:prstGeom>
          <a:noFill/>
          <a:ln w="9525">
            <a:noFill/>
            <a:miter lim="800000"/>
            <a:headEnd/>
            <a:tailEnd/>
          </a:ln>
        </p:spPr>
        <p:txBody>
          <a:bodyPr>
            <a:spAutoFit/>
          </a:bodyPr>
          <a:lstStyle/>
          <a:p>
            <a:r>
              <a:rPr lang="en-US" sz="2200" dirty="0">
                <a:solidFill>
                  <a:srgbClr val="000000"/>
                </a:solidFill>
                <a:latin typeface="Calibri" pitchFamily="34" charset="0"/>
              </a:rPr>
              <a:t>The main benefit of having a SL written form is that Deaf signers could : </a:t>
            </a:r>
            <a:endParaRPr lang="fr-FR" sz="2200" dirty="0">
              <a:solidFill>
                <a:srgbClr val="000000"/>
              </a:solidFill>
              <a:latin typeface="Calibri" pitchFamily="34" charset="0"/>
            </a:endParaRPr>
          </a:p>
        </p:txBody>
      </p:sp>
      <p:sp>
        <p:nvSpPr>
          <p:cNvPr id="19" name="ZoneTexte 10"/>
          <p:cNvSpPr txBox="1">
            <a:spLocks noChangeArrowheads="1"/>
          </p:cNvSpPr>
          <p:nvPr/>
        </p:nvSpPr>
        <p:spPr bwMode="auto">
          <a:xfrm>
            <a:off x="686420" y="5661248"/>
            <a:ext cx="357188"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20" name="Rectangle 6"/>
          <p:cNvSpPr>
            <a:spLocks noChangeArrowheads="1"/>
          </p:cNvSpPr>
          <p:nvPr/>
        </p:nvSpPr>
        <p:spPr bwMode="auto">
          <a:xfrm>
            <a:off x="900311" y="5662637"/>
            <a:ext cx="7704137" cy="430213"/>
          </a:xfrm>
          <a:prstGeom prst="rect">
            <a:avLst/>
          </a:prstGeom>
          <a:noFill/>
          <a:ln w="9525">
            <a:noFill/>
            <a:miter lim="800000"/>
            <a:headEnd/>
            <a:tailEnd/>
          </a:ln>
        </p:spPr>
        <p:txBody>
          <a:bodyPr>
            <a:spAutoFit/>
          </a:bodyPr>
          <a:lstStyle/>
          <a:p>
            <a:pPr algn="just"/>
            <a:r>
              <a:rPr lang="fr-FR" sz="2200" dirty="0">
                <a:solidFill>
                  <a:srgbClr val="000000"/>
                </a:solidFill>
                <a:latin typeface="Calibri" pitchFamily="34" charset="0"/>
              </a:rPr>
              <a:t>……</a:t>
            </a:r>
          </a:p>
        </p:txBody>
      </p:sp>
      <p:sp>
        <p:nvSpPr>
          <p:cNvPr id="21" name="ZoneTexte 20"/>
          <p:cNvSpPr txBox="1"/>
          <p:nvPr/>
        </p:nvSpPr>
        <p:spPr>
          <a:xfrm>
            <a:off x="435025" y="1384900"/>
            <a:ext cx="7992888" cy="1107996"/>
          </a:xfrm>
          <a:prstGeom prst="rect">
            <a:avLst/>
          </a:prstGeom>
          <a:noFill/>
        </p:spPr>
        <p:txBody>
          <a:bodyPr wrap="square" rtlCol="0">
            <a:spAutoFit/>
          </a:bodyPr>
          <a:lstStyle/>
          <a:p>
            <a:pPr algn="just" eaLnBrk="1" fontAlgn="auto" hangingPunct="1">
              <a:spcBef>
                <a:spcPts val="0"/>
              </a:spcBef>
              <a:spcAft>
                <a:spcPts val="0"/>
              </a:spcAft>
              <a:defRPr/>
            </a:pPr>
            <a:r>
              <a:rPr lang="en-US" sz="2200" dirty="0" smtClean="0">
                <a:solidFill>
                  <a:srgbClr val="000000"/>
                </a:solidFill>
                <a:latin typeface="Calibri" pitchFamily="34" charset="0"/>
              </a:rPr>
              <a:t>Having a means to represent their own language would bring to these signers the same advantage that writing systems for spoken languages bring to speakers.</a:t>
            </a:r>
            <a:endParaRPr lang="fr-FR" sz="2200" dirty="0" smtClean="0">
              <a:solidFill>
                <a:srgbClr val="000000"/>
              </a:solidFill>
              <a:latin typeface="Calibri" pitchFamily="34" charset="0"/>
            </a:endParaRPr>
          </a:p>
        </p:txBody>
      </p:sp>
      <p:sp>
        <p:nvSpPr>
          <p:cNvPr id="22" name="Espace réservé du numéro de diapositive 32"/>
          <p:cNvSpPr>
            <a:spLocks noGrp="1"/>
          </p:cNvSpPr>
          <p:nvPr>
            <p:ph type="sldNum" sz="quarter" idx="11"/>
          </p:nvPr>
        </p:nvSpPr>
        <p:spPr>
          <a:xfrm>
            <a:off x="8028384" y="6381328"/>
            <a:ext cx="838200" cy="261938"/>
          </a:xfrm>
        </p:spPr>
        <p:txBody>
          <a:bodyPr/>
          <a:lstStyle/>
          <a:p>
            <a:fld id="{B2C32ABD-D8AA-4EF7-BC92-810AC2009A1E}" type="slidenum">
              <a:rPr lang="en-US" sz="1100" b="1" smtClean="0"/>
              <a:pPr/>
              <a:t>4</a:t>
            </a:fld>
            <a:endParaRPr lang="en-US" sz="11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248216"/>
            <a:ext cx="6248400" cy="444480"/>
          </a:xfrm>
        </p:spPr>
        <p:txBody>
          <a:bodyPr/>
          <a:lstStyle/>
          <a:p>
            <a:r>
              <a:rPr lang="en-US" sz="3600" b="1" cap="small" dirty="0" smtClean="0"/>
              <a:t>Introduction </a:t>
            </a:r>
            <a:endParaRPr lang="fr-FR" sz="3600" b="1" cap="small" dirty="0"/>
          </a:p>
        </p:txBody>
      </p:sp>
      <p:sp>
        <p:nvSpPr>
          <p:cNvPr id="23" name="Rectangle 5"/>
          <p:cNvSpPr>
            <a:spLocks noChangeArrowheads="1"/>
          </p:cNvSpPr>
          <p:nvPr/>
        </p:nvSpPr>
        <p:spPr bwMode="auto">
          <a:xfrm>
            <a:off x="899592" y="1954828"/>
            <a:ext cx="7272337" cy="769937"/>
          </a:xfrm>
          <a:prstGeom prst="rect">
            <a:avLst/>
          </a:prstGeom>
          <a:noFill/>
          <a:ln w="9525">
            <a:noFill/>
            <a:miter lim="800000"/>
            <a:headEnd/>
            <a:tailEnd/>
          </a:ln>
        </p:spPr>
        <p:txBody>
          <a:bodyPr>
            <a:spAutoFit/>
          </a:bodyPr>
          <a:lstStyle/>
          <a:p>
            <a:pPr algn="just"/>
            <a:r>
              <a:rPr lang="en-US" sz="2200" dirty="0">
                <a:solidFill>
                  <a:srgbClr val="000000"/>
                </a:solidFill>
                <a:latin typeface="Calibri" pitchFamily="34" charset="0"/>
              </a:rPr>
              <a:t>It uses a set of highly iconic symbols that can be combined to describe any sign</a:t>
            </a:r>
          </a:p>
        </p:txBody>
      </p:sp>
      <p:sp>
        <p:nvSpPr>
          <p:cNvPr id="27" name="ZoneTexte 9"/>
          <p:cNvSpPr txBox="1">
            <a:spLocks noChangeArrowheads="1"/>
          </p:cNvSpPr>
          <p:nvPr/>
        </p:nvSpPr>
        <p:spPr bwMode="auto">
          <a:xfrm>
            <a:off x="641797" y="1916832"/>
            <a:ext cx="357187"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28" name="ZoneTexte 10"/>
          <p:cNvSpPr txBox="1">
            <a:spLocks noChangeArrowheads="1"/>
          </p:cNvSpPr>
          <p:nvPr/>
        </p:nvSpPr>
        <p:spPr bwMode="auto">
          <a:xfrm>
            <a:off x="641797" y="2780928"/>
            <a:ext cx="357187"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30" name="Rectangle 14"/>
          <p:cNvSpPr>
            <a:spLocks noChangeArrowheads="1"/>
          </p:cNvSpPr>
          <p:nvPr/>
        </p:nvSpPr>
        <p:spPr bwMode="auto">
          <a:xfrm>
            <a:off x="899592" y="2835930"/>
            <a:ext cx="7500937" cy="769938"/>
          </a:xfrm>
          <a:prstGeom prst="rect">
            <a:avLst/>
          </a:prstGeom>
          <a:noFill/>
          <a:ln w="9525">
            <a:noFill/>
            <a:miter lim="800000"/>
            <a:headEnd/>
            <a:tailEnd/>
          </a:ln>
        </p:spPr>
        <p:txBody>
          <a:bodyPr>
            <a:spAutoFit/>
          </a:bodyPr>
          <a:lstStyle/>
          <a:p>
            <a:pPr algn="just" hangingPunct="0"/>
            <a:r>
              <a:rPr lang="en-US" sz="2200" dirty="0">
                <a:solidFill>
                  <a:srgbClr val="000000"/>
                </a:solidFill>
                <a:latin typeface="Calibri" pitchFamily="34" charset="0"/>
              </a:rPr>
              <a:t>It is conceived to be used in writing sign languages for the same purposes hearing people commonly use written oral languages.</a:t>
            </a:r>
          </a:p>
        </p:txBody>
      </p:sp>
      <p:sp>
        <p:nvSpPr>
          <p:cNvPr id="31" name="ZoneTexte 15"/>
          <p:cNvSpPr txBox="1">
            <a:spLocks noChangeArrowheads="1"/>
          </p:cNvSpPr>
          <p:nvPr/>
        </p:nvSpPr>
        <p:spPr bwMode="auto">
          <a:xfrm>
            <a:off x="641797" y="3697213"/>
            <a:ext cx="357187" cy="523875"/>
          </a:xfrm>
          <a:prstGeom prst="rect">
            <a:avLst/>
          </a:prstGeom>
          <a:noFill/>
          <a:ln w="9525">
            <a:noFill/>
            <a:miter lim="800000"/>
            <a:headEnd/>
            <a:tailEnd/>
          </a:ln>
        </p:spPr>
        <p:txBody>
          <a:bodyPr>
            <a:spAutoFit/>
          </a:bodyPr>
          <a:lstStyle/>
          <a:p>
            <a:pPr>
              <a:buFont typeface="Arial" charset="0"/>
              <a:buChar char="•"/>
            </a:pPr>
            <a:r>
              <a:rPr lang="fr-FR" sz="2800" dirty="0">
                <a:solidFill>
                  <a:srgbClr val="0070C0"/>
                </a:solidFill>
              </a:rPr>
              <a:t> </a:t>
            </a:r>
          </a:p>
        </p:txBody>
      </p:sp>
      <p:sp>
        <p:nvSpPr>
          <p:cNvPr id="32" name="Rectangle 14"/>
          <p:cNvSpPr>
            <a:spLocks noChangeArrowheads="1"/>
          </p:cNvSpPr>
          <p:nvPr/>
        </p:nvSpPr>
        <p:spPr bwMode="auto">
          <a:xfrm>
            <a:off x="899592" y="3717032"/>
            <a:ext cx="7500937" cy="431800"/>
          </a:xfrm>
          <a:prstGeom prst="rect">
            <a:avLst/>
          </a:prstGeom>
          <a:noFill/>
          <a:ln w="9525">
            <a:noFill/>
            <a:miter lim="800000"/>
            <a:headEnd/>
            <a:tailEnd/>
          </a:ln>
        </p:spPr>
        <p:txBody>
          <a:bodyPr>
            <a:spAutoFit/>
          </a:bodyPr>
          <a:lstStyle/>
          <a:p>
            <a:pPr algn="just" hangingPunct="0"/>
            <a:r>
              <a:rPr lang="en-US" sz="2200" dirty="0">
                <a:solidFill>
                  <a:srgbClr val="000000"/>
                </a:solidFill>
                <a:latin typeface="Calibri" pitchFamily="34" charset="0"/>
              </a:rPr>
              <a:t>It is now used in more than ten countries to aid literacy. </a:t>
            </a:r>
          </a:p>
        </p:txBody>
      </p:sp>
      <p:sp>
        <p:nvSpPr>
          <p:cNvPr id="16" name="ZoneTexte 15"/>
          <p:cNvSpPr txBox="1"/>
          <p:nvPr/>
        </p:nvSpPr>
        <p:spPr>
          <a:xfrm>
            <a:off x="467544" y="4653136"/>
            <a:ext cx="7858367" cy="1107996"/>
          </a:xfrm>
          <a:prstGeom prst="rect">
            <a:avLst/>
          </a:prstGeom>
          <a:noFill/>
        </p:spPr>
        <p:txBody>
          <a:bodyPr wrap="square" rtlCol="0">
            <a:spAutoFit/>
          </a:bodyPr>
          <a:lstStyle/>
          <a:p>
            <a:pPr algn="just"/>
            <a:r>
              <a:rPr lang="en-US" sz="2200" dirty="0" smtClean="0">
                <a:solidFill>
                  <a:srgbClr val="000000"/>
                </a:solidFill>
                <a:latin typeface="Calibri" pitchFamily="34" charset="0"/>
              </a:rPr>
              <a:t>A training to learn to interpret the </a:t>
            </a:r>
            <a:r>
              <a:rPr lang="en-US" sz="2200" dirty="0" err="1" smtClean="0">
                <a:solidFill>
                  <a:srgbClr val="000000"/>
                </a:solidFill>
                <a:latin typeface="Calibri" pitchFamily="34" charset="0"/>
              </a:rPr>
              <a:t>SignWriting</a:t>
            </a:r>
            <a:r>
              <a:rPr lang="en-US" sz="2200" dirty="0" smtClean="0">
                <a:solidFill>
                  <a:srgbClr val="000000"/>
                </a:solidFill>
                <a:latin typeface="Calibri" pitchFamily="34" charset="0"/>
              </a:rPr>
              <a:t> notations is needed for novice users who are accustomed to the use of their sign language in a visual-gestural modality</a:t>
            </a:r>
            <a:endParaRPr lang="fr-FR" sz="2200" dirty="0" smtClean="0">
              <a:solidFill>
                <a:srgbClr val="000000"/>
              </a:solidFill>
              <a:latin typeface="Calibri" pitchFamily="34" charset="0"/>
            </a:endParaRPr>
          </a:p>
        </p:txBody>
      </p:sp>
      <p:sp>
        <p:nvSpPr>
          <p:cNvPr id="17" name="ZoneTexte 16"/>
          <p:cNvSpPr txBox="1"/>
          <p:nvPr/>
        </p:nvSpPr>
        <p:spPr>
          <a:xfrm>
            <a:off x="467544" y="1412776"/>
            <a:ext cx="7992888" cy="430887"/>
          </a:xfrm>
          <a:prstGeom prst="rect">
            <a:avLst/>
          </a:prstGeom>
          <a:noFill/>
        </p:spPr>
        <p:txBody>
          <a:bodyPr wrap="square" rtlCol="0">
            <a:spAutoFit/>
          </a:bodyPr>
          <a:lstStyle/>
          <a:p>
            <a:pPr algn="just" eaLnBrk="1" fontAlgn="auto" hangingPunct="1">
              <a:spcBef>
                <a:spcPts val="0"/>
              </a:spcBef>
              <a:spcAft>
                <a:spcPts val="0"/>
              </a:spcAft>
              <a:defRPr/>
            </a:pPr>
            <a:r>
              <a:rPr lang="en-US" sz="2200" dirty="0" err="1" smtClean="0">
                <a:solidFill>
                  <a:srgbClr val="000000"/>
                </a:solidFill>
                <a:latin typeface="Calibri" pitchFamily="34" charset="0"/>
              </a:rPr>
              <a:t>SignWriting</a:t>
            </a:r>
            <a:r>
              <a:rPr lang="en-US" sz="2200" dirty="0" smtClean="0">
                <a:solidFill>
                  <a:srgbClr val="000000"/>
                </a:solidFill>
                <a:latin typeface="Calibri" pitchFamily="34" charset="0"/>
              </a:rPr>
              <a:t> is one  of the best known writing systems for SL.</a:t>
            </a:r>
            <a:endParaRPr lang="fr-FR" sz="2200" dirty="0" smtClean="0">
              <a:solidFill>
                <a:srgbClr val="000000"/>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195736" y="4739605"/>
            <a:ext cx="4733925" cy="1209675"/>
          </a:xfrm>
          <a:prstGeom prst="rect">
            <a:avLst/>
          </a:prstGeom>
          <a:noFill/>
          <a:ln w="9525">
            <a:noFill/>
            <a:miter lim="800000"/>
            <a:headEnd/>
            <a:tailEnd/>
          </a:ln>
        </p:spPr>
      </p:pic>
      <p:sp>
        <p:nvSpPr>
          <p:cNvPr id="14" name="Espace réservé du numéro de diapositive 32"/>
          <p:cNvSpPr>
            <a:spLocks noGrp="1"/>
          </p:cNvSpPr>
          <p:nvPr>
            <p:ph type="sldNum" sz="quarter" idx="11"/>
          </p:nvPr>
        </p:nvSpPr>
        <p:spPr>
          <a:xfrm>
            <a:off x="8028384" y="6381328"/>
            <a:ext cx="838200" cy="261938"/>
          </a:xfrm>
        </p:spPr>
        <p:txBody>
          <a:bodyPr/>
          <a:lstStyle/>
          <a:p>
            <a:fld id="{B2C32ABD-D8AA-4EF7-BC92-810AC2009A1E}" type="slidenum">
              <a:rPr lang="en-US" sz="1100" b="1" smtClean="0"/>
              <a:pPr/>
              <a:t>5</a:t>
            </a:fld>
            <a:endParaRPr lang="en-US" sz="11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248216"/>
            <a:ext cx="6248400" cy="444480"/>
          </a:xfrm>
        </p:spPr>
        <p:txBody>
          <a:bodyPr/>
          <a:lstStyle/>
          <a:p>
            <a:r>
              <a:rPr lang="en-US" sz="3600" b="1" cap="small" dirty="0" smtClean="0"/>
              <a:t>Contribution</a:t>
            </a:r>
            <a:endParaRPr lang="fr-FR" sz="3600" b="1" cap="small" dirty="0"/>
          </a:p>
        </p:txBody>
      </p:sp>
      <p:sp>
        <p:nvSpPr>
          <p:cNvPr id="10" name="ZoneTexte 9"/>
          <p:cNvSpPr txBox="1"/>
          <p:nvPr/>
        </p:nvSpPr>
        <p:spPr>
          <a:xfrm>
            <a:off x="395536" y="1484784"/>
            <a:ext cx="8424936" cy="1107996"/>
          </a:xfrm>
          <a:prstGeom prst="rect">
            <a:avLst/>
          </a:prstGeom>
          <a:noFill/>
        </p:spPr>
        <p:txBody>
          <a:bodyPr wrap="square" rtlCol="0">
            <a:spAutoFit/>
          </a:bodyPr>
          <a:lstStyle/>
          <a:p>
            <a:pPr algn="justLow"/>
            <a:r>
              <a:rPr lang="en-US" sz="2200" dirty="0" smtClean="0">
                <a:solidFill>
                  <a:srgbClr val="000000"/>
                </a:solidFill>
                <a:latin typeface="Calibri" pitchFamily="34" charset="0"/>
              </a:rPr>
              <a:t>The use of ICT, especially 3D signing avatars, has been identified as a successful practice that can support the teaching of literacy to students who are deaf or hard of hearing. </a:t>
            </a:r>
            <a:endParaRPr lang="fr-FR" sz="2200" dirty="0" smtClean="0">
              <a:solidFill>
                <a:srgbClr val="000000"/>
              </a:solidFill>
              <a:latin typeface="Calibri" pitchFamily="34" charset="0"/>
            </a:endParaRPr>
          </a:p>
        </p:txBody>
      </p:sp>
      <p:sp>
        <p:nvSpPr>
          <p:cNvPr id="11" name="ZoneTexte 10"/>
          <p:cNvSpPr txBox="1"/>
          <p:nvPr/>
        </p:nvSpPr>
        <p:spPr>
          <a:xfrm>
            <a:off x="395536" y="2935687"/>
            <a:ext cx="8316000" cy="1446550"/>
          </a:xfrm>
          <a:prstGeom prst="rect">
            <a:avLst/>
          </a:prstGeom>
          <a:noFill/>
        </p:spPr>
        <p:txBody>
          <a:bodyPr wrap="square" rtlCol="0">
            <a:spAutoFit/>
          </a:bodyPr>
          <a:lstStyle/>
          <a:p>
            <a:pPr algn="just"/>
            <a:r>
              <a:rPr lang="en-US" sz="2200" dirty="0" smtClean="0">
                <a:solidFill>
                  <a:srgbClr val="000000"/>
                </a:solidFill>
                <a:latin typeface="Calibri" pitchFamily="34" charset="0"/>
              </a:rPr>
              <a:t>The use of computer games is another interesting alternative to reinforce learning experience of deaf learners since they can consume the attention of learners and increase their motivation and engagement which can then lead to stimulate learning.</a:t>
            </a:r>
            <a:endParaRPr lang="fr-FR" sz="2200" dirty="0" smtClean="0">
              <a:solidFill>
                <a:srgbClr val="000000"/>
              </a:solidFill>
              <a:latin typeface="Calibri" pitchFamily="34" charset="0"/>
            </a:endParaRPr>
          </a:p>
        </p:txBody>
      </p:sp>
      <p:sp>
        <p:nvSpPr>
          <p:cNvPr id="12" name="ZoneTexte 11"/>
          <p:cNvSpPr txBox="1"/>
          <p:nvPr/>
        </p:nvSpPr>
        <p:spPr>
          <a:xfrm>
            <a:off x="395536" y="4725144"/>
            <a:ext cx="8280920" cy="1107996"/>
          </a:xfrm>
          <a:prstGeom prst="rect">
            <a:avLst/>
          </a:prstGeom>
          <a:noFill/>
        </p:spPr>
        <p:txBody>
          <a:bodyPr wrap="square" rtlCol="0">
            <a:spAutoFit/>
          </a:bodyPr>
          <a:lstStyle/>
          <a:p>
            <a:pPr algn="just"/>
            <a:r>
              <a:rPr lang="en-US" sz="2200" dirty="0" smtClean="0">
                <a:solidFill>
                  <a:srgbClr val="000000"/>
                </a:solidFill>
                <a:latin typeface="Calibri" pitchFamily="34" charset="0"/>
              </a:rPr>
              <a:t>In this context, we propose a new learning game which federates the avatar technology, computer game and the SL writing form </a:t>
            </a:r>
            <a:r>
              <a:rPr lang="en-US" sz="2200" dirty="0" err="1" smtClean="0">
                <a:solidFill>
                  <a:srgbClr val="000000"/>
                </a:solidFill>
                <a:latin typeface="Calibri" pitchFamily="34" charset="0"/>
              </a:rPr>
              <a:t>SignWriting</a:t>
            </a:r>
            <a:r>
              <a:rPr lang="en-US" sz="2200" dirty="0" smtClean="0">
                <a:solidFill>
                  <a:srgbClr val="000000"/>
                </a:solidFill>
                <a:latin typeface="Calibri" pitchFamily="34" charset="0"/>
              </a:rPr>
              <a:t> to motivate deaf signers to read and write in their mother tongue.  </a:t>
            </a:r>
          </a:p>
        </p:txBody>
      </p:sp>
      <p:sp>
        <p:nvSpPr>
          <p:cNvPr id="8" name="Espace réservé du numéro de diapositive 32"/>
          <p:cNvSpPr>
            <a:spLocks noGrp="1"/>
          </p:cNvSpPr>
          <p:nvPr>
            <p:ph type="sldNum" sz="quarter" idx="11"/>
          </p:nvPr>
        </p:nvSpPr>
        <p:spPr>
          <a:xfrm>
            <a:off x="8028384" y="6381328"/>
            <a:ext cx="838200" cy="261938"/>
          </a:xfrm>
        </p:spPr>
        <p:txBody>
          <a:bodyPr/>
          <a:lstStyle/>
          <a:p>
            <a:fld id="{B2C32ABD-D8AA-4EF7-BC92-810AC2009A1E}" type="slidenum">
              <a:rPr lang="en-US" sz="1100" b="1" smtClean="0"/>
              <a:pPr/>
              <a:t>6</a:t>
            </a:fld>
            <a:endParaRPr lang="en-US" sz="1100" b="1"/>
          </a:p>
        </p:txBody>
      </p:sp>
      <p:pic>
        <p:nvPicPr>
          <p:cNvPr id="7" name="Image 6" descr="avatar.JPG"/>
          <p:cNvPicPr>
            <a:picLocks noChangeAspect="1"/>
          </p:cNvPicPr>
          <p:nvPr/>
        </p:nvPicPr>
        <p:blipFill>
          <a:blip r:embed="rId3" cstate="print"/>
          <a:stretch>
            <a:fillRect/>
          </a:stretch>
        </p:blipFill>
        <p:spPr>
          <a:xfrm>
            <a:off x="4356695" y="2706588"/>
            <a:ext cx="3095625" cy="3314700"/>
          </a:xfrm>
          <a:prstGeom prst="rect">
            <a:avLst/>
          </a:prstGeom>
        </p:spPr>
      </p:pic>
      <p:pic>
        <p:nvPicPr>
          <p:cNvPr id="9" name="Image 8" descr="playing-video-games-clipart-boy.gif"/>
          <p:cNvPicPr>
            <a:picLocks noChangeAspect="1"/>
          </p:cNvPicPr>
          <p:nvPr/>
        </p:nvPicPr>
        <p:blipFill>
          <a:blip r:embed="rId4" cstate="print"/>
          <a:stretch>
            <a:fillRect/>
          </a:stretch>
        </p:blipFill>
        <p:spPr>
          <a:xfrm>
            <a:off x="3347864" y="4725144"/>
            <a:ext cx="2381250" cy="16383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152153" y="2636913"/>
            <a:ext cx="2771775"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 presetClass="exit" presetSubtype="0" fill="hold"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 presetClass="exit" presetSubtype="0" fill="hold"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65"/>
          <p:cNvSpPr>
            <a:spLocks noChangeArrowheads="1"/>
          </p:cNvSpPr>
          <p:nvPr/>
        </p:nvSpPr>
        <p:spPr bwMode="grayWhite">
          <a:xfrm>
            <a:off x="1138238" y="1214422"/>
            <a:ext cx="6248400" cy="4429156"/>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endParaRPr lang="fr-FR" sz="2400">
              <a:latin typeface="Calibri" pitchFamily="34" charset="0"/>
            </a:endParaRPr>
          </a:p>
        </p:txBody>
      </p:sp>
      <p:grpSp>
        <p:nvGrpSpPr>
          <p:cNvPr id="34" name="Group 66"/>
          <p:cNvGrpSpPr>
            <a:grpSpLocks/>
          </p:cNvGrpSpPr>
          <p:nvPr/>
        </p:nvGrpSpPr>
        <p:grpSpPr bwMode="auto">
          <a:xfrm>
            <a:off x="2052638" y="2000250"/>
            <a:ext cx="4038600" cy="514350"/>
            <a:chOff x="1392" y="1356"/>
            <a:chExt cx="2544" cy="324"/>
          </a:xfrm>
        </p:grpSpPr>
        <p:sp>
          <p:nvSpPr>
            <p:cNvPr id="35" name="Line 67"/>
            <p:cNvSpPr>
              <a:spLocks noChangeShapeType="1"/>
            </p:cNvSpPr>
            <p:nvPr/>
          </p:nvSpPr>
          <p:spPr bwMode="auto">
            <a:xfrm>
              <a:off x="1536" y="1608"/>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36" name="Oval 68"/>
            <p:cNvSpPr>
              <a:spLocks noChangeArrowheads="1"/>
            </p:cNvSpPr>
            <p:nvPr/>
          </p:nvSpPr>
          <p:spPr bwMode="gray">
            <a:xfrm>
              <a:off x="1392" y="1536"/>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37" name="Rectangle 69"/>
            <p:cNvSpPr>
              <a:spLocks noChangeArrowheads="1"/>
            </p:cNvSpPr>
            <p:nvPr/>
          </p:nvSpPr>
          <p:spPr bwMode="auto">
            <a:xfrm>
              <a:off x="1800" y="1356"/>
              <a:ext cx="1187"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Introduction</a:t>
              </a:r>
              <a:r>
                <a:rPr lang="en-US" sz="2400" b="1" cap="small" dirty="0" smtClean="0">
                  <a:latin typeface="Calibri" pitchFamily="34" charset="0"/>
                </a:rPr>
                <a:t> </a:t>
              </a:r>
              <a:endParaRPr lang="fr-FR" sz="2400" b="1" cap="small" dirty="0">
                <a:latin typeface="Calibri" pitchFamily="34" charset="0"/>
              </a:endParaRPr>
            </a:p>
          </p:txBody>
        </p:sp>
      </p:grpSp>
      <p:grpSp>
        <p:nvGrpSpPr>
          <p:cNvPr id="38" name="Group 70"/>
          <p:cNvGrpSpPr>
            <a:grpSpLocks/>
          </p:cNvGrpSpPr>
          <p:nvPr/>
        </p:nvGrpSpPr>
        <p:grpSpPr bwMode="auto">
          <a:xfrm>
            <a:off x="2052638" y="2524125"/>
            <a:ext cx="4038600" cy="485775"/>
            <a:chOff x="1392" y="1686"/>
            <a:chExt cx="2544" cy="306"/>
          </a:xfrm>
        </p:grpSpPr>
        <p:sp>
          <p:nvSpPr>
            <p:cNvPr id="3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0" name="Oval 72"/>
            <p:cNvSpPr>
              <a:spLocks noChangeArrowheads="1"/>
            </p:cNvSpPr>
            <p:nvPr/>
          </p:nvSpPr>
          <p:spPr bwMode="gray">
            <a:xfrm>
              <a:off x="1392" y="1848"/>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1" name="Rectangle 73"/>
            <p:cNvSpPr>
              <a:spLocks noChangeArrowheads="1"/>
            </p:cNvSpPr>
            <p:nvPr/>
          </p:nvSpPr>
          <p:spPr bwMode="auto">
            <a:xfrm>
              <a:off x="1800" y="1686"/>
              <a:ext cx="1265" cy="291"/>
            </a:xfrm>
            <a:prstGeom prst="rect">
              <a:avLst/>
            </a:prstGeom>
            <a:noFill/>
            <a:ln w="9525">
              <a:noFill/>
              <a:miter lim="800000"/>
              <a:headEnd/>
              <a:tailEnd/>
            </a:ln>
            <a:effectLst/>
          </p:spPr>
          <p:txBody>
            <a:bodyPr wrap="none">
              <a:spAutoFit/>
            </a:bodyPr>
            <a:lstStyle/>
            <a:p>
              <a:r>
                <a:rPr lang="en-US" sz="2400" b="1" cap="small" dirty="0" smtClean="0">
                  <a:solidFill>
                    <a:srgbClr val="FBFB53"/>
                  </a:solidFill>
                  <a:latin typeface="Calibri" pitchFamily="34" charset="0"/>
                  <a:cs typeface="Times New Roman" pitchFamily="18" charset="0"/>
                </a:rPr>
                <a:t>Related Works</a:t>
              </a:r>
              <a:endParaRPr lang="fr-FR" sz="2400" b="1" cap="small" dirty="0">
                <a:solidFill>
                  <a:srgbClr val="FBFB53"/>
                </a:solidFill>
                <a:latin typeface="Calibri" pitchFamily="34" charset="0"/>
                <a:cs typeface="Times New Roman" pitchFamily="18" charset="0"/>
              </a:endParaRPr>
            </a:p>
          </p:txBody>
        </p:sp>
      </p:grpSp>
      <p:grpSp>
        <p:nvGrpSpPr>
          <p:cNvPr id="42" name="Group 74"/>
          <p:cNvGrpSpPr>
            <a:grpSpLocks/>
          </p:cNvGrpSpPr>
          <p:nvPr/>
        </p:nvGrpSpPr>
        <p:grpSpPr bwMode="auto">
          <a:xfrm>
            <a:off x="2052638" y="2997199"/>
            <a:ext cx="5214938" cy="830261"/>
            <a:chOff x="1392" y="1984"/>
            <a:chExt cx="3285" cy="523"/>
          </a:xfrm>
        </p:grpSpPr>
        <p:sp>
          <p:nvSpPr>
            <p:cNvPr id="43"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4" name="Oval 76"/>
            <p:cNvSpPr>
              <a:spLocks noChangeArrowheads="1"/>
            </p:cNvSpPr>
            <p:nvPr/>
          </p:nvSpPr>
          <p:spPr bwMode="gray">
            <a:xfrm>
              <a:off x="1392" y="2160"/>
              <a:ext cx="144" cy="144"/>
            </a:xfrm>
            <a:prstGeom prst="ellipse">
              <a:avLst/>
            </a:prstGeom>
            <a:gradFill rotWithShape="1">
              <a:gsLst>
                <a:gs pos="0">
                  <a:srgbClr val="A01DD5"/>
                </a:gs>
                <a:gs pos="100000">
                  <a:srgbClr val="A01DD5">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5" name="Rectangle 77"/>
            <p:cNvSpPr>
              <a:spLocks noChangeArrowheads="1"/>
            </p:cNvSpPr>
            <p:nvPr/>
          </p:nvSpPr>
          <p:spPr bwMode="auto">
            <a:xfrm>
              <a:off x="1800" y="1984"/>
              <a:ext cx="2877" cy="523"/>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Learning version of Memory Match</a:t>
              </a:r>
            </a:p>
            <a:p>
              <a:r>
                <a:rPr lang="en-US" sz="2400" b="1" cap="small" dirty="0" smtClean="0">
                  <a:solidFill>
                    <a:schemeClr val="bg1"/>
                  </a:solidFill>
                  <a:latin typeface="Calibri" pitchFamily="34" charset="0"/>
                  <a:cs typeface="Times New Roman" pitchFamily="18" charset="0"/>
                </a:rPr>
                <a:t>Game for deaf learners</a:t>
              </a:r>
              <a:endParaRPr lang="fr-FR" sz="2400" b="1" cap="small" dirty="0">
                <a:solidFill>
                  <a:schemeClr val="bg1"/>
                </a:solidFill>
                <a:latin typeface="Calibri" pitchFamily="34" charset="0"/>
                <a:cs typeface="Times New Roman" pitchFamily="18" charset="0"/>
              </a:endParaRPr>
            </a:p>
          </p:txBody>
        </p:sp>
      </p:grpSp>
      <p:grpSp>
        <p:nvGrpSpPr>
          <p:cNvPr id="46" name="Group 82"/>
          <p:cNvGrpSpPr>
            <a:grpSpLocks/>
          </p:cNvGrpSpPr>
          <p:nvPr/>
        </p:nvGrpSpPr>
        <p:grpSpPr bwMode="auto">
          <a:xfrm>
            <a:off x="2071670" y="3861048"/>
            <a:ext cx="4038600" cy="504825"/>
            <a:chOff x="1392" y="2601"/>
            <a:chExt cx="2544" cy="318"/>
          </a:xfrm>
        </p:grpSpPr>
        <p:sp>
          <p:nvSpPr>
            <p:cNvPr id="47"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8" name="Oval 84"/>
            <p:cNvSpPr>
              <a:spLocks noChangeArrowheads="1"/>
            </p:cNvSpPr>
            <p:nvPr/>
          </p:nvSpPr>
          <p:spPr bwMode="gray">
            <a:xfrm>
              <a:off x="1392" y="2775"/>
              <a:ext cx="144" cy="144"/>
            </a:xfrm>
            <a:prstGeom prst="ellipse">
              <a:avLst/>
            </a:prstGeom>
            <a:gradFill rotWithShape="1">
              <a:gsLst>
                <a:gs pos="0">
                  <a:srgbClr val="66C5F4"/>
                </a:gs>
                <a:gs pos="100000">
                  <a:srgbClr val="66C5F4">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9" name="Rectangle 85"/>
            <p:cNvSpPr>
              <a:spLocks noChangeArrowheads="1"/>
            </p:cNvSpPr>
            <p:nvPr/>
          </p:nvSpPr>
          <p:spPr bwMode="auto">
            <a:xfrm>
              <a:off x="1788" y="2601"/>
              <a:ext cx="1368"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Experimentation</a:t>
              </a:r>
              <a:endParaRPr lang="fr-FR" sz="2400" b="1" cap="small" dirty="0">
                <a:solidFill>
                  <a:schemeClr val="bg1"/>
                </a:solidFill>
                <a:latin typeface="Calibri" pitchFamily="34" charset="0"/>
                <a:cs typeface="Times New Roman" pitchFamily="18" charset="0"/>
              </a:endParaRPr>
            </a:p>
          </p:txBody>
        </p:sp>
      </p:grpSp>
      <p:grpSp>
        <p:nvGrpSpPr>
          <p:cNvPr id="50" name="Group 82"/>
          <p:cNvGrpSpPr>
            <a:grpSpLocks/>
          </p:cNvGrpSpPr>
          <p:nvPr/>
        </p:nvGrpSpPr>
        <p:grpSpPr bwMode="auto">
          <a:xfrm>
            <a:off x="2300270" y="4432556"/>
            <a:ext cx="3810000" cy="461963"/>
            <a:chOff x="1536" y="2601"/>
            <a:chExt cx="2400" cy="291"/>
          </a:xfrm>
        </p:grpSpPr>
        <p:sp>
          <p:nvSpPr>
            <p:cNvPr id="51"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52" name="Rectangle 85"/>
            <p:cNvSpPr>
              <a:spLocks noChangeArrowheads="1"/>
            </p:cNvSpPr>
            <p:nvPr/>
          </p:nvSpPr>
          <p:spPr bwMode="auto">
            <a:xfrm>
              <a:off x="1788" y="2601"/>
              <a:ext cx="992"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Conclusion</a:t>
              </a:r>
              <a:endParaRPr lang="fr-FR" sz="2400" b="1" cap="small" dirty="0">
                <a:solidFill>
                  <a:schemeClr val="bg1"/>
                </a:solidFill>
                <a:latin typeface="Calibri" pitchFamily="34" charset="0"/>
                <a:cs typeface="Times New Roman" pitchFamily="18" charset="0"/>
              </a:endParaRPr>
            </a:p>
          </p:txBody>
        </p:sp>
      </p:grpSp>
      <p:sp>
        <p:nvSpPr>
          <p:cNvPr id="53" name="Oval 68"/>
          <p:cNvSpPr>
            <a:spLocks noChangeArrowheads="1"/>
          </p:cNvSpPr>
          <p:nvPr/>
        </p:nvSpPr>
        <p:spPr bwMode="gray">
          <a:xfrm>
            <a:off x="2071670" y="465313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pic>
        <p:nvPicPr>
          <p:cNvPr id="212054" name="Picture 86" descr="4"/>
          <p:cNvPicPr>
            <a:picLocks noChangeAspect="1" noChangeArrowheads="1"/>
          </p:cNvPicPr>
          <p:nvPr/>
        </p:nvPicPr>
        <p:blipFill>
          <a:blip r:embed="rId3" cstate="print"/>
          <a:srcRect/>
          <a:stretch>
            <a:fillRect/>
          </a:stretch>
        </p:blipFill>
        <p:spPr bwMode="auto">
          <a:xfrm>
            <a:off x="5815161" y="3140968"/>
            <a:ext cx="1781175" cy="3708276"/>
          </a:xfrm>
          <a:prstGeom prst="rect">
            <a:avLst/>
          </a:prstGeom>
          <a:noFill/>
        </p:spPr>
      </p:pic>
      <p:sp>
        <p:nvSpPr>
          <p:cNvPr id="32"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
        <p:nvSpPr>
          <p:cNvPr id="56" name="Rectangle 2"/>
          <p:cNvSpPr>
            <a:spLocks noGrp="1" noChangeArrowheads="1"/>
          </p:cNvSpPr>
          <p:nvPr>
            <p:ph type="title"/>
          </p:nvPr>
        </p:nvSpPr>
        <p:spPr>
          <a:xfrm>
            <a:off x="838200" y="248216"/>
            <a:ext cx="6248400" cy="444480"/>
          </a:xfrm>
        </p:spPr>
        <p:txBody>
          <a:bodyPr/>
          <a:lstStyle/>
          <a:p>
            <a:r>
              <a:rPr lang="en-US" sz="3600" b="1" cap="small" dirty="0" smtClean="0"/>
              <a:t>Content</a:t>
            </a:r>
            <a:endParaRPr lang="fr-FR" sz="3600" b="1" cap="smal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teractiondesign.tv/wp-content/uploads/2010/03/classic-video-game-3d-pixel-voxel-artwork_rainbow-islands-taito-1987.jpg"/>
          <p:cNvPicPr>
            <a:picLocks noChangeAspect="1" noChangeArrowheads="1"/>
          </p:cNvPicPr>
          <p:nvPr/>
        </p:nvPicPr>
        <p:blipFill>
          <a:blip r:embed="rId2" cstate="print"/>
          <a:srcRect/>
          <a:stretch>
            <a:fillRect/>
          </a:stretch>
        </p:blipFill>
        <p:spPr bwMode="auto">
          <a:xfrm>
            <a:off x="395536" y="980728"/>
            <a:ext cx="1440160" cy="936104"/>
          </a:xfrm>
          <a:prstGeom prst="rect">
            <a:avLst/>
          </a:prstGeom>
          <a:noFill/>
        </p:spPr>
      </p:pic>
      <p:pic>
        <p:nvPicPr>
          <p:cNvPr id="1028" name="Picture 4" descr="https://upload.wikimedia.org/wikipedia/en/0/0f/Sims_2_console.jpg"/>
          <p:cNvPicPr>
            <a:picLocks noChangeAspect="1" noChangeArrowheads="1"/>
          </p:cNvPicPr>
          <p:nvPr/>
        </p:nvPicPr>
        <p:blipFill>
          <a:blip r:embed="rId3" cstate="print"/>
          <a:srcRect/>
          <a:stretch>
            <a:fillRect/>
          </a:stretch>
        </p:blipFill>
        <p:spPr bwMode="auto">
          <a:xfrm>
            <a:off x="323528" y="2060848"/>
            <a:ext cx="1512167" cy="1080120"/>
          </a:xfrm>
          <a:prstGeom prst="rect">
            <a:avLst/>
          </a:prstGeom>
          <a:noFill/>
        </p:spPr>
      </p:pic>
      <p:pic>
        <p:nvPicPr>
          <p:cNvPr id="1030" name="Picture 6" descr="http://younganimators.com/wp-content/uploads/2013/06/pacman320x240.jpg"/>
          <p:cNvPicPr>
            <a:picLocks noChangeAspect="1" noChangeArrowheads="1"/>
          </p:cNvPicPr>
          <p:nvPr/>
        </p:nvPicPr>
        <p:blipFill>
          <a:blip r:embed="rId4" cstate="print"/>
          <a:srcRect/>
          <a:stretch>
            <a:fillRect/>
          </a:stretch>
        </p:blipFill>
        <p:spPr bwMode="auto">
          <a:xfrm>
            <a:off x="371534" y="3284984"/>
            <a:ext cx="1536170" cy="1008112"/>
          </a:xfrm>
          <a:prstGeom prst="rect">
            <a:avLst/>
          </a:prstGeom>
          <a:noFill/>
        </p:spPr>
      </p:pic>
      <p:pic>
        <p:nvPicPr>
          <p:cNvPr id="1032" name="Picture 8" descr="https://lh4.ggpht.com/yJe6HqfvYKO2ej-qfsoWf50T71o4346gXkF6T66FMXBAjJ5DhMt7buBDESUMqYaeIqI=w300"/>
          <p:cNvPicPr>
            <a:picLocks noChangeAspect="1" noChangeArrowheads="1"/>
          </p:cNvPicPr>
          <p:nvPr/>
        </p:nvPicPr>
        <p:blipFill>
          <a:blip r:embed="rId5" cstate="print"/>
          <a:srcRect/>
          <a:stretch>
            <a:fillRect/>
          </a:stretch>
        </p:blipFill>
        <p:spPr bwMode="auto">
          <a:xfrm>
            <a:off x="395536" y="4509120"/>
            <a:ext cx="1584176" cy="864096"/>
          </a:xfrm>
          <a:prstGeom prst="rect">
            <a:avLst/>
          </a:prstGeom>
          <a:noFill/>
        </p:spPr>
      </p:pic>
      <p:pic>
        <p:nvPicPr>
          <p:cNvPr id="1034" name="Picture 10" descr="http://www.shootinggames.pk/wp-content/uploads/2014/02/20100127100101.jpg"/>
          <p:cNvPicPr>
            <a:picLocks noChangeAspect="1" noChangeArrowheads="1"/>
          </p:cNvPicPr>
          <p:nvPr/>
        </p:nvPicPr>
        <p:blipFill>
          <a:blip r:embed="rId6" cstate="print"/>
          <a:srcRect/>
          <a:stretch>
            <a:fillRect/>
          </a:stretch>
        </p:blipFill>
        <p:spPr bwMode="auto">
          <a:xfrm>
            <a:off x="395536" y="5458092"/>
            <a:ext cx="1584176" cy="1026114"/>
          </a:xfrm>
          <a:prstGeom prst="rect">
            <a:avLst/>
          </a:prstGeom>
          <a:noFill/>
        </p:spPr>
      </p:pic>
      <p:sp>
        <p:nvSpPr>
          <p:cNvPr id="9" name="Flèche droite 8"/>
          <p:cNvSpPr/>
          <p:nvPr/>
        </p:nvSpPr>
        <p:spPr>
          <a:xfrm>
            <a:off x="4355976" y="1268760"/>
            <a:ext cx="1152128"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051720" y="620688"/>
            <a:ext cx="904415" cy="1569660"/>
          </a:xfrm>
          <a:prstGeom prst="rect">
            <a:avLst/>
          </a:prstGeom>
          <a:noFill/>
        </p:spPr>
        <p:txBody>
          <a:bodyPr wrap="square" rtlCol="0">
            <a:spAutoFit/>
          </a:bodyPr>
          <a:lstStyle/>
          <a:p>
            <a:r>
              <a:rPr lang="fr-FR" sz="9600" dirty="0" smtClean="0">
                <a:solidFill>
                  <a:srgbClr val="92D050"/>
                </a:solidFill>
              </a:rPr>
              <a:t>+</a:t>
            </a:r>
            <a:endParaRPr lang="fr-FR" sz="9600" dirty="0">
              <a:solidFill>
                <a:srgbClr val="92D050"/>
              </a:solidFill>
            </a:endParaRPr>
          </a:p>
        </p:txBody>
      </p:sp>
      <p:sp>
        <p:nvSpPr>
          <p:cNvPr id="11" name="ZoneTexte 10"/>
          <p:cNvSpPr txBox="1"/>
          <p:nvPr/>
        </p:nvSpPr>
        <p:spPr>
          <a:xfrm>
            <a:off x="2051720" y="1859340"/>
            <a:ext cx="904415" cy="1569660"/>
          </a:xfrm>
          <a:prstGeom prst="rect">
            <a:avLst/>
          </a:prstGeom>
          <a:noFill/>
        </p:spPr>
        <p:txBody>
          <a:bodyPr wrap="square" rtlCol="0">
            <a:spAutoFit/>
          </a:bodyPr>
          <a:lstStyle/>
          <a:p>
            <a:r>
              <a:rPr lang="fr-FR" sz="9600" dirty="0" smtClean="0">
                <a:solidFill>
                  <a:srgbClr val="92D050"/>
                </a:solidFill>
              </a:rPr>
              <a:t>+</a:t>
            </a:r>
            <a:endParaRPr lang="fr-FR" sz="9600" dirty="0">
              <a:solidFill>
                <a:srgbClr val="92D050"/>
              </a:solidFill>
            </a:endParaRPr>
          </a:p>
        </p:txBody>
      </p:sp>
      <p:sp>
        <p:nvSpPr>
          <p:cNvPr id="12" name="ZoneTexte 11"/>
          <p:cNvSpPr txBox="1"/>
          <p:nvPr/>
        </p:nvSpPr>
        <p:spPr>
          <a:xfrm>
            <a:off x="2051720" y="2996952"/>
            <a:ext cx="904415" cy="1569660"/>
          </a:xfrm>
          <a:prstGeom prst="rect">
            <a:avLst/>
          </a:prstGeom>
          <a:noFill/>
        </p:spPr>
        <p:txBody>
          <a:bodyPr wrap="square" rtlCol="0">
            <a:spAutoFit/>
          </a:bodyPr>
          <a:lstStyle/>
          <a:p>
            <a:r>
              <a:rPr lang="fr-FR" sz="9600" dirty="0" smtClean="0">
                <a:solidFill>
                  <a:srgbClr val="92D050"/>
                </a:solidFill>
              </a:rPr>
              <a:t>+</a:t>
            </a:r>
            <a:endParaRPr lang="fr-FR" sz="9600" dirty="0">
              <a:solidFill>
                <a:srgbClr val="92D050"/>
              </a:solidFill>
            </a:endParaRPr>
          </a:p>
        </p:txBody>
      </p:sp>
      <p:sp>
        <p:nvSpPr>
          <p:cNvPr id="13" name="ZoneTexte 12"/>
          <p:cNvSpPr txBox="1"/>
          <p:nvPr/>
        </p:nvSpPr>
        <p:spPr>
          <a:xfrm>
            <a:off x="2123728" y="4149080"/>
            <a:ext cx="904415" cy="1569660"/>
          </a:xfrm>
          <a:prstGeom prst="rect">
            <a:avLst/>
          </a:prstGeom>
          <a:noFill/>
        </p:spPr>
        <p:txBody>
          <a:bodyPr wrap="square" rtlCol="0">
            <a:spAutoFit/>
          </a:bodyPr>
          <a:lstStyle/>
          <a:p>
            <a:r>
              <a:rPr lang="fr-FR" sz="9600" dirty="0" smtClean="0">
                <a:solidFill>
                  <a:srgbClr val="92D050"/>
                </a:solidFill>
              </a:rPr>
              <a:t>+</a:t>
            </a:r>
            <a:endParaRPr lang="fr-FR" sz="9600" dirty="0">
              <a:solidFill>
                <a:srgbClr val="92D050"/>
              </a:solidFill>
            </a:endParaRPr>
          </a:p>
        </p:txBody>
      </p:sp>
      <p:sp>
        <p:nvSpPr>
          <p:cNvPr id="14" name="ZoneTexte 13"/>
          <p:cNvSpPr txBox="1"/>
          <p:nvPr/>
        </p:nvSpPr>
        <p:spPr>
          <a:xfrm>
            <a:off x="2051720" y="5229200"/>
            <a:ext cx="904415" cy="1569660"/>
          </a:xfrm>
          <a:prstGeom prst="rect">
            <a:avLst/>
          </a:prstGeom>
          <a:noFill/>
        </p:spPr>
        <p:txBody>
          <a:bodyPr wrap="square" rtlCol="0">
            <a:spAutoFit/>
          </a:bodyPr>
          <a:lstStyle/>
          <a:p>
            <a:r>
              <a:rPr lang="fr-FR" sz="9600" dirty="0" smtClean="0">
                <a:solidFill>
                  <a:srgbClr val="92D050"/>
                </a:solidFill>
              </a:rPr>
              <a:t>+</a:t>
            </a:r>
            <a:endParaRPr lang="fr-FR" sz="9600" dirty="0">
              <a:solidFill>
                <a:srgbClr val="92D050"/>
              </a:solidFill>
            </a:endParaRPr>
          </a:p>
        </p:txBody>
      </p:sp>
      <p:sp>
        <p:nvSpPr>
          <p:cNvPr id="1036" name="AutoShape 12" descr="Résultat de recherche d'images pour &quot;book&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8" name="AutoShape 14" descr="Résultat de recherche d'images pour &quot;book&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0" name="Picture 16" descr="http://www.bradleysbookoutlet.com/wp-content/uploads/2013/06/bradleys-book-outlet-books-only-logo.png"/>
          <p:cNvPicPr>
            <a:picLocks noChangeAspect="1" noChangeArrowheads="1"/>
          </p:cNvPicPr>
          <p:nvPr/>
        </p:nvPicPr>
        <p:blipFill>
          <a:blip r:embed="rId7" cstate="print"/>
          <a:srcRect/>
          <a:stretch>
            <a:fillRect/>
          </a:stretch>
        </p:blipFill>
        <p:spPr bwMode="auto">
          <a:xfrm>
            <a:off x="2794431" y="980728"/>
            <a:ext cx="1417529" cy="936104"/>
          </a:xfrm>
          <a:prstGeom prst="rect">
            <a:avLst/>
          </a:prstGeom>
          <a:noFill/>
        </p:spPr>
      </p:pic>
      <p:pic>
        <p:nvPicPr>
          <p:cNvPr id="18" name="Picture 16" descr="http://www.bradleysbookoutlet.com/wp-content/uploads/2013/06/bradleys-book-outlet-books-only-logo.png"/>
          <p:cNvPicPr>
            <a:picLocks noChangeAspect="1" noChangeArrowheads="1"/>
          </p:cNvPicPr>
          <p:nvPr/>
        </p:nvPicPr>
        <p:blipFill>
          <a:blip r:embed="rId7" cstate="print"/>
          <a:srcRect/>
          <a:stretch>
            <a:fillRect/>
          </a:stretch>
        </p:blipFill>
        <p:spPr bwMode="auto">
          <a:xfrm>
            <a:off x="2843808" y="2276872"/>
            <a:ext cx="1417529" cy="936104"/>
          </a:xfrm>
          <a:prstGeom prst="rect">
            <a:avLst/>
          </a:prstGeom>
          <a:noFill/>
        </p:spPr>
      </p:pic>
      <p:pic>
        <p:nvPicPr>
          <p:cNvPr id="19" name="Picture 16" descr="http://www.bradleysbookoutlet.com/wp-content/uploads/2013/06/bradleys-book-outlet-books-only-logo.png"/>
          <p:cNvPicPr>
            <a:picLocks noChangeAspect="1" noChangeArrowheads="1"/>
          </p:cNvPicPr>
          <p:nvPr/>
        </p:nvPicPr>
        <p:blipFill>
          <a:blip r:embed="rId7" cstate="print"/>
          <a:srcRect/>
          <a:stretch>
            <a:fillRect/>
          </a:stretch>
        </p:blipFill>
        <p:spPr bwMode="auto">
          <a:xfrm>
            <a:off x="2915816" y="3356992"/>
            <a:ext cx="1417529" cy="936104"/>
          </a:xfrm>
          <a:prstGeom prst="rect">
            <a:avLst/>
          </a:prstGeom>
          <a:noFill/>
        </p:spPr>
      </p:pic>
      <p:pic>
        <p:nvPicPr>
          <p:cNvPr id="20" name="Picture 16" descr="http://www.bradleysbookoutlet.com/wp-content/uploads/2013/06/bradleys-book-outlet-books-only-logo.png"/>
          <p:cNvPicPr>
            <a:picLocks noChangeAspect="1" noChangeArrowheads="1"/>
          </p:cNvPicPr>
          <p:nvPr/>
        </p:nvPicPr>
        <p:blipFill>
          <a:blip r:embed="rId7" cstate="print"/>
          <a:srcRect/>
          <a:stretch>
            <a:fillRect/>
          </a:stretch>
        </p:blipFill>
        <p:spPr bwMode="auto">
          <a:xfrm>
            <a:off x="2915816" y="4509120"/>
            <a:ext cx="1417529" cy="936104"/>
          </a:xfrm>
          <a:prstGeom prst="rect">
            <a:avLst/>
          </a:prstGeom>
          <a:noFill/>
        </p:spPr>
      </p:pic>
      <p:pic>
        <p:nvPicPr>
          <p:cNvPr id="21" name="Picture 16" descr="http://www.bradleysbookoutlet.com/wp-content/uploads/2013/06/bradleys-book-outlet-books-only-logo.png"/>
          <p:cNvPicPr>
            <a:picLocks noChangeAspect="1" noChangeArrowheads="1"/>
          </p:cNvPicPr>
          <p:nvPr/>
        </p:nvPicPr>
        <p:blipFill>
          <a:blip r:embed="rId7" cstate="print"/>
          <a:srcRect/>
          <a:stretch>
            <a:fillRect/>
          </a:stretch>
        </p:blipFill>
        <p:spPr bwMode="auto">
          <a:xfrm>
            <a:off x="2915816" y="5602108"/>
            <a:ext cx="1417529" cy="936104"/>
          </a:xfrm>
          <a:prstGeom prst="rect">
            <a:avLst/>
          </a:prstGeom>
          <a:noFill/>
        </p:spPr>
      </p:pic>
      <p:sp>
        <p:nvSpPr>
          <p:cNvPr id="22" name="Flèche droite 21"/>
          <p:cNvSpPr/>
          <p:nvPr/>
        </p:nvSpPr>
        <p:spPr>
          <a:xfrm>
            <a:off x="4355976" y="2564904"/>
            <a:ext cx="1152128"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4355976" y="3645024"/>
            <a:ext cx="1152128"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4427984" y="4797152"/>
            <a:ext cx="1152128"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a:off x="4427984" y="5877272"/>
            <a:ext cx="1152128" cy="360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652120" y="1196752"/>
            <a:ext cx="2945806" cy="400110"/>
          </a:xfrm>
          <a:prstGeom prst="rect">
            <a:avLst/>
          </a:prstGeom>
        </p:spPr>
        <p:txBody>
          <a:bodyPr wrap="none">
            <a:spAutoFit/>
          </a:bodyPr>
          <a:lstStyle/>
          <a:p>
            <a:r>
              <a:rPr lang="en-US" sz="2000" dirty="0" smtClean="0">
                <a:solidFill>
                  <a:srgbClr val="000000"/>
                </a:solidFill>
                <a:latin typeface="Calibri" pitchFamily="34" charset="0"/>
              </a:rPr>
              <a:t>Teaching English language </a:t>
            </a:r>
            <a:endParaRPr lang="fr-FR" sz="2000" dirty="0">
              <a:solidFill>
                <a:srgbClr val="000000"/>
              </a:solidFill>
              <a:latin typeface="Calibri" pitchFamily="34" charset="0"/>
            </a:endParaRPr>
          </a:p>
        </p:txBody>
      </p:sp>
      <p:sp>
        <p:nvSpPr>
          <p:cNvPr id="27" name="Rectangle 26"/>
          <p:cNvSpPr/>
          <p:nvPr/>
        </p:nvSpPr>
        <p:spPr>
          <a:xfrm>
            <a:off x="5652120" y="2564904"/>
            <a:ext cx="2888098" cy="400110"/>
          </a:xfrm>
          <a:prstGeom prst="rect">
            <a:avLst/>
          </a:prstGeom>
        </p:spPr>
        <p:txBody>
          <a:bodyPr wrap="none">
            <a:spAutoFit/>
          </a:bodyPr>
          <a:lstStyle/>
          <a:p>
            <a:r>
              <a:rPr lang="en-US" sz="2000" dirty="0" smtClean="0">
                <a:solidFill>
                  <a:srgbClr val="000000"/>
                </a:solidFill>
                <a:latin typeface="Calibri" pitchFamily="34" charset="0"/>
              </a:rPr>
              <a:t>Teaching English language</a:t>
            </a:r>
            <a:endParaRPr lang="fr-FR" sz="2000" dirty="0">
              <a:solidFill>
                <a:srgbClr val="000000"/>
              </a:solidFill>
              <a:latin typeface="Calibri" pitchFamily="34" charset="0"/>
            </a:endParaRPr>
          </a:p>
        </p:txBody>
      </p:sp>
      <p:sp>
        <p:nvSpPr>
          <p:cNvPr id="28" name="Rectangle 27"/>
          <p:cNvSpPr/>
          <p:nvPr/>
        </p:nvSpPr>
        <p:spPr>
          <a:xfrm>
            <a:off x="5652120" y="3356992"/>
            <a:ext cx="3024336" cy="1015663"/>
          </a:xfrm>
          <a:prstGeom prst="rect">
            <a:avLst/>
          </a:prstGeom>
        </p:spPr>
        <p:txBody>
          <a:bodyPr wrap="square">
            <a:spAutoFit/>
          </a:bodyPr>
          <a:lstStyle/>
          <a:p>
            <a:r>
              <a:rPr lang="en-US" sz="2000" dirty="0" smtClean="0">
                <a:solidFill>
                  <a:srgbClr val="000000"/>
                </a:solidFill>
                <a:latin typeface="Calibri" pitchFamily="34" charset="0"/>
              </a:rPr>
              <a:t>Responding to questions about the programming languages</a:t>
            </a:r>
            <a:endParaRPr lang="fr-FR" sz="2000" dirty="0">
              <a:solidFill>
                <a:srgbClr val="000000"/>
              </a:solidFill>
              <a:latin typeface="Calibri" pitchFamily="34" charset="0"/>
            </a:endParaRPr>
          </a:p>
        </p:txBody>
      </p:sp>
      <p:sp>
        <p:nvSpPr>
          <p:cNvPr id="29" name="Rectangle 28"/>
          <p:cNvSpPr/>
          <p:nvPr/>
        </p:nvSpPr>
        <p:spPr>
          <a:xfrm>
            <a:off x="5652120" y="4653136"/>
            <a:ext cx="2808312" cy="1015663"/>
          </a:xfrm>
          <a:prstGeom prst="rect">
            <a:avLst/>
          </a:prstGeom>
        </p:spPr>
        <p:txBody>
          <a:bodyPr wrap="square">
            <a:spAutoFit/>
          </a:bodyPr>
          <a:lstStyle/>
          <a:p>
            <a:r>
              <a:rPr lang="en-US" sz="2000" dirty="0" smtClean="0">
                <a:solidFill>
                  <a:srgbClr val="000000"/>
                </a:solidFill>
                <a:latin typeface="Calibri" pitchFamily="34" charset="0"/>
              </a:rPr>
              <a:t>Determining the precedence relationship between activities</a:t>
            </a:r>
            <a:endParaRPr lang="fr-FR" sz="2000" dirty="0">
              <a:solidFill>
                <a:srgbClr val="000000"/>
              </a:solidFill>
              <a:latin typeface="Calibri" pitchFamily="34" charset="0"/>
            </a:endParaRPr>
          </a:p>
        </p:txBody>
      </p:sp>
      <p:sp>
        <p:nvSpPr>
          <p:cNvPr id="30" name="Rectangle 29"/>
          <p:cNvSpPr/>
          <p:nvPr/>
        </p:nvSpPr>
        <p:spPr>
          <a:xfrm>
            <a:off x="5652120" y="5745450"/>
            <a:ext cx="2880320" cy="707886"/>
          </a:xfrm>
          <a:prstGeom prst="rect">
            <a:avLst/>
          </a:prstGeom>
        </p:spPr>
        <p:txBody>
          <a:bodyPr wrap="square">
            <a:spAutoFit/>
          </a:bodyPr>
          <a:lstStyle/>
          <a:p>
            <a:r>
              <a:rPr lang="en-US" sz="2000" dirty="0" smtClean="0">
                <a:solidFill>
                  <a:srgbClr val="000000"/>
                </a:solidFill>
                <a:latin typeface="Calibri" pitchFamily="34" charset="0"/>
              </a:rPr>
              <a:t>Teaching introduction to programming language</a:t>
            </a:r>
            <a:endParaRPr lang="fr-FR" sz="2000" dirty="0">
              <a:solidFill>
                <a:srgbClr val="000000"/>
              </a:solidFill>
              <a:latin typeface="Calibri" pitchFamily="34" charset="0"/>
            </a:endParaRPr>
          </a:p>
        </p:txBody>
      </p:sp>
      <p:sp>
        <p:nvSpPr>
          <p:cNvPr id="32"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
        <p:nvSpPr>
          <p:cNvPr id="37" name="Rectangle 2"/>
          <p:cNvSpPr>
            <a:spLocks noGrp="1" noChangeArrowheads="1"/>
          </p:cNvSpPr>
          <p:nvPr>
            <p:ph type="title"/>
          </p:nvPr>
        </p:nvSpPr>
        <p:spPr>
          <a:xfrm>
            <a:off x="838200" y="248216"/>
            <a:ext cx="6248400" cy="444480"/>
          </a:xfrm>
        </p:spPr>
        <p:txBody>
          <a:bodyPr/>
          <a:lstStyle/>
          <a:p>
            <a:r>
              <a:rPr lang="en-US" sz="3600" b="1" cap="small" dirty="0" smtClean="0"/>
              <a:t>Related Works</a:t>
            </a:r>
            <a:endParaRPr lang="fr-FR" sz="3600" b="1" cap="sm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checkerboard(across)">
                                      <p:cBhvr>
                                        <p:cTn id="13" dur="500"/>
                                        <p:tgtEl>
                                          <p:spTgt spid="104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heckerboard(across)">
                                      <p:cBhvr>
                                        <p:cTn id="24" dur="500"/>
                                        <p:tgtEl>
                                          <p:spTgt spid="102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500"/>
                                        <p:tgtEl>
                                          <p:spTgt spid="2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heckerboard(across)">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checkerboard(across)">
                                      <p:cBhvr>
                                        <p:cTn id="41" dur="500"/>
                                        <p:tgtEl>
                                          <p:spTgt spid="103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500"/>
                                        <p:tgtEl>
                                          <p:spTgt spid="12"/>
                                        </p:tgtEl>
                                      </p:cBhvr>
                                    </p:animEffect>
                                  </p:childTnLst>
                                </p:cTn>
                              </p:par>
                              <p:par>
                                <p:cTn id="45" presetID="5" presetClass="entr" presetSubtype="1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heckerboard(across)">
                                      <p:cBhvr>
                                        <p:cTn id="47" dur="500"/>
                                        <p:tgtEl>
                                          <p:spTgt spid="19"/>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heckerboard(across)">
                                      <p:cBhvr>
                                        <p:cTn id="50" dur="500"/>
                                        <p:tgtEl>
                                          <p:spTgt spid="23"/>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across)">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1032"/>
                                        </p:tgtEl>
                                        <p:attrNameLst>
                                          <p:attrName>style.visibility</p:attrName>
                                        </p:attrNameLst>
                                      </p:cBhvr>
                                      <p:to>
                                        <p:strVal val="visible"/>
                                      </p:to>
                                    </p:set>
                                    <p:animEffect transition="in" filter="checkerboard(across)">
                                      <p:cBhvr>
                                        <p:cTn id="58" dur="500"/>
                                        <p:tgtEl>
                                          <p:spTgt spid="103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heckerboard(across)">
                                      <p:cBhvr>
                                        <p:cTn id="61" dur="500"/>
                                        <p:tgtEl>
                                          <p:spTgt spid="13"/>
                                        </p:tgtEl>
                                      </p:cBhvr>
                                    </p:animEffect>
                                  </p:childTnLst>
                                </p:cTn>
                              </p:par>
                              <p:par>
                                <p:cTn id="62" presetID="5" presetClass="entr" presetSubtype="1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heckerboard(across)">
                                      <p:cBhvr>
                                        <p:cTn id="64" dur="500"/>
                                        <p:tgtEl>
                                          <p:spTgt spid="20"/>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checkerboard(across)">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1034"/>
                                        </p:tgtEl>
                                        <p:attrNameLst>
                                          <p:attrName>style.visibility</p:attrName>
                                        </p:attrNameLst>
                                      </p:cBhvr>
                                      <p:to>
                                        <p:strVal val="visible"/>
                                      </p:to>
                                    </p:set>
                                    <p:animEffect transition="in" filter="checkerboard(across)">
                                      <p:cBhvr>
                                        <p:cTn id="75" dur="500"/>
                                        <p:tgtEl>
                                          <p:spTgt spid="1034"/>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heckerboard(across)">
                                      <p:cBhvr>
                                        <p:cTn id="78" dur="500"/>
                                        <p:tgtEl>
                                          <p:spTgt spid="14"/>
                                        </p:tgtEl>
                                      </p:cBhvr>
                                    </p:animEffect>
                                  </p:childTnLst>
                                </p:cTn>
                              </p:par>
                              <p:par>
                                <p:cTn id="79" presetID="5" presetClass="entr" presetSubtype="1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heckerboard(across)">
                                      <p:cBhvr>
                                        <p:cTn id="81" dur="500"/>
                                        <p:tgtEl>
                                          <p:spTgt spid="21"/>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checkerboard(across)">
                                      <p:cBhvr>
                                        <p:cTn id="84" dur="500"/>
                                        <p:tgtEl>
                                          <p:spTgt spid="25"/>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checkerboard(across)">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22" grpId="0" animBg="1"/>
      <p:bldP spid="23" grpId="0" animBg="1"/>
      <p:bldP spid="24" grpId="0" animBg="1"/>
      <p:bldP spid="25" grpId="0" animBg="1"/>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65"/>
          <p:cNvSpPr>
            <a:spLocks noChangeArrowheads="1"/>
          </p:cNvSpPr>
          <p:nvPr/>
        </p:nvSpPr>
        <p:spPr bwMode="grayWhite">
          <a:xfrm>
            <a:off x="1138238" y="1214422"/>
            <a:ext cx="6248400" cy="4429156"/>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endParaRPr lang="fr-FR" sz="2400">
              <a:latin typeface="Calibri" pitchFamily="34" charset="0"/>
            </a:endParaRPr>
          </a:p>
        </p:txBody>
      </p:sp>
      <p:grpSp>
        <p:nvGrpSpPr>
          <p:cNvPr id="34" name="Group 66"/>
          <p:cNvGrpSpPr>
            <a:grpSpLocks/>
          </p:cNvGrpSpPr>
          <p:nvPr/>
        </p:nvGrpSpPr>
        <p:grpSpPr bwMode="auto">
          <a:xfrm>
            <a:off x="2052638" y="2000250"/>
            <a:ext cx="4038600" cy="514350"/>
            <a:chOff x="1392" y="1356"/>
            <a:chExt cx="2544" cy="324"/>
          </a:xfrm>
        </p:grpSpPr>
        <p:sp>
          <p:nvSpPr>
            <p:cNvPr id="35" name="Line 67"/>
            <p:cNvSpPr>
              <a:spLocks noChangeShapeType="1"/>
            </p:cNvSpPr>
            <p:nvPr/>
          </p:nvSpPr>
          <p:spPr bwMode="auto">
            <a:xfrm>
              <a:off x="1536" y="1608"/>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36" name="Oval 68"/>
            <p:cNvSpPr>
              <a:spLocks noChangeArrowheads="1"/>
            </p:cNvSpPr>
            <p:nvPr/>
          </p:nvSpPr>
          <p:spPr bwMode="gray">
            <a:xfrm>
              <a:off x="1392" y="1536"/>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37" name="Rectangle 69"/>
            <p:cNvSpPr>
              <a:spLocks noChangeArrowheads="1"/>
            </p:cNvSpPr>
            <p:nvPr/>
          </p:nvSpPr>
          <p:spPr bwMode="auto">
            <a:xfrm>
              <a:off x="1800" y="1356"/>
              <a:ext cx="1187"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Introduction</a:t>
              </a:r>
              <a:r>
                <a:rPr lang="en-US" sz="2400" b="1" cap="small" dirty="0" smtClean="0">
                  <a:latin typeface="Calibri" pitchFamily="34" charset="0"/>
                </a:rPr>
                <a:t> </a:t>
              </a:r>
              <a:endParaRPr lang="fr-FR" sz="2400" b="1" cap="small" dirty="0">
                <a:latin typeface="Calibri" pitchFamily="34" charset="0"/>
              </a:endParaRPr>
            </a:p>
          </p:txBody>
        </p:sp>
      </p:grpSp>
      <p:grpSp>
        <p:nvGrpSpPr>
          <p:cNvPr id="38" name="Group 70"/>
          <p:cNvGrpSpPr>
            <a:grpSpLocks/>
          </p:cNvGrpSpPr>
          <p:nvPr/>
        </p:nvGrpSpPr>
        <p:grpSpPr bwMode="auto">
          <a:xfrm>
            <a:off x="2052638" y="2524125"/>
            <a:ext cx="4038600" cy="485775"/>
            <a:chOff x="1392" y="1686"/>
            <a:chExt cx="2544" cy="306"/>
          </a:xfrm>
        </p:grpSpPr>
        <p:sp>
          <p:nvSpPr>
            <p:cNvPr id="3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0" name="Oval 72"/>
            <p:cNvSpPr>
              <a:spLocks noChangeArrowheads="1"/>
            </p:cNvSpPr>
            <p:nvPr/>
          </p:nvSpPr>
          <p:spPr bwMode="gray">
            <a:xfrm>
              <a:off x="1392" y="1848"/>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1" name="Rectangle 73"/>
            <p:cNvSpPr>
              <a:spLocks noChangeArrowheads="1"/>
            </p:cNvSpPr>
            <p:nvPr/>
          </p:nvSpPr>
          <p:spPr bwMode="auto">
            <a:xfrm>
              <a:off x="1800" y="1686"/>
              <a:ext cx="1265"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Related Works</a:t>
              </a:r>
              <a:endParaRPr lang="fr-FR" sz="2400" b="1" cap="small" dirty="0">
                <a:solidFill>
                  <a:schemeClr val="bg1"/>
                </a:solidFill>
                <a:latin typeface="Calibri" pitchFamily="34" charset="0"/>
                <a:cs typeface="Times New Roman" pitchFamily="18" charset="0"/>
              </a:endParaRPr>
            </a:p>
          </p:txBody>
        </p:sp>
      </p:grpSp>
      <p:grpSp>
        <p:nvGrpSpPr>
          <p:cNvPr id="42" name="Group 74"/>
          <p:cNvGrpSpPr>
            <a:grpSpLocks/>
          </p:cNvGrpSpPr>
          <p:nvPr/>
        </p:nvGrpSpPr>
        <p:grpSpPr bwMode="auto">
          <a:xfrm>
            <a:off x="2052638" y="2997199"/>
            <a:ext cx="5214938" cy="830261"/>
            <a:chOff x="1392" y="1984"/>
            <a:chExt cx="3285" cy="523"/>
          </a:xfrm>
        </p:grpSpPr>
        <p:sp>
          <p:nvSpPr>
            <p:cNvPr id="43"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4" name="Oval 76"/>
            <p:cNvSpPr>
              <a:spLocks noChangeArrowheads="1"/>
            </p:cNvSpPr>
            <p:nvPr/>
          </p:nvSpPr>
          <p:spPr bwMode="gray">
            <a:xfrm>
              <a:off x="1392" y="2160"/>
              <a:ext cx="144" cy="144"/>
            </a:xfrm>
            <a:prstGeom prst="ellipse">
              <a:avLst/>
            </a:prstGeom>
            <a:gradFill rotWithShape="1">
              <a:gsLst>
                <a:gs pos="0">
                  <a:srgbClr val="A01DD5"/>
                </a:gs>
                <a:gs pos="100000">
                  <a:srgbClr val="A01DD5">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5" name="Rectangle 77"/>
            <p:cNvSpPr>
              <a:spLocks noChangeArrowheads="1"/>
            </p:cNvSpPr>
            <p:nvPr/>
          </p:nvSpPr>
          <p:spPr bwMode="auto">
            <a:xfrm>
              <a:off x="1800" y="1984"/>
              <a:ext cx="2877" cy="523"/>
            </a:xfrm>
            <a:prstGeom prst="rect">
              <a:avLst/>
            </a:prstGeom>
            <a:noFill/>
            <a:ln w="9525">
              <a:noFill/>
              <a:miter lim="800000"/>
              <a:headEnd/>
              <a:tailEnd/>
            </a:ln>
            <a:effectLst/>
          </p:spPr>
          <p:txBody>
            <a:bodyPr wrap="none">
              <a:spAutoFit/>
            </a:bodyPr>
            <a:lstStyle/>
            <a:p>
              <a:r>
                <a:rPr lang="en-US" sz="2400" b="1" cap="small" dirty="0" smtClean="0">
                  <a:solidFill>
                    <a:srgbClr val="7030A0"/>
                  </a:solidFill>
                  <a:latin typeface="Calibri" pitchFamily="34" charset="0"/>
                  <a:cs typeface="Times New Roman" pitchFamily="18" charset="0"/>
                </a:rPr>
                <a:t>Learning version of Memory Match</a:t>
              </a:r>
            </a:p>
            <a:p>
              <a:r>
                <a:rPr lang="en-US" sz="2400" b="1" cap="small" dirty="0" smtClean="0">
                  <a:solidFill>
                    <a:srgbClr val="7030A0"/>
                  </a:solidFill>
                  <a:latin typeface="Calibri" pitchFamily="34" charset="0"/>
                  <a:cs typeface="Times New Roman" pitchFamily="18" charset="0"/>
                </a:rPr>
                <a:t>Game for deaf learners</a:t>
              </a:r>
              <a:endParaRPr lang="fr-FR" sz="2400" b="1" cap="small" dirty="0">
                <a:solidFill>
                  <a:srgbClr val="7030A0"/>
                </a:solidFill>
                <a:latin typeface="Calibri" pitchFamily="34" charset="0"/>
                <a:cs typeface="Times New Roman" pitchFamily="18" charset="0"/>
              </a:endParaRPr>
            </a:p>
          </p:txBody>
        </p:sp>
      </p:grpSp>
      <p:grpSp>
        <p:nvGrpSpPr>
          <p:cNvPr id="46" name="Group 82"/>
          <p:cNvGrpSpPr>
            <a:grpSpLocks/>
          </p:cNvGrpSpPr>
          <p:nvPr/>
        </p:nvGrpSpPr>
        <p:grpSpPr bwMode="auto">
          <a:xfrm>
            <a:off x="2071670" y="3861048"/>
            <a:ext cx="4038600" cy="504825"/>
            <a:chOff x="1392" y="2601"/>
            <a:chExt cx="2544" cy="318"/>
          </a:xfrm>
        </p:grpSpPr>
        <p:sp>
          <p:nvSpPr>
            <p:cNvPr id="47"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48" name="Oval 84"/>
            <p:cNvSpPr>
              <a:spLocks noChangeArrowheads="1"/>
            </p:cNvSpPr>
            <p:nvPr/>
          </p:nvSpPr>
          <p:spPr bwMode="gray">
            <a:xfrm>
              <a:off x="1392" y="2775"/>
              <a:ext cx="144" cy="144"/>
            </a:xfrm>
            <a:prstGeom prst="ellipse">
              <a:avLst/>
            </a:prstGeom>
            <a:gradFill rotWithShape="1">
              <a:gsLst>
                <a:gs pos="0">
                  <a:srgbClr val="66C5F4"/>
                </a:gs>
                <a:gs pos="100000">
                  <a:srgbClr val="66C5F4">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sp>
          <p:nvSpPr>
            <p:cNvPr id="49" name="Rectangle 85"/>
            <p:cNvSpPr>
              <a:spLocks noChangeArrowheads="1"/>
            </p:cNvSpPr>
            <p:nvPr/>
          </p:nvSpPr>
          <p:spPr bwMode="auto">
            <a:xfrm>
              <a:off x="1788" y="2601"/>
              <a:ext cx="1368"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Experimentation</a:t>
              </a:r>
              <a:endParaRPr lang="fr-FR" sz="2400" b="1" cap="small" dirty="0">
                <a:solidFill>
                  <a:schemeClr val="bg1"/>
                </a:solidFill>
                <a:latin typeface="Calibri" pitchFamily="34" charset="0"/>
                <a:cs typeface="Times New Roman" pitchFamily="18" charset="0"/>
              </a:endParaRPr>
            </a:p>
          </p:txBody>
        </p:sp>
      </p:grpSp>
      <p:grpSp>
        <p:nvGrpSpPr>
          <p:cNvPr id="50" name="Group 82"/>
          <p:cNvGrpSpPr>
            <a:grpSpLocks/>
          </p:cNvGrpSpPr>
          <p:nvPr/>
        </p:nvGrpSpPr>
        <p:grpSpPr bwMode="auto">
          <a:xfrm>
            <a:off x="2300270" y="4432556"/>
            <a:ext cx="3810000" cy="461963"/>
            <a:chOff x="1536" y="2601"/>
            <a:chExt cx="2400" cy="291"/>
          </a:xfrm>
        </p:grpSpPr>
        <p:sp>
          <p:nvSpPr>
            <p:cNvPr id="51"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a:effectLst/>
          </p:spPr>
          <p:txBody>
            <a:bodyPr/>
            <a:lstStyle/>
            <a:p>
              <a:endParaRPr lang="fr-FR" sz="2400">
                <a:latin typeface="Calibri" pitchFamily="34" charset="0"/>
              </a:endParaRPr>
            </a:p>
          </p:txBody>
        </p:sp>
        <p:sp>
          <p:nvSpPr>
            <p:cNvPr id="52" name="Rectangle 85"/>
            <p:cNvSpPr>
              <a:spLocks noChangeArrowheads="1"/>
            </p:cNvSpPr>
            <p:nvPr/>
          </p:nvSpPr>
          <p:spPr bwMode="auto">
            <a:xfrm>
              <a:off x="1788" y="2601"/>
              <a:ext cx="992" cy="291"/>
            </a:xfrm>
            <a:prstGeom prst="rect">
              <a:avLst/>
            </a:prstGeom>
            <a:noFill/>
            <a:ln w="9525">
              <a:noFill/>
              <a:miter lim="800000"/>
              <a:headEnd/>
              <a:tailEnd/>
            </a:ln>
            <a:effectLst/>
          </p:spPr>
          <p:txBody>
            <a:bodyPr wrap="none">
              <a:spAutoFit/>
            </a:bodyPr>
            <a:lstStyle/>
            <a:p>
              <a:r>
                <a:rPr lang="en-US" sz="2400" b="1" cap="small" dirty="0" smtClean="0">
                  <a:solidFill>
                    <a:schemeClr val="bg1"/>
                  </a:solidFill>
                  <a:latin typeface="Calibri" pitchFamily="34" charset="0"/>
                  <a:cs typeface="Times New Roman" pitchFamily="18" charset="0"/>
                </a:rPr>
                <a:t>Conclusion</a:t>
              </a:r>
              <a:endParaRPr lang="fr-FR" sz="2400" b="1" cap="small" dirty="0">
                <a:solidFill>
                  <a:schemeClr val="bg1"/>
                </a:solidFill>
                <a:latin typeface="Calibri" pitchFamily="34" charset="0"/>
                <a:cs typeface="Times New Roman" pitchFamily="18" charset="0"/>
              </a:endParaRPr>
            </a:p>
          </p:txBody>
        </p:sp>
      </p:grpSp>
      <p:sp>
        <p:nvSpPr>
          <p:cNvPr id="53" name="Oval 68"/>
          <p:cNvSpPr>
            <a:spLocks noChangeArrowheads="1"/>
          </p:cNvSpPr>
          <p:nvPr/>
        </p:nvSpPr>
        <p:spPr bwMode="gray">
          <a:xfrm>
            <a:off x="2071670" y="465313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p:spPr>
        <p:txBody>
          <a:bodyPr wrap="none" anchor="ctr"/>
          <a:lstStyle/>
          <a:p>
            <a:endParaRPr lang="fr-FR" sz="2400">
              <a:latin typeface="Calibri" pitchFamily="34" charset="0"/>
            </a:endParaRPr>
          </a:p>
        </p:txBody>
      </p:sp>
      <p:pic>
        <p:nvPicPr>
          <p:cNvPr id="54" name="Picture 86" descr="4"/>
          <p:cNvPicPr>
            <a:picLocks noChangeAspect="1" noChangeArrowheads="1"/>
          </p:cNvPicPr>
          <p:nvPr/>
        </p:nvPicPr>
        <p:blipFill>
          <a:blip r:embed="rId3" cstate="print"/>
          <a:srcRect/>
          <a:stretch>
            <a:fillRect/>
          </a:stretch>
        </p:blipFill>
        <p:spPr bwMode="auto">
          <a:xfrm>
            <a:off x="5815161" y="3140968"/>
            <a:ext cx="1781175" cy="3708276"/>
          </a:xfrm>
          <a:prstGeom prst="rect">
            <a:avLst/>
          </a:prstGeom>
          <a:noFill/>
        </p:spPr>
      </p:pic>
      <p:sp>
        <p:nvSpPr>
          <p:cNvPr id="32" name="Espace réservé du numéro de diapositive 32"/>
          <p:cNvSpPr txBox="1">
            <a:spLocks/>
          </p:cNvSpPr>
          <p:nvPr/>
        </p:nvSpPr>
        <p:spPr bwMode="gray">
          <a:xfrm>
            <a:off x="8028384" y="6381328"/>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2C32ABD-D8AA-4EF7-BC92-810AC2009A1E}" type="slidenum">
              <a:rPr kumimoji="0" lang="en-US" sz="11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100" b="1" i="0" u="none" strike="noStrike" kern="1200" cap="none" spc="0" normalizeH="0" baseline="0" noProof="0">
              <a:ln>
                <a:noFill/>
              </a:ln>
              <a:solidFill>
                <a:schemeClr val="tx1"/>
              </a:solidFill>
              <a:effectLst/>
              <a:uLnTx/>
              <a:uFillTx/>
              <a:latin typeface="Arial" charset="0"/>
              <a:ea typeface="+mn-ea"/>
              <a:cs typeface="+mn-cs"/>
            </a:endParaRPr>
          </a:p>
        </p:txBody>
      </p:sp>
      <p:sp>
        <p:nvSpPr>
          <p:cNvPr id="56" name="Rectangle 2"/>
          <p:cNvSpPr txBox="1">
            <a:spLocks noChangeArrowheads="1"/>
          </p:cNvSpPr>
          <p:nvPr/>
        </p:nvSpPr>
        <p:spPr bwMode="gray">
          <a:xfrm>
            <a:off x="838200" y="248216"/>
            <a:ext cx="6248400" cy="4444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small" spc="0" normalizeH="0" baseline="0" noProof="0" smtClean="0">
                <a:ln>
                  <a:noFill/>
                </a:ln>
                <a:solidFill>
                  <a:srgbClr val="000000"/>
                </a:solidFill>
                <a:effectLst/>
                <a:uLnTx/>
                <a:uFillTx/>
                <a:latin typeface="+mj-lt"/>
                <a:ea typeface="+mj-ea"/>
                <a:cs typeface="+mj-cs"/>
              </a:rPr>
              <a:t>Content</a:t>
            </a:r>
            <a:endParaRPr kumimoji="0" lang="fr-FR" sz="3600" b="1" i="0" u="none" strike="noStrike" kern="0" cap="small" spc="0" normalizeH="0" baseline="0" noProof="0" dirty="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95TGp_education_light">
  <a:themeElements>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295TGp_education_light</Template>
  <TotalTime>5887</TotalTime>
  <Words>750</Words>
  <Application>Microsoft Office PowerPoint</Application>
  <PresentationFormat>Affichage à l'écran (4:3)</PresentationFormat>
  <Paragraphs>132</Paragraphs>
  <Slides>15</Slides>
  <Notes>11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295TGp_education_light</vt:lpstr>
      <vt:lpstr>MemoSign Game: A learning Game for Deaf Learners</vt:lpstr>
      <vt:lpstr>Content</vt:lpstr>
      <vt:lpstr>Introduction </vt:lpstr>
      <vt:lpstr>Introduction </vt:lpstr>
      <vt:lpstr>Introduction </vt:lpstr>
      <vt:lpstr>Contribution</vt:lpstr>
      <vt:lpstr>Content</vt:lpstr>
      <vt:lpstr>Related Works</vt:lpstr>
      <vt:lpstr>Diapositive 9</vt:lpstr>
      <vt:lpstr>Learning version of Memory Match Game For Deaf Learners</vt:lpstr>
      <vt:lpstr>Learning version of Memory Match Game For Deaf Learners</vt:lpstr>
      <vt:lpstr>Content</vt:lpstr>
      <vt:lpstr>Content</vt:lpstr>
      <vt:lpstr>Conclusion</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possible to personalize learning games according to learning styles?</dc:title>
  <dc:creator>Khenissi</dc:creator>
  <cp:lastModifiedBy>Khenissi Mohamed Ali</cp:lastModifiedBy>
  <cp:revision>523</cp:revision>
  <dcterms:created xsi:type="dcterms:W3CDTF">2011-12-19T21:01:02Z</dcterms:created>
  <dcterms:modified xsi:type="dcterms:W3CDTF">2015-07-07T09:58:27Z</dcterms:modified>
</cp:coreProperties>
</file>