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2" y="-3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20635" y="2674864"/>
            <a:ext cx="4240274" cy="312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72890" y="1345438"/>
            <a:ext cx="5196205" cy="754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093080" y="1793113"/>
            <a:ext cx="131699" cy="213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824596" y="1598549"/>
            <a:ext cx="158750" cy="464184"/>
          </a:xfrm>
          <a:custGeom>
            <a:avLst/>
            <a:gdLst/>
            <a:ahLst/>
            <a:cxnLst/>
            <a:rect l="l" t="t" r="r" b="b"/>
            <a:pathLst>
              <a:path w="158750" h="464185">
                <a:moveTo>
                  <a:pt x="80263" y="0"/>
                </a:moveTo>
                <a:lnTo>
                  <a:pt x="42937" y="11787"/>
                </a:lnTo>
                <a:lnTo>
                  <a:pt x="16001" y="52181"/>
                </a:lnTo>
                <a:lnTo>
                  <a:pt x="6350" y="103886"/>
                </a:lnTo>
                <a:lnTo>
                  <a:pt x="1603" y="177879"/>
                </a:lnTo>
                <a:lnTo>
                  <a:pt x="402" y="223918"/>
                </a:lnTo>
                <a:lnTo>
                  <a:pt x="0" y="275971"/>
                </a:lnTo>
                <a:lnTo>
                  <a:pt x="478" y="304661"/>
                </a:lnTo>
                <a:lnTo>
                  <a:pt x="4339" y="359231"/>
                </a:lnTo>
                <a:lnTo>
                  <a:pt x="11556" y="403254"/>
                </a:lnTo>
                <a:lnTo>
                  <a:pt x="33274" y="443991"/>
                </a:lnTo>
                <a:lnTo>
                  <a:pt x="78104" y="464185"/>
                </a:lnTo>
                <a:lnTo>
                  <a:pt x="89816" y="463327"/>
                </a:lnTo>
                <a:lnTo>
                  <a:pt x="128710" y="440301"/>
                </a:lnTo>
                <a:lnTo>
                  <a:pt x="147320" y="398652"/>
                </a:lnTo>
                <a:lnTo>
                  <a:pt x="155495" y="320421"/>
                </a:lnTo>
                <a:lnTo>
                  <a:pt x="157553" y="261457"/>
                </a:lnTo>
                <a:lnTo>
                  <a:pt x="158242" y="189229"/>
                </a:lnTo>
                <a:lnTo>
                  <a:pt x="157597" y="146484"/>
                </a:lnTo>
                <a:lnTo>
                  <a:pt x="152401" y="82805"/>
                </a:lnTo>
                <a:lnTo>
                  <a:pt x="142065" y="45755"/>
                </a:lnTo>
                <a:lnTo>
                  <a:pt x="117348" y="11429"/>
                </a:lnTo>
                <a:lnTo>
                  <a:pt x="80263" y="0"/>
                </a:lnTo>
                <a:close/>
              </a:path>
            </a:pathLst>
          </a:custGeom>
          <a:ln w="12192">
            <a:solidFill>
              <a:srgbClr val="52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218169" y="1575053"/>
            <a:ext cx="551180" cy="525780"/>
          </a:xfrm>
          <a:custGeom>
            <a:avLst/>
            <a:gdLst/>
            <a:ahLst/>
            <a:cxnLst/>
            <a:rect l="l" t="t" r="r" b="b"/>
            <a:pathLst>
              <a:path w="551179" h="525780">
                <a:moveTo>
                  <a:pt x="0" y="0"/>
                </a:moveTo>
                <a:lnTo>
                  <a:pt x="207772" y="0"/>
                </a:lnTo>
                <a:lnTo>
                  <a:pt x="207772" y="348615"/>
                </a:lnTo>
                <a:lnTo>
                  <a:pt x="208103" y="373449"/>
                </a:lnTo>
                <a:lnTo>
                  <a:pt x="212978" y="418973"/>
                </a:lnTo>
                <a:lnTo>
                  <a:pt x="241363" y="449087"/>
                </a:lnTo>
                <a:lnTo>
                  <a:pt x="255270" y="451104"/>
                </a:lnTo>
                <a:lnTo>
                  <a:pt x="264842" y="450459"/>
                </a:lnTo>
                <a:lnTo>
                  <a:pt x="302129" y="431831"/>
                </a:lnTo>
                <a:lnTo>
                  <a:pt x="328314" y="403256"/>
                </a:lnTo>
                <a:lnTo>
                  <a:pt x="343026" y="383540"/>
                </a:lnTo>
                <a:lnTo>
                  <a:pt x="343026" y="110744"/>
                </a:lnTo>
                <a:lnTo>
                  <a:pt x="340359" y="63880"/>
                </a:lnTo>
                <a:lnTo>
                  <a:pt x="315991" y="27035"/>
                </a:lnTo>
                <a:lnTo>
                  <a:pt x="287908" y="20193"/>
                </a:lnTo>
                <a:lnTo>
                  <a:pt x="287908" y="0"/>
                </a:lnTo>
                <a:lnTo>
                  <a:pt x="495807" y="0"/>
                </a:lnTo>
                <a:lnTo>
                  <a:pt x="495807" y="399288"/>
                </a:lnTo>
                <a:lnTo>
                  <a:pt x="496478" y="425713"/>
                </a:lnTo>
                <a:lnTo>
                  <a:pt x="506729" y="472059"/>
                </a:lnTo>
                <a:lnTo>
                  <a:pt x="550926" y="490347"/>
                </a:lnTo>
                <a:lnTo>
                  <a:pt x="550926" y="510032"/>
                </a:lnTo>
                <a:lnTo>
                  <a:pt x="343026" y="510032"/>
                </a:lnTo>
                <a:lnTo>
                  <a:pt x="343026" y="441833"/>
                </a:lnTo>
                <a:lnTo>
                  <a:pt x="324758" y="462166"/>
                </a:lnTo>
                <a:lnTo>
                  <a:pt x="288270" y="493928"/>
                </a:lnTo>
                <a:lnTo>
                  <a:pt x="251166" y="514074"/>
                </a:lnTo>
                <a:lnTo>
                  <a:pt x="210208" y="524031"/>
                </a:lnTo>
                <a:lnTo>
                  <a:pt x="188086" y="525272"/>
                </a:lnTo>
                <a:lnTo>
                  <a:pt x="167155" y="523626"/>
                </a:lnTo>
                <a:lnTo>
                  <a:pt x="128865" y="510430"/>
                </a:lnTo>
                <a:lnTo>
                  <a:pt x="96123" y="485064"/>
                </a:lnTo>
                <a:lnTo>
                  <a:pt x="73644" y="454100"/>
                </a:lnTo>
                <a:lnTo>
                  <a:pt x="61547" y="415853"/>
                </a:lnTo>
                <a:lnTo>
                  <a:pt x="55832" y="353941"/>
                </a:lnTo>
                <a:lnTo>
                  <a:pt x="55118" y="313055"/>
                </a:lnTo>
                <a:lnTo>
                  <a:pt x="55118" y="110744"/>
                </a:lnTo>
                <a:lnTo>
                  <a:pt x="54451" y="84597"/>
                </a:lnTo>
                <a:lnTo>
                  <a:pt x="44450" y="38735"/>
                </a:lnTo>
                <a:lnTo>
                  <a:pt x="0" y="2019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52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664831" y="1559813"/>
            <a:ext cx="478790" cy="541020"/>
          </a:xfrm>
          <a:custGeom>
            <a:avLst/>
            <a:gdLst/>
            <a:ahLst/>
            <a:cxnLst/>
            <a:rect l="l" t="t" r="r" b="b"/>
            <a:pathLst>
              <a:path w="478790" h="541019">
                <a:moveTo>
                  <a:pt x="237871" y="0"/>
                </a:moveTo>
                <a:lnTo>
                  <a:pt x="302069" y="8572"/>
                </a:lnTo>
                <a:lnTo>
                  <a:pt x="361696" y="34289"/>
                </a:lnTo>
                <a:lnTo>
                  <a:pt x="412003" y="75930"/>
                </a:lnTo>
                <a:lnTo>
                  <a:pt x="448691" y="131952"/>
                </a:lnTo>
                <a:lnTo>
                  <a:pt x="470979" y="198231"/>
                </a:lnTo>
                <a:lnTo>
                  <a:pt x="478409" y="270510"/>
                </a:lnTo>
                <a:lnTo>
                  <a:pt x="474958" y="322585"/>
                </a:lnTo>
                <a:lnTo>
                  <a:pt x="464613" y="370220"/>
                </a:lnTo>
                <a:lnTo>
                  <a:pt x="447387" y="413402"/>
                </a:lnTo>
                <a:lnTo>
                  <a:pt x="423291" y="452120"/>
                </a:lnTo>
                <a:lnTo>
                  <a:pt x="386859" y="490791"/>
                </a:lnTo>
                <a:lnTo>
                  <a:pt x="344058" y="518414"/>
                </a:lnTo>
                <a:lnTo>
                  <a:pt x="294899" y="534987"/>
                </a:lnTo>
                <a:lnTo>
                  <a:pt x="239395" y="540512"/>
                </a:lnTo>
                <a:lnTo>
                  <a:pt x="185173" y="535465"/>
                </a:lnTo>
                <a:lnTo>
                  <a:pt x="137572" y="520334"/>
                </a:lnTo>
                <a:lnTo>
                  <a:pt x="96591" y="495131"/>
                </a:lnTo>
                <a:lnTo>
                  <a:pt x="62229" y="459866"/>
                </a:lnTo>
                <a:lnTo>
                  <a:pt x="34986" y="417883"/>
                </a:lnTo>
                <a:lnTo>
                  <a:pt x="15541" y="372697"/>
                </a:lnTo>
                <a:lnTo>
                  <a:pt x="3883" y="324296"/>
                </a:lnTo>
                <a:lnTo>
                  <a:pt x="0" y="272669"/>
                </a:lnTo>
                <a:lnTo>
                  <a:pt x="3974" y="219640"/>
                </a:lnTo>
                <a:lnTo>
                  <a:pt x="15890" y="170100"/>
                </a:lnTo>
                <a:lnTo>
                  <a:pt x="35736" y="124061"/>
                </a:lnTo>
                <a:lnTo>
                  <a:pt x="63500" y="81534"/>
                </a:lnTo>
                <a:lnTo>
                  <a:pt x="98246" y="45862"/>
                </a:lnTo>
                <a:lnTo>
                  <a:pt x="138874" y="20383"/>
                </a:lnTo>
                <a:lnTo>
                  <a:pt x="185408" y="5095"/>
                </a:lnTo>
                <a:lnTo>
                  <a:pt x="237871" y="0"/>
                </a:lnTo>
                <a:close/>
              </a:path>
            </a:pathLst>
          </a:custGeom>
          <a:ln w="12192">
            <a:solidFill>
              <a:srgbClr val="52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497067" y="1559813"/>
            <a:ext cx="550545" cy="525780"/>
          </a:xfrm>
          <a:custGeom>
            <a:avLst/>
            <a:gdLst/>
            <a:ahLst/>
            <a:cxnLst/>
            <a:rect l="l" t="t" r="r" b="b"/>
            <a:pathLst>
              <a:path w="550545" h="525780">
                <a:moveTo>
                  <a:pt x="360553" y="0"/>
                </a:moveTo>
                <a:lnTo>
                  <a:pt x="405892" y="6873"/>
                </a:lnTo>
                <a:lnTo>
                  <a:pt x="442849" y="27559"/>
                </a:lnTo>
                <a:lnTo>
                  <a:pt x="470169" y="58404"/>
                </a:lnTo>
                <a:lnTo>
                  <a:pt x="486537" y="96012"/>
                </a:lnTo>
                <a:lnTo>
                  <a:pt x="493109" y="141414"/>
                </a:lnTo>
                <a:lnTo>
                  <a:pt x="495300" y="215391"/>
                </a:lnTo>
                <a:lnTo>
                  <a:pt x="495300" y="414020"/>
                </a:lnTo>
                <a:lnTo>
                  <a:pt x="495946" y="440686"/>
                </a:lnTo>
                <a:lnTo>
                  <a:pt x="505841" y="487299"/>
                </a:lnTo>
                <a:lnTo>
                  <a:pt x="550291" y="505587"/>
                </a:lnTo>
                <a:lnTo>
                  <a:pt x="550291" y="525272"/>
                </a:lnTo>
                <a:lnTo>
                  <a:pt x="292354" y="525272"/>
                </a:lnTo>
                <a:lnTo>
                  <a:pt x="292354" y="505587"/>
                </a:lnTo>
                <a:lnTo>
                  <a:pt x="305788" y="502658"/>
                </a:lnTo>
                <a:lnTo>
                  <a:pt x="317150" y="497681"/>
                </a:lnTo>
                <a:lnTo>
                  <a:pt x="340328" y="457898"/>
                </a:lnTo>
                <a:lnTo>
                  <a:pt x="342519" y="414020"/>
                </a:lnTo>
                <a:lnTo>
                  <a:pt x="342519" y="187071"/>
                </a:lnTo>
                <a:lnTo>
                  <a:pt x="341280" y="135937"/>
                </a:lnTo>
                <a:lnTo>
                  <a:pt x="331009" y="93456"/>
                </a:lnTo>
                <a:lnTo>
                  <a:pt x="295021" y="73660"/>
                </a:lnTo>
                <a:lnTo>
                  <a:pt x="271994" y="77850"/>
                </a:lnTo>
                <a:lnTo>
                  <a:pt x="249777" y="90424"/>
                </a:lnTo>
                <a:lnTo>
                  <a:pt x="228369" y="111378"/>
                </a:lnTo>
                <a:lnTo>
                  <a:pt x="207772" y="140715"/>
                </a:lnTo>
                <a:lnTo>
                  <a:pt x="207772" y="414020"/>
                </a:lnTo>
                <a:lnTo>
                  <a:pt x="210439" y="460756"/>
                </a:lnTo>
                <a:lnTo>
                  <a:pt x="233664" y="498919"/>
                </a:lnTo>
                <a:lnTo>
                  <a:pt x="257937" y="505587"/>
                </a:lnTo>
                <a:lnTo>
                  <a:pt x="257937" y="525272"/>
                </a:lnTo>
                <a:lnTo>
                  <a:pt x="0" y="525272"/>
                </a:lnTo>
                <a:lnTo>
                  <a:pt x="0" y="505587"/>
                </a:lnTo>
                <a:lnTo>
                  <a:pt x="14932" y="503084"/>
                </a:lnTo>
                <a:lnTo>
                  <a:pt x="27543" y="498808"/>
                </a:lnTo>
                <a:lnTo>
                  <a:pt x="52768" y="461168"/>
                </a:lnTo>
                <a:lnTo>
                  <a:pt x="55118" y="414020"/>
                </a:lnTo>
                <a:lnTo>
                  <a:pt x="55118" y="125984"/>
                </a:lnTo>
                <a:lnTo>
                  <a:pt x="52450" y="79120"/>
                </a:lnTo>
                <a:lnTo>
                  <a:pt x="27987" y="42275"/>
                </a:lnTo>
                <a:lnTo>
                  <a:pt x="0" y="35433"/>
                </a:lnTo>
                <a:lnTo>
                  <a:pt x="0" y="15239"/>
                </a:lnTo>
                <a:lnTo>
                  <a:pt x="207772" y="15239"/>
                </a:lnTo>
                <a:lnTo>
                  <a:pt x="207772" y="81280"/>
                </a:lnTo>
                <a:lnTo>
                  <a:pt x="227201" y="61469"/>
                </a:lnTo>
                <a:lnTo>
                  <a:pt x="264868" y="30470"/>
                </a:lnTo>
                <a:lnTo>
                  <a:pt x="301420" y="10876"/>
                </a:lnTo>
                <a:lnTo>
                  <a:pt x="340143" y="1212"/>
                </a:lnTo>
                <a:lnTo>
                  <a:pt x="360553" y="0"/>
                </a:lnTo>
                <a:close/>
              </a:path>
            </a:pathLst>
          </a:custGeom>
          <a:ln w="12192">
            <a:solidFill>
              <a:srgbClr val="52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949697" y="1559813"/>
            <a:ext cx="490220" cy="532765"/>
          </a:xfrm>
          <a:custGeom>
            <a:avLst/>
            <a:gdLst/>
            <a:ahLst/>
            <a:cxnLst/>
            <a:rect l="l" t="t" r="r" b="b"/>
            <a:pathLst>
              <a:path w="490220" h="532764">
                <a:moveTo>
                  <a:pt x="243839" y="0"/>
                </a:moveTo>
                <a:lnTo>
                  <a:pt x="308816" y="7715"/>
                </a:lnTo>
                <a:lnTo>
                  <a:pt x="358648" y="30861"/>
                </a:lnTo>
                <a:lnTo>
                  <a:pt x="393509" y="62928"/>
                </a:lnTo>
                <a:lnTo>
                  <a:pt x="413512" y="97662"/>
                </a:lnTo>
                <a:lnTo>
                  <a:pt x="419226" y="135397"/>
                </a:lnTo>
                <a:lnTo>
                  <a:pt x="421131" y="202946"/>
                </a:lnTo>
                <a:lnTo>
                  <a:pt x="421131" y="400938"/>
                </a:lnTo>
                <a:lnTo>
                  <a:pt x="421298" y="416750"/>
                </a:lnTo>
                <a:lnTo>
                  <a:pt x="428371" y="455295"/>
                </a:lnTo>
                <a:lnTo>
                  <a:pt x="432053" y="458215"/>
                </a:lnTo>
                <a:lnTo>
                  <a:pt x="435610" y="461137"/>
                </a:lnTo>
                <a:lnTo>
                  <a:pt x="439800" y="462534"/>
                </a:lnTo>
                <a:lnTo>
                  <a:pt x="444626" y="462534"/>
                </a:lnTo>
                <a:lnTo>
                  <a:pt x="451721" y="461271"/>
                </a:lnTo>
                <a:lnTo>
                  <a:pt x="458898" y="457485"/>
                </a:lnTo>
                <a:lnTo>
                  <a:pt x="466147" y="451175"/>
                </a:lnTo>
                <a:lnTo>
                  <a:pt x="473455" y="442340"/>
                </a:lnTo>
                <a:lnTo>
                  <a:pt x="489838" y="455422"/>
                </a:lnTo>
                <a:lnTo>
                  <a:pt x="462121" y="490283"/>
                </a:lnTo>
                <a:lnTo>
                  <a:pt x="418306" y="522097"/>
                </a:lnTo>
                <a:lnTo>
                  <a:pt x="367156" y="532384"/>
                </a:lnTo>
                <a:lnTo>
                  <a:pt x="346535" y="531100"/>
                </a:lnTo>
                <a:lnTo>
                  <a:pt x="298957" y="511937"/>
                </a:lnTo>
                <a:lnTo>
                  <a:pt x="272865" y="469395"/>
                </a:lnTo>
                <a:lnTo>
                  <a:pt x="268986" y="449961"/>
                </a:lnTo>
                <a:lnTo>
                  <a:pt x="223523" y="486038"/>
                </a:lnTo>
                <a:lnTo>
                  <a:pt x="180466" y="511794"/>
                </a:lnTo>
                <a:lnTo>
                  <a:pt x="139791" y="527238"/>
                </a:lnTo>
                <a:lnTo>
                  <a:pt x="101473" y="532384"/>
                </a:lnTo>
                <a:lnTo>
                  <a:pt x="80587" y="530596"/>
                </a:lnTo>
                <a:lnTo>
                  <a:pt x="44340" y="516256"/>
                </a:lnTo>
                <a:lnTo>
                  <a:pt x="16287" y="488487"/>
                </a:lnTo>
                <a:lnTo>
                  <a:pt x="1809" y="452622"/>
                </a:lnTo>
                <a:lnTo>
                  <a:pt x="0" y="431926"/>
                </a:lnTo>
                <a:lnTo>
                  <a:pt x="3141" y="403516"/>
                </a:lnTo>
                <a:lnTo>
                  <a:pt x="28235" y="351077"/>
                </a:lnTo>
                <a:lnTo>
                  <a:pt x="75007" y="307122"/>
                </a:lnTo>
                <a:lnTo>
                  <a:pt x="109304" y="284757"/>
                </a:lnTo>
                <a:lnTo>
                  <a:pt x="153062" y="259935"/>
                </a:lnTo>
                <a:lnTo>
                  <a:pt x="206287" y="232662"/>
                </a:lnTo>
                <a:lnTo>
                  <a:pt x="268986" y="202946"/>
                </a:lnTo>
                <a:lnTo>
                  <a:pt x="268986" y="151637"/>
                </a:lnTo>
                <a:lnTo>
                  <a:pt x="267382" y="104489"/>
                </a:lnTo>
                <a:lnTo>
                  <a:pt x="253571" y="64770"/>
                </a:lnTo>
                <a:lnTo>
                  <a:pt x="220408" y="44227"/>
                </a:lnTo>
                <a:lnTo>
                  <a:pt x="199643" y="41401"/>
                </a:lnTo>
                <a:lnTo>
                  <a:pt x="182713" y="42400"/>
                </a:lnTo>
                <a:lnTo>
                  <a:pt x="141350" y="57276"/>
                </a:lnTo>
                <a:lnTo>
                  <a:pt x="127126" y="80137"/>
                </a:lnTo>
                <a:lnTo>
                  <a:pt x="128079" y="86207"/>
                </a:lnTo>
                <a:lnTo>
                  <a:pt x="130936" y="92979"/>
                </a:lnTo>
                <a:lnTo>
                  <a:pt x="135699" y="100443"/>
                </a:lnTo>
                <a:lnTo>
                  <a:pt x="142366" y="108585"/>
                </a:lnTo>
                <a:lnTo>
                  <a:pt x="151441" y="120203"/>
                </a:lnTo>
                <a:lnTo>
                  <a:pt x="161829" y="166653"/>
                </a:lnTo>
                <a:lnTo>
                  <a:pt x="132494" y="207577"/>
                </a:lnTo>
                <a:lnTo>
                  <a:pt x="91186" y="218186"/>
                </a:lnTo>
                <a:lnTo>
                  <a:pt x="74658" y="216880"/>
                </a:lnTo>
                <a:lnTo>
                  <a:pt x="33527" y="197485"/>
                </a:lnTo>
                <a:lnTo>
                  <a:pt x="11864" y="162319"/>
                </a:lnTo>
                <a:lnTo>
                  <a:pt x="10413" y="148844"/>
                </a:lnTo>
                <a:lnTo>
                  <a:pt x="12346" y="129438"/>
                </a:lnTo>
                <a:lnTo>
                  <a:pt x="27880" y="91961"/>
                </a:lnTo>
                <a:lnTo>
                  <a:pt x="58600" y="57054"/>
                </a:lnTo>
                <a:lnTo>
                  <a:pt x="101982" y="29622"/>
                </a:lnTo>
                <a:lnTo>
                  <a:pt x="156346" y="10715"/>
                </a:lnTo>
                <a:lnTo>
                  <a:pt x="214120" y="1190"/>
                </a:lnTo>
                <a:lnTo>
                  <a:pt x="243839" y="0"/>
                </a:lnTo>
                <a:close/>
              </a:path>
            </a:pathLst>
          </a:custGeom>
          <a:ln w="12191">
            <a:solidFill>
              <a:srgbClr val="52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951471" y="1345438"/>
            <a:ext cx="784860" cy="739775"/>
          </a:xfrm>
          <a:custGeom>
            <a:avLst/>
            <a:gdLst/>
            <a:ahLst/>
            <a:cxnLst/>
            <a:rect l="l" t="t" r="r" b="b"/>
            <a:pathLst>
              <a:path w="784859" h="739775">
                <a:moveTo>
                  <a:pt x="0" y="0"/>
                </a:moveTo>
                <a:lnTo>
                  <a:pt x="354583" y="0"/>
                </a:lnTo>
                <a:lnTo>
                  <a:pt x="354583" y="20192"/>
                </a:lnTo>
                <a:lnTo>
                  <a:pt x="338835" y="20192"/>
                </a:lnTo>
                <a:lnTo>
                  <a:pt x="323951" y="20766"/>
                </a:lnTo>
                <a:lnTo>
                  <a:pt x="285242" y="35687"/>
                </a:lnTo>
                <a:lnTo>
                  <a:pt x="280924" y="42163"/>
                </a:lnTo>
                <a:lnTo>
                  <a:pt x="280924" y="49149"/>
                </a:lnTo>
                <a:lnTo>
                  <a:pt x="305516" y="112013"/>
                </a:lnTo>
                <a:lnTo>
                  <a:pt x="324611" y="147827"/>
                </a:lnTo>
                <a:lnTo>
                  <a:pt x="458216" y="392684"/>
                </a:lnTo>
                <a:lnTo>
                  <a:pt x="591311" y="169672"/>
                </a:lnTo>
                <a:lnTo>
                  <a:pt x="613054" y="132167"/>
                </a:lnTo>
                <a:lnTo>
                  <a:pt x="628570" y="101568"/>
                </a:lnTo>
                <a:lnTo>
                  <a:pt x="637871" y="77874"/>
                </a:lnTo>
                <a:lnTo>
                  <a:pt x="640969" y="61087"/>
                </a:lnTo>
                <a:lnTo>
                  <a:pt x="640085" y="54042"/>
                </a:lnTo>
                <a:lnTo>
                  <a:pt x="600455" y="25622"/>
                </a:lnTo>
                <a:lnTo>
                  <a:pt x="558546" y="20192"/>
                </a:lnTo>
                <a:lnTo>
                  <a:pt x="558546" y="0"/>
                </a:lnTo>
                <a:lnTo>
                  <a:pt x="784478" y="0"/>
                </a:lnTo>
                <a:lnTo>
                  <a:pt x="784478" y="20192"/>
                </a:lnTo>
                <a:lnTo>
                  <a:pt x="767240" y="23381"/>
                </a:lnTo>
                <a:lnTo>
                  <a:pt x="752109" y="27987"/>
                </a:lnTo>
                <a:lnTo>
                  <a:pt x="712620" y="57856"/>
                </a:lnTo>
                <a:lnTo>
                  <a:pt x="669567" y="120340"/>
                </a:lnTo>
                <a:lnTo>
                  <a:pt x="642111" y="166370"/>
                </a:lnTo>
                <a:lnTo>
                  <a:pt x="481710" y="434213"/>
                </a:lnTo>
                <a:lnTo>
                  <a:pt x="481710" y="613156"/>
                </a:lnTo>
                <a:lnTo>
                  <a:pt x="482090" y="639038"/>
                </a:lnTo>
                <a:lnTo>
                  <a:pt x="487679" y="684276"/>
                </a:lnTo>
                <a:lnTo>
                  <a:pt x="521023" y="713454"/>
                </a:lnTo>
                <a:lnTo>
                  <a:pt x="558546" y="719454"/>
                </a:lnTo>
                <a:lnTo>
                  <a:pt x="600075" y="719454"/>
                </a:lnTo>
                <a:lnTo>
                  <a:pt x="600075" y="739648"/>
                </a:lnTo>
                <a:lnTo>
                  <a:pt x="184911" y="739648"/>
                </a:lnTo>
                <a:lnTo>
                  <a:pt x="184911" y="719454"/>
                </a:lnTo>
                <a:lnTo>
                  <a:pt x="223647" y="719454"/>
                </a:lnTo>
                <a:lnTo>
                  <a:pt x="239172" y="718740"/>
                </a:lnTo>
                <a:lnTo>
                  <a:pt x="282223" y="703526"/>
                </a:lnTo>
                <a:lnTo>
                  <a:pt x="302386" y="658129"/>
                </a:lnTo>
                <a:lnTo>
                  <a:pt x="303910" y="613156"/>
                </a:lnTo>
                <a:lnTo>
                  <a:pt x="303910" y="464692"/>
                </a:lnTo>
                <a:lnTo>
                  <a:pt x="129921" y="147827"/>
                </a:lnTo>
                <a:lnTo>
                  <a:pt x="105918" y="105721"/>
                </a:lnTo>
                <a:lnTo>
                  <a:pt x="85725" y="73294"/>
                </a:lnTo>
                <a:lnTo>
                  <a:pt x="56769" y="37337"/>
                </a:lnTo>
                <a:lnTo>
                  <a:pt x="16889" y="21478"/>
                </a:lnTo>
                <a:lnTo>
                  <a:pt x="0" y="2019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52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117716" y="1345438"/>
            <a:ext cx="594995" cy="739775"/>
          </a:xfrm>
          <a:custGeom>
            <a:avLst/>
            <a:gdLst/>
            <a:ahLst/>
            <a:cxnLst/>
            <a:rect l="l" t="t" r="r" b="b"/>
            <a:pathLst>
              <a:path w="594995" h="739775">
                <a:moveTo>
                  <a:pt x="0" y="0"/>
                </a:moveTo>
                <a:lnTo>
                  <a:pt x="207899" y="0"/>
                </a:lnTo>
                <a:lnTo>
                  <a:pt x="207899" y="486537"/>
                </a:lnTo>
                <a:lnTo>
                  <a:pt x="326263" y="370332"/>
                </a:lnTo>
                <a:lnTo>
                  <a:pt x="355853" y="339836"/>
                </a:lnTo>
                <a:lnTo>
                  <a:pt x="378475" y="303561"/>
                </a:lnTo>
                <a:lnTo>
                  <a:pt x="380746" y="288544"/>
                </a:lnTo>
                <a:lnTo>
                  <a:pt x="380005" y="281499"/>
                </a:lnTo>
                <a:lnTo>
                  <a:pt x="351027" y="255539"/>
                </a:lnTo>
                <a:lnTo>
                  <a:pt x="321818" y="249809"/>
                </a:lnTo>
                <a:lnTo>
                  <a:pt x="321818" y="229615"/>
                </a:lnTo>
                <a:lnTo>
                  <a:pt x="550417" y="229615"/>
                </a:lnTo>
                <a:lnTo>
                  <a:pt x="550417" y="249809"/>
                </a:lnTo>
                <a:lnTo>
                  <a:pt x="534556" y="251408"/>
                </a:lnTo>
                <a:lnTo>
                  <a:pt x="519731" y="254507"/>
                </a:lnTo>
                <a:lnTo>
                  <a:pt x="477924" y="275810"/>
                </a:lnTo>
                <a:lnTo>
                  <a:pt x="429918" y="317684"/>
                </a:lnTo>
                <a:lnTo>
                  <a:pt x="397129" y="349123"/>
                </a:lnTo>
                <a:lnTo>
                  <a:pt x="341503" y="403606"/>
                </a:lnTo>
                <a:lnTo>
                  <a:pt x="461517" y="579247"/>
                </a:lnTo>
                <a:lnTo>
                  <a:pt x="494117" y="626824"/>
                </a:lnTo>
                <a:lnTo>
                  <a:pt x="519334" y="662686"/>
                </a:lnTo>
                <a:lnTo>
                  <a:pt x="547624" y="699262"/>
                </a:lnTo>
                <a:lnTo>
                  <a:pt x="581038" y="717871"/>
                </a:lnTo>
                <a:lnTo>
                  <a:pt x="594613" y="719963"/>
                </a:lnTo>
                <a:lnTo>
                  <a:pt x="594613" y="739648"/>
                </a:lnTo>
                <a:lnTo>
                  <a:pt x="331088" y="739648"/>
                </a:lnTo>
                <a:lnTo>
                  <a:pt x="331088" y="719963"/>
                </a:lnTo>
                <a:lnTo>
                  <a:pt x="339236" y="719558"/>
                </a:lnTo>
                <a:lnTo>
                  <a:pt x="346170" y="718343"/>
                </a:lnTo>
                <a:lnTo>
                  <a:pt x="351913" y="716319"/>
                </a:lnTo>
                <a:lnTo>
                  <a:pt x="356488" y="713486"/>
                </a:lnTo>
                <a:lnTo>
                  <a:pt x="361696" y="709040"/>
                </a:lnTo>
                <a:lnTo>
                  <a:pt x="364363" y="704341"/>
                </a:lnTo>
                <a:lnTo>
                  <a:pt x="364363" y="699262"/>
                </a:lnTo>
                <a:lnTo>
                  <a:pt x="341503" y="652907"/>
                </a:lnTo>
                <a:lnTo>
                  <a:pt x="240537" y="505078"/>
                </a:lnTo>
                <a:lnTo>
                  <a:pt x="207899" y="537337"/>
                </a:lnTo>
                <a:lnTo>
                  <a:pt x="207899" y="628903"/>
                </a:lnTo>
                <a:lnTo>
                  <a:pt x="208567" y="655329"/>
                </a:lnTo>
                <a:lnTo>
                  <a:pt x="218694" y="701675"/>
                </a:lnTo>
                <a:lnTo>
                  <a:pt x="263525" y="719963"/>
                </a:lnTo>
                <a:lnTo>
                  <a:pt x="263525" y="739648"/>
                </a:lnTo>
                <a:lnTo>
                  <a:pt x="0" y="739648"/>
                </a:lnTo>
                <a:lnTo>
                  <a:pt x="0" y="719963"/>
                </a:lnTo>
                <a:lnTo>
                  <a:pt x="14932" y="717460"/>
                </a:lnTo>
                <a:lnTo>
                  <a:pt x="27543" y="713184"/>
                </a:lnTo>
                <a:lnTo>
                  <a:pt x="52816" y="675655"/>
                </a:lnTo>
                <a:lnTo>
                  <a:pt x="55118" y="628903"/>
                </a:lnTo>
                <a:lnTo>
                  <a:pt x="55118" y="110744"/>
                </a:lnTo>
                <a:lnTo>
                  <a:pt x="52450" y="63785"/>
                </a:lnTo>
                <a:lnTo>
                  <a:pt x="28035" y="27035"/>
                </a:lnTo>
                <a:lnTo>
                  <a:pt x="0" y="2019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52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315967" y="1345438"/>
            <a:ext cx="551180" cy="739775"/>
          </a:xfrm>
          <a:custGeom>
            <a:avLst/>
            <a:gdLst/>
            <a:ahLst/>
            <a:cxnLst/>
            <a:rect l="l" t="t" r="r" b="b"/>
            <a:pathLst>
              <a:path w="551179" h="739775">
                <a:moveTo>
                  <a:pt x="0" y="0"/>
                </a:moveTo>
                <a:lnTo>
                  <a:pt x="207772" y="0"/>
                </a:lnTo>
                <a:lnTo>
                  <a:pt x="207772" y="295148"/>
                </a:lnTo>
                <a:lnTo>
                  <a:pt x="228351" y="274669"/>
                </a:lnTo>
                <a:lnTo>
                  <a:pt x="266797" y="243427"/>
                </a:lnTo>
                <a:lnTo>
                  <a:pt x="302333" y="224662"/>
                </a:lnTo>
                <a:lnTo>
                  <a:pt x="357251" y="214375"/>
                </a:lnTo>
                <a:lnTo>
                  <a:pt x="380374" y="216070"/>
                </a:lnTo>
                <a:lnTo>
                  <a:pt x="421384" y="229699"/>
                </a:lnTo>
                <a:lnTo>
                  <a:pt x="454914" y="255897"/>
                </a:lnTo>
                <a:lnTo>
                  <a:pt x="477583" y="287901"/>
                </a:lnTo>
                <a:lnTo>
                  <a:pt x="489539" y="327290"/>
                </a:lnTo>
                <a:lnTo>
                  <a:pt x="495115" y="389306"/>
                </a:lnTo>
                <a:lnTo>
                  <a:pt x="495808" y="429767"/>
                </a:lnTo>
                <a:lnTo>
                  <a:pt x="495808" y="628903"/>
                </a:lnTo>
                <a:lnTo>
                  <a:pt x="496496" y="655329"/>
                </a:lnTo>
                <a:lnTo>
                  <a:pt x="506730" y="701675"/>
                </a:lnTo>
                <a:lnTo>
                  <a:pt x="550926" y="719963"/>
                </a:lnTo>
                <a:lnTo>
                  <a:pt x="550926" y="739648"/>
                </a:lnTo>
                <a:lnTo>
                  <a:pt x="292354" y="739648"/>
                </a:lnTo>
                <a:lnTo>
                  <a:pt x="292354" y="719963"/>
                </a:lnTo>
                <a:lnTo>
                  <a:pt x="305119" y="717176"/>
                </a:lnTo>
                <a:lnTo>
                  <a:pt x="316182" y="712628"/>
                </a:lnTo>
                <a:lnTo>
                  <a:pt x="340614" y="673766"/>
                </a:lnTo>
                <a:lnTo>
                  <a:pt x="343027" y="628903"/>
                </a:lnTo>
                <a:lnTo>
                  <a:pt x="343027" y="401447"/>
                </a:lnTo>
                <a:lnTo>
                  <a:pt x="341804" y="349996"/>
                </a:lnTo>
                <a:lnTo>
                  <a:pt x="331549" y="307800"/>
                </a:lnTo>
                <a:lnTo>
                  <a:pt x="295021" y="288036"/>
                </a:lnTo>
                <a:lnTo>
                  <a:pt x="284212" y="288966"/>
                </a:lnTo>
                <a:lnTo>
                  <a:pt x="241954" y="311951"/>
                </a:lnTo>
                <a:lnTo>
                  <a:pt x="207772" y="355600"/>
                </a:lnTo>
                <a:lnTo>
                  <a:pt x="207772" y="628903"/>
                </a:lnTo>
                <a:lnTo>
                  <a:pt x="209851" y="673195"/>
                </a:lnTo>
                <a:lnTo>
                  <a:pt x="231822" y="712057"/>
                </a:lnTo>
                <a:lnTo>
                  <a:pt x="258572" y="719963"/>
                </a:lnTo>
                <a:lnTo>
                  <a:pt x="258572" y="739648"/>
                </a:lnTo>
                <a:lnTo>
                  <a:pt x="0" y="739648"/>
                </a:lnTo>
                <a:lnTo>
                  <a:pt x="0" y="719963"/>
                </a:lnTo>
                <a:lnTo>
                  <a:pt x="14932" y="717460"/>
                </a:lnTo>
                <a:lnTo>
                  <a:pt x="27543" y="713184"/>
                </a:lnTo>
                <a:lnTo>
                  <a:pt x="52768" y="675655"/>
                </a:lnTo>
                <a:lnTo>
                  <a:pt x="55118" y="628903"/>
                </a:lnTo>
                <a:lnTo>
                  <a:pt x="55118" y="110744"/>
                </a:lnTo>
                <a:lnTo>
                  <a:pt x="52450" y="63785"/>
                </a:lnTo>
                <a:lnTo>
                  <a:pt x="27987" y="27035"/>
                </a:lnTo>
                <a:lnTo>
                  <a:pt x="0" y="2019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52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572890" y="1345438"/>
            <a:ext cx="664845" cy="739775"/>
          </a:xfrm>
          <a:custGeom>
            <a:avLst/>
            <a:gdLst/>
            <a:ahLst/>
            <a:cxnLst/>
            <a:rect l="l" t="t" r="r" b="b"/>
            <a:pathLst>
              <a:path w="664845" h="739775">
                <a:moveTo>
                  <a:pt x="0" y="0"/>
                </a:moveTo>
                <a:lnTo>
                  <a:pt x="664337" y="0"/>
                </a:lnTo>
                <a:lnTo>
                  <a:pt x="664337" y="200151"/>
                </a:lnTo>
                <a:lnTo>
                  <a:pt x="644779" y="200151"/>
                </a:lnTo>
                <a:lnTo>
                  <a:pt x="635779" y="167985"/>
                </a:lnTo>
                <a:lnTo>
                  <a:pt x="626316" y="140652"/>
                </a:lnTo>
                <a:lnTo>
                  <a:pt x="606044" y="100584"/>
                </a:lnTo>
                <a:lnTo>
                  <a:pt x="565199" y="62132"/>
                </a:lnTo>
                <a:lnTo>
                  <a:pt x="519128" y="45005"/>
                </a:lnTo>
                <a:lnTo>
                  <a:pt x="475107" y="42545"/>
                </a:lnTo>
                <a:lnTo>
                  <a:pt x="419988" y="42545"/>
                </a:lnTo>
                <a:lnTo>
                  <a:pt x="419988" y="613156"/>
                </a:lnTo>
                <a:lnTo>
                  <a:pt x="420389" y="638802"/>
                </a:lnTo>
                <a:lnTo>
                  <a:pt x="426212" y="684022"/>
                </a:lnTo>
                <a:lnTo>
                  <a:pt x="460827" y="713454"/>
                </a:lnTo>
                <a:lnTo>
                  <a:pt x="500761" y="719454"/>
                </a:lnTo>
                <a:lnTo>
                  <a:pt x="525272" y="719454"/>
                </a:lnTo>
                <a:lnTo>
                  <a:pt x="525272" y="739648"/>
                </a:lnTo>
                <a:lnTo>
                  <a:pt x="138049" y="739648"/>
                </a:lnTo>
                <a:lnTo>
                  <a:pt x="138049" y="719454"/>
                </a:lnTo>
                <a:lnTo>
                  <a:pt x="162560" y="719454"/>
                </a:lnTo>
                <a:lnTo>
                  <a:pt x="177871" y="718740"/>
                </a:lnTo>
                <a:lnTo>
                  <a:pt x="221065" y="703526"/>
                </a:lnTo>
                <a:lnTo>
                  <a:pt x="241188" y="658129"/>
                </a:lnTo>
                <a:lnTo>
                  <a:pt x="242697" y="613156"/>
                </a:lnTo>
                <a:lnTo>
                  <a:pt x="242697" y="42545"/>
                </a:lnTo>
                <a:lnTo>
                  <a:pt x="189230" y="42545"/>
                </a:lnTo>
                <a:lnTo>
                  <a:pt x="154441" y="44521"/>
                </a:lnTo>
                <a:lnTo>
                  <a:pt x="100201" y="60332"/>
                </a:lnTo>
                <a:lnTo>
                  <a:pt x="59223" y="98621"/>
                </a:lnTo>
                <a:lnTo>
                  <a:pt x="29176" y="161625"/>
                </a:lnTo>
                <a:lnTo>
                  <a:pt x="20700" y="200151"/>
                </a:lnTo>
                <a:lnTo>
                  <a:pt x="0" y="2001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52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860548" y="669036"/>
            <a:ext cx="6617208" cy="23500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133588" y="669036"/>
            <a:ext cx="1623059" cy="23500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5810" y="180543"/>
            <a:ext cx="11060379" cy="1068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908" y="1155552"/>
            <a:ext cx="10362183" cy="4796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32743" y="6421447"/>
            <a:ext cx="255270" cy="250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22.jpg"/><Relationship Id="rId9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png"/><Relationship Id="rId20" Type="http://schemas.openxmlformats.org/officeDocument/2006/relationships/image" Target="../media/image69.jpg"/><Relationship Id="rId21" Type="http://schemas.openxmlformats.org/officeDocument/2006/relationships/image" Target="../media/image70.jpg"/><Relationship Id="rId22" Type="http://schemas.openxmlformats.org/officeDocument/2006/relationships/image" Target="../media/image71.png"/><Relationship Id="rId23" Type="http://schemas.openxmlformats.org/officeDocument/2006/relationships/image" Target="../media/image72.png"/><Relationship Id="rId10" Type="http://schemas.openxmlformats.org/officeDocument/2006/relationships/image" Target="../media/image59.png"/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5" Type="http://schemas.openxmlformats.org/officeDocument/2006/relationships/image" Target="../media/image64.png"/><Relationship Id="rId16" Type="http://schemas.openxmlformats.org/officeDocument/2006/relationships/image" Target="../media/image65.jpg"/><Relationship Id="rId17" Type="http://schemas.openxmlformats.org/officeDocument/2006/relationships/image" Target="../media/image66.jpg"/><Relationship Id="rId18" Type="http://schemas.openxmlformats.org/officeDocument/2006/relationships/image" Target="../media/image67.jpg"/><Relationship Id="rId19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6" Type="http://schemas.openxmlformats.org/officeDocument/2006/relationships/image" Target="../media/image55.jpg"/><Relationship Id="rId7" Type="http://schemas.openxmlformats.org/officeDocument/2006/relationships/image" Target="../media/image56.png"/><Relationship Id="rId8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png"/><Relationship Id="rId20" Type="http://schemas.openxmlformats.org/officeDocument/2006/relationships/image" Target="../media/image91.png"/><Relationship Id="rId21" Type="http://schemas.openxmlformats.org/officeDocument/2006/relationships/image" Target="../media/image92.jpg"/><Relationship Id="rId22" Type="http://schemas.openxmlformats.org/officeDocument/2006/relationships/image" Target="../media/image93.jpg"/><Relationship Id="rId23" Type="http://schemas.openxmlformats.org/officeDocument/2006/relationships/image" Target="../media/image94.jpg"/><Relationship Id="rId24" Type="http://schemas.openxmlformats.org/officeDocument/2006/relationships/image" Target="../media/image95.jpg"/><Relationship Id="rId10" Type="http://schemas.openxmlformats.org/officeDocument/2006/relationships/image" Target="../media/image81.png"/><Relationship Id="rId11" Type="http://schemas.openxmlformats.org/officeDocument/2006/relationships/image" Target="../media/image82.png"/><Relationship Id="rId12" Type="http://schemas.openxmlformats.org/officeDocument/2006/relationships/image" Target="../media/image83.png"/><Relationship Id="rId13" Type="http://schemas.openxmlformats.org/officeDocument/2006/relationships/image" Target="../media/image84.png"/><Relationship Id="rId14" Type="http://schemas.openxmlformats.org/officeDocument/2006/relationships/image" Target="../media/image85.png"/><Relationship Id="rId15" Type="http://schemas.openxmlformats.org/officeDocument/2006/relationships/image" Target="../media/image86.png"/><Relationship Id="rId16" Type="http://schemas.openxmlformats.org/officeDocument/2006/relationships/image" Target="../media/image87.png"/><Relationship Id="rId17" Type="http://schemas.openxmlformats.org/officeDocument/2006/relationships/image" Target="../media/image88.png"/><Relationship Id="rId18" Type="http://schemas.openxmlformats.org/officeDocument/2006/relationships/image" Target="../media/image89.png"/><Relationship Id="rId19" Type="http://schemas.openxmlformats.org/officeDocument/2006/relationships/image" Target="../media/image9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84.png"/><Relationship Id="rId5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49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3.jpg"/><Relationship Id="rId5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ye-kyawthu/MyanmarSignWriting-Fingerspelling-Keyboards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laingmyatnwe.nwe@gmail.com" TargetMode="External"/><Relationship Id="rId3" Type="http://schemas.openxmlformats.org/officeDocument/2006/relationships/hyperlink" Target="mailto:wasedakuma@gmail.com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4260" y="753317"/>
            <a:ext cx="7774305" cy="162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4260" marR="5080" indent="-1051560">
              <a:lnSpc>
                <a:spcPct val="150100"/>
              </a:lnSpc>
              <a:spcBef>
                <a:spcPts val="95"/>
              </a:spcBef>
            </a:pPr>
            <a:r>
              <a:rPr sz="3500" b="1" spc="-120" dirty="0">
                <a:solidFill>
                  <a:srgbClr val="252525"/>
                </a:solidFill>
                <a:latin typeface="Times New Roman"/>
                <a:cs typeface="Times New Roman"/>
              </a:rPr>
              <a:t>Two </a:t>
            </a:r>
            <a:r>
              <a:rPr sz="35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Fingerspelling Keyboard Layouts</a:t>
            </a:r>
            <a:r>
              <a:rPr sz="3500" b="1" spc="-1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5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for  </a:t>
            </a:r>
            <a:r>
              <a:rPr sz="35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Myanmar </a:t>
            </a:r>
            <a:r>
              <a:rPr sz="35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Sign </a:t>
            </a:r>
            <a:r>
              <a:rPr sz="35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Language</a:t>
            </a:r>
            <a:r>
              <a:rPr sz="3500" b="1" spc="-2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5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with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6064" y="467105"/>
            <a:ext cx="1331361" cy="1308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45267" y="607263"/>
            <a:ext cx="998639" cy="1028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8703" y="4816855"/>
            <a:ext cx="4696460" cy="135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Supervisor </a:t>
            </a:r>
            <a:r>
              <a:rPr sz="2400" spc="-5" dirty="0">
                <a:latin typeface="Times New Roman"/>
                <a:cs typeface="Times New Roman"/>
              </a:rPr>
              <a:t>– </a:t>
            </a:r>
            <a:r>
              <a:rPr sz="2400" spc="-50" dirty="0">
                <a:latin typeface="Times New Roman"/>
                <a:cs typeface="Times New Roman"/>
              </a:rPr>
              <a:t>Dr. </a:t>
            </a:r>
            <a:r>
              <a:rPr sz="2400" dirty="0">
                <a:latin typeface="Times New Roman"/>
                <a:cs typeface="Times New Roman"/>
              </a:rPr>
              <a:t>Hnin </a:t>
            </a:r>
            <a:r>
              <a:rPr sz="2400" spc="-80" dirty="0">
                <a:latin typeface="Times New Roman"/>
                <a:cs typeface="Times New Roman"/>
              </a:rPr>
              <a:t>Aye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  <a:tabLst>
                <a:tab pos="2009139" algn="l"/>
                <a:tab pos="3161030" algn="l"/>
              </a:tabLst>
            </a:pPr>
            <a:r>
              <a:rPr sz="2400" dirty="0">
                <a:latin typeface="Times New Roman"/>
                <a:cs typeface="Times New Roman"/>
              </a:rPr>
              <a:t>Co-supervisors	–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Dr.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Ye	</a:t>
            </a:r>
            <a:r>
              <a:rPr sz="2400" spc="-5" dirty="0">
                <a:latin typeface="Times New Roman"/>
                <a:cs typeface="Times New Roman"/>
              </a:rPr>
              <a:t>Kyaw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Thu,</a:t>
            </a:r>
            <a:endParaRPr sz="2400">
              <a:latin typeface="Times New Roman"/>
              <a:cs typeface="Times New Roman"/>
            </a:endParaRPr>
          </a:p>
          <a:p>
            <a:pPr marL="237363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Daw Swe </a:t>
            </a:r>
            <a:r>
              <a:rPr sz="2400" dirty="0">
                <a:latin typeface="Times New Roman"/>
                <a:cs typeface="Times New Roman"/>
              </a:rPr>
              <a:t>Zin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1238" y="4719116"/>
            <a:ext cx="2322195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540"/>
              </a:spcBef>
            </a:pPr>
            <a:r>
              <a:rPr sz="2400" dirty="0">
                <a:latin typeface="Times New Roman"/>
                <a:cs typeface="Times New Roman"/>
              </a:rPr>
              <a:t>Presented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Times New Roman"/>
                <a:cs typeface="Times New Roman"/>
              </a:rPr>
              <a:t>Hlaing Myat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Nwe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76280" y="1843785"/>
            <a:ext cx="593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6907" y="1843785"/>
            <a:ext cx="9378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T-</a:t>
            </a:r>
            <a:r>
              <a:rPr sz="2400" b="1" spc="-9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CC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78514" y="6399377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9648" y="2619882"/>
            <a:ext cx="4298315" cy="1529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sz="35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Myanmar</a:t>
            </a:r>
            <a:r>
              <a:rPr sz="3500" b="1" spc="-1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5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SignWriting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i="1" spc="-15" dirty="0">
                <a:solidFill>
                  <a:srgbClr val="1F4E79"/>
                </a:solidFill>
                <a:latin typeface="Times New Roman"/>
                <a:cs typeface="Times New Roman"/>
              </a:rPr>
              <a:t>SignWriting </a:t>
            </a:r>
            <a:r>
              <a:rPr sz="2800" i="1" spc="-5" dirty="0">
                <a:solidFill>
                  <a:srgbClr val="1F4E79"/>
                </a:solidFill>
                <a:latin typeface="Times New Roman"/>
                <a:cs typeface="Times New Roman"/>
              </a:rPr>
              <a:t>Symposium</a:t>
            </a:r>
            <a:r>
              <a:rPr sz="2800" i="1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1F4E79"/>
                </a:solidFill>
                <a:latin typeface="Times New Roman"/>
                <a:cs typeface="Times New Roman"/>
              </a:rPr>
              <a:t>2018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238" y="310718"/>
            <a:ext cx="63633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Myanmar Sign Language</a:t>
            </a:r>
            <a:r>
              <a:rPr spc="-35" dirty="0"/>
              <a:t> </a:t>
            </a:r>
            <a:r>
              <a:rPr spc="-50" dirty="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5617" y="5845555"/>
            <a:ext cx="71545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Figure 1. </a:t>
            </a:r>
            <a:r>
              <a:rPr sz="2000" spc="-5" dirty="0">
                <a:latin typeface="Times New Roman"/>
                <a:cs typeface="Times New Roman"/>
              </a:rPr>
              <a:t>Example </a:t>
            </a:r>
            <a:r>
              <a:rPr sz="2000" dirty="0">
                <a:latin typeface="Times New Roman"/>
                <a:cs typeface="Times New Roman"/>
              </a:rPr>
              <a:t>of MSL </a:t>
            </a:r>
            <a:r>
              <a:rPr sz="2000" spc="-5" dirty="0">
                <a:latin typeface="Times New Roman"/>
                <a:cs typeface="Times New Roman"/>
              </a:rPr>
              <a:t>Difference </a:t>
            </a:r>
            <a:r>
              <a:rPr sz="2000" dirty="0">
                <a:latin typeface="Times New Roman"/>
                <a:cs typeface="Times New Roman"/>
              </a:rPr>
              <a:t>between </a:t>
            </a:r>
            <a:r>
              <a:rPr sz="2000" spc="-35" dirty="0">
                <a:latin typeface="Times New Roman"/>
                <a:cs typeface="Times New Roman"/>
              </a:rPr>
              <a:t>Yangon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Mandalay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6990" y="4767453"/>
            <a:ext cx="1450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Yangon </a:t>
            </a:r>
            <a:r>
              <a:rPr sz="1800" spc="-5" dirty="0">
                <a:latin typeface="Times New Roman"/>
                <a:cs typeface="Times New Roman"/>
              </a:rPr>
              <a:t>Sign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marL="55880" algn="ctr">
              <a:lnSpc>
                <a:spcPct val="100000"/>
              </a:lnSpc>
            </a:pPr>
            <a:r>
              <a:rPr sz="1800" spc="-35" dirty="0">
                <a:latin typeface="Times New Roman"/>
                <a:cs typeface="Times New Roman"/>
              </a:rPr>
              <a:t>„Mathematics‟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11593" y="4767453"/>
            <a:ext cx="1662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Mandalay Sign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35" dirty="0">
                <a:latin typeface="Times New Roman"/>
                <a:cs typeface="Times New Roman"/>
              </a:rPr>
              <a:t>„Mathematics‟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2404" y="1387475"/>
            <a:ext cx="2698876" cy="3126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99706" y="1387475"/>
            <a:ext cx="2886202" cy="3140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793" y="493521"/>
            <a:ext cx="4558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Myanmar</a:t>
            </a:r>
            <a:r>
              <a:rPr dirty="0"/>
              <a:t> </a:t>
            </a:r>
            <a:r>
              <a:rPr spc="-5" dirty="0"/>
              <a:t>Fingerspelling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8077" y="1450670"/>
            <a:ext cx="10259695" cy="229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  <a:tab pos="3513454" algn="l"/>
              </a:tabLst>
            </a:pPr>
            <a:r>
              <a:rPr sz="2400" dirty="0">
                <a:latin typeface="Times New Roman"/>
                <a:cs typeface="Times New Roman"/>
              </a:rPr>
              <a:t>It is the basic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language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	</a:t>
            </a:r>
            <a:r>
              <a:rPr sz="2400" dirty="0">
                <a:latin typeface="Times New Roman"/>
                <a:cs typeface="Times New Roman"/>
              </a:rPr>
              <a:t>sign language </a:t>
            </a:r>
            <a:r>
              <a:rPr sz="2400" spc="-5" dirty="0">
                <a:latin typeface="Times New Roman"/>
                <a:cs typeface="Times New Roman"/>
              </a:rPr>
              <a:t>for Myanmar </a:t>
            </a:r>
            <a:r>
              <a:rPr sz="2400" dirty="0">
                <a:latin typeface="Times New Roman"/>
                <a:cs typeface="Times New Roman"/>
              </a:rPr>
              <a:t>deaf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people.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It can be used to represent </a:t>
            </a:r>
            <a:r>
              <a:rPr sz="2400" spc="-5" dirty="0">
                <a:latin typeface="Times New Roman"/>
                <a:cs typeface="Times New Roman"/>
              </a:rPr>
              <a:t>Myanmar </a:t>
            </a:r>
            <a:r>
              <a:rPr sz="2400" dirty="0">
                <a:latin typeface="Times New Roman"/>
                <a:cs typeface="Times New Roman"/>
              </a:rPr>
              <a:t>consonant, vowel, and </a:t>
            </a:r>
            <a:r>
              <a:rPr sz="2400" spc="-5" dirty="0">
                <a:latin typeface="Times New Roman"/>
                <a:cs typeface="Times New Roman"/>
              </a:rPr>
              <a:t>numbers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hands.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100"/>
              </a:lnSpc>
              <a:spcBef>
                <a:spcPts val="100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It is used for signing </a:t>
            </a:r>
            <a:r>
              <a:rPr sz="2400" spc="-10" dirty="0">
                <a:latin typeface="Times New Roman"/>
                <a:cs typeface="Times New Roman"/>
              </a:rPr>
              <a:t>names, </a:t>
            </a:r>
            <a:r>
              <a:rPr sz="2400" dirty="0">
                <a:latin typeface="Times New Roman"/>
                <a:cs typeface="Times New Roman"/>
              </a:rPr>
              <a:t>city </a:t>
            </a:r>
            <a:r>
              <a:rPr sz="2400" spc="-10" dirty="0">
                <a:latin typeface="Times New Roman"/>
                <a:cs typeface="Times New Roman"/>
              </a:rPr>
              <a:t>names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words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" dirty="0">
                <a:latin typeface="Times New Roman"/>
                <a:cs typeface="Times New Roman"/>
              </a:rPr>
              <a:t>are </a:t>
            </a:r>
            <a:r>
              <a:rPr sz="2400" dirty="0">
                <a:latin typeface="Times New Roman"/>
                <a:cs typeface="Times New Roman"/>
              </a:rPr>
              <a:t>not </a:t>
            </a:r>
            <a:r>
              <a:rPr sz="2400" spc="-5" dirty="0">
                <a:latin typeface="Times New Roman"/>
                <a:cs typeface="Times New Roman"/>
              </a:rPr>
              <a:t>existing </a:t>
            </a:r>
            <a:r>
              <a:rPr sz="2400" dirty="0">
                <a:latin typeface="Times New Roman"/>
                <a:cs typeface="Times New Roman"/>
              </a:rPr>
              <a:t>in sign  language.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9600" y="4639513"/>
            <a:ext cx="14217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Example: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50754" y="4211804"/>
            <a:ext cx="526248" cy="795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9228" y="4220835"/>
            <a:ext cx="567958" cy="843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09337" y="4179018"/>
            <a:ext cx="608399" cy="837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08030" y="4292178"/>
            <a:ext cx="632718" cy="713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43715" y="4291758"/>
            <a:ext cx="639614" cy="714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46203" y="4310291"/>
            <a:ext cx="975861" cy="6689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0255" y="5168010"/>
            <a:ext cx="715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yanmar Sangam MN"/>
                <a:cs typeface="Myanmar Sangam MN"/>
              </a:rPr>
              <a:t>တ</a:t>
            </a:r>
            <a:r>
              <a:rPr sz="1800" spc="-55" dirty="0">
                <a:latin typeface="Myanmar Sangam MN"/>
                <a:cs typeface="Myanmar Sangam MN"/>
              </a:rPr>
              <a:t> </a:t>
            </a:r>
            <a:r>
              <a:rPr sz="1800" spc="85" dirty="0">
                <a:latin typeface="Myanmar Sangam MN"/>
                <a:cs typeface="Myanmar Sangam MN"/>
              </a:rPr>
              <a:t>(ta)</a:t>
            </a:r>
            <a:endParaRPr sz="1800">
              <a:latin typeface="Myanmar Sangam MN"/>
              <a:cs typeface="Myanmar Sangam M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12" name="object 12"/>
          <p:cNvSpPr txBox="1"/>
          <p:nvPr/>
        </p:nvSpPr>
        <p:spPr>
          <a:xfrm>
            <a:off x="7385050" y="5107051"/>
            <a:ext cx="400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yanmar Sangam MN"/>
                <a:cs typeface="Myanmar Sangam MN"/>
              </a:rPr>
              <a:t>ု</a:t>
            </a:r>
            <a:r>
              <a:rPr sz="1800" spc="-60" dirty="0">
                <a:latin typeface="Myanmar Sangam MN"/>
                <a:cs typeface="Myanmar Sangam MN"/>
              </a:rPr>
              <a:t> </a:t>
            </a:r>
            <a:r>
              <a:rPr sz="1800" spc="-185" dirty="0">
                <a:latin typeface="Myanmar Sangam MN"/>
                <a:cs typeface="Myanmar Sangam MN"/>
              </a:rPr>
              <a:t>(u)</a:t>
            </a:r>
            <a:endParaRPr sz="1800">
              <a:latin typeface="Myanmar Sangam MN"/>
              <a:cs typeface="Myanmar Sangam M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30006" y="5105527"/>
            <a:ext cx="1049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94" dirty="0">
                <a:latin typeface="Myanmar Sangam MN"/>
                <a:cs typeface="Myanmar Sangam MN"/>
              </a:rPr>
              <a:t>း</a:t>
            </a:r>
            <a:r>
              <a:rPr sz="1800" spc="-40" dirty="0">
                <a:latin typeface="Myanmar Sangam MN"/>
                <a:cs typeface="Myanmar Sangam MN"/>
              </a:rPr>
              <a:t> </a:t>
            </a:r>
            <a:r>
              <a:rPr sz="1800" spc="35" dirty="0">
                <a:latin typeface="Myanmar Sangam MN"/>
                <a:cs typeface="Myanmar Sangam MN"/>
              </a:rPr>
              <a:t>(visarga)</a:t>
            </a:r>
            <a:endParaRPr sz="1800">
              <a:latin typeface="Myanmar Sangam MN"/>
              <a:cs typeface="Myanmar Sangam M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0145" y="5040814"/>
            <a:ext cx="1484630" cy="90233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5"/>
              </a:spcBef>
              <a:tabLst>
                <a:tab pos="822960" algn="l"/>
              </a:tabLst>
            </a:pPr>
            <a:r>
              <a:rPr sz="2700" spc="-1402" baseline="3086" dirty="0">
                <a:latin typeface="Myanmar Sangam MN"/>
                <a:cs typeface="Myanmar Sangam MN"/>
              </a:rPr>
              <a:t>ေ</a:t>
            </a:r>
            <a:r>
              <a:rPr sz="2700" spc="44" baseline="3086" dirty="0">
                <a:latin typeface="Myanmar Sangam MN"/>
                <a:cs typeface="Myanmar Sangam MN"/>
              </a:rPr>
              <a:t> </a:t>
            </a:r>
            <a:r>
              <a:rPr sz="2700" spc="165" baseline="3086" dirty="0">
                <a:latin typeface="Myanmar Sangam MN"/>
                <a:cs typeface="Myanmar Sangam MN"/>
              </a:rPr>
              <a:t>(e)	</a:t>
            </a:r>
            <a:r>
              <a:rPr sz="1800" spc="-30" dirty="0">
                <a:latin typeface="Myanmar Sangam MN"/>
                <a:cs typeface="Myanmar Sangam MN"/>
              </a:rPr>
              <a:t>န</a:t>
            </a:r>
            <a:r>
              <a:rPr sz="1800" spc="-50" dirty="0">
                <a:latin typeface="Myanmar Sangam MN"/>
                <a:cs typeface="Myanmar Sangam MN"/>
              </a:rPr>
              <a:t> </a:t>
            </a:r>
            <a:r>
              <a:rPr sz="1800" spc="100" dirty="0">
                <a:latin typeface="Myanmar Sangam MN"/>
                <a:cs typeface="Myanmar Sangam MN"/>
              </a:rPr>
              <a:t>(na)</a:t>
            </a:r>
            <a:endParaRPr sz="1800">
              <a:latin typeface="Myanmar Sangam MN"/>
              <a:cs typeface="Myanmar Sangam MN"/>
            </a:endParaRPr>
          </a:p>
          <a:p>
            <a:pPr marR="114935" algn="ctr">
              <a:lnSpc>
                <a:spcPct val="100000"/>
              </a:lnSpc>
              <a:spcBef>
                <a:spcPts val="1235"/>
              </a:spcBef>
            </a:pPr>
            <a:r>
              <a:rPr sz="1800" spc="-484" dirty="0">
                <a:latin typeface="Myanmar Sangam MN"/>
                <a:cs typeface="Myanmar Sangam MN"/>
              </a:rPr>
              <a:t>ေန</a:t>
            </a:r>
            <a:r>
              <a:rPr sz="1800" spc="-434" dirty="0">
                <a:latin typeface="Myanmar Sangam MN"/>
                <a:cs typeface="Myanmar Sangam M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(Nay)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54317" y="5140197"/>
            <a:ext cx="95440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yanmar Sangam MN"/>
                <a:cs typeface="Myanmar Sangam MN"/>
              </a:rPr>
              <a:t>ိ</a:t>
            </a:r>
            <a:r>
              <a:rPr sz="1800" spc="5" dirty="0">
                <a:latin typeface="Myanmar Sangam MN"/>
                <a:cs typeface="Myanmar Sangam MN"/>
              </a:rPr>
              <a:t> </a:t>
            </a:r>
            <a:r>
              <a:rPr sz="1800" spc="130" dirty="0">
                <a:latin typeface="Myanmar Sangam MN"/>
                <a:cs typeface="Myanmar Sangam MN"/>
              </a:rPr>
              <a:t>(i)</a:t>
            </a:r>
            <a:endParaRPr sz="1800">
              <a:latin typeface="Myanmar Sangam MN"/>
              <a:cs typeface="Myanmar Sangam MN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1800" spc="-785" dirty="0">
                <a:latin typeface="Myanmar Sangam MN"/>
                <a:cs typeface="Myanmar Sangam MN"/>
              </a:rPr>
              <a:t>တိုး</a:t>
            </a:r>
            <a:r>
              <a:rPr sz="1800" spc="-40" dirty="0">
                <a:latin typeface="Myanmar Sangam MN"/>
                <a:cs typeface="Myanmar Sangam M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(Toe)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032" y="333247"/>
            <a:ext cx="6244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Myanmar Fingerspelling</a:t>
            </a:r>
            <a:r>
              <a:rPr spc="-90" dirty="0"/>
              <a:t> </a:t>
            </a:r>
            <a:r>
              <a:rPr spc="-50" dirty="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8194" y="1552448"/>
            <a:ext cx="781748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spc="-10" dirty="0">
                <a:latin typeface="Times New Roman"/>
                <a:cs typeface="Times New Roman"/>
              </a:rPr>
              <a:t>Some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Myanmar fingerspelling characters </a:t>
            </a:r>
            <a:r>
              <a:rPr sz="2200" spc="-10" dirty="0">
                <a:latin typeface="Times New Roman"/>
                <a:cs typeface="Times New Roman"/>
              </a:rPr>
              <a:t>can </a:t>
            </a:r>
            <a:r>
              <a:rPr sz="2200" dirty="0">
                <a:latin typeface="Times New Roman"/>
                <a:cs typeface="Times New Roman"/>
              </a:rPr>
              <a:t>be </a:t>
            </a:r>
            <a:r>
              <a:rPr sz="2200" spc="-10" dirty="0">
                <a:latin typeface="Times New Roman"/>
                <a:cs typeface="Times New Roman"/>
              </a:rPr>
              <a:t>seen </a:t>
            </a:r>
            <a:r>
              <a:rPr sz="2200" spc="-5" dirty="0">
                <a:latin typeface="Times New Roman"/>
                <a:cs typeface="Times New Roman"/>
              </a:rPr>
              <a:t>as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follows: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7770" y="5591352"/>
            <a:ext cx="9086850" cy="1167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Figure 2. </a:t>
            </a:r>
            <a:r>
              <a:rPr sz="2000" spc="-5" dirty="0">
                <a:latin typeface="Times New Roman"/>
                <a:cs typeface="Times New Roman"/>
              </a:rPr>
              <a:t>Some </a:t>
            </a:r>
            <a:r>
              <a:rPr sz="2000" dirty="0">
                <a:latin typeface="Times New Roman"/>
                <a:cs typeface="Times New Roman"/>
              </a:rPr>
              <a:t>of MSL </a:t>
            </a:r>
            <a:r>
              <a:rPr sz="2000" spc="-5" dirty="0">
                <a:latin typeface="Times New Roman"/>
                <a:cs typeface="Times New Roman"/>
              </a:rPr>
              <a:t>Fingerspelling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5" dirty="0">
                <a:latin typeface="Times New Roman"/>
                <a:cs typeface="Times New Roman"/>
              </a:rPr>
              <a:t>Myanmar </a:t>
            </a:r>
            <a:r>
              <a:rPr sz="2000" dirty="0">
                <a:latin typeface="Times New Roman"/>
                <a:cs typeface="Times New Roman"/>
              </a:rPr>
              <a:t>Consonant and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vowel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Times New Roman"/>
                <a:cs typeface="Times New Roman"/>
              </a:rPr>
              <a:t>12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2169" y="2466047"/>
            <a:ext cx="4493478" cy="722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9519" y="4055586"/>
            <a:ext cx="4475024" cy="739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83335" y="3286505"/>
            <a:ext cx="7124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Myanmar Sangam MN"/>
                <a:cs typeface="Myanmar Sangam MN"/>
              </a:rPr>
              <a:t>က</a:t>
            </a:r>
            <a:r>
              <a:rPr sz="1600" spc="-114" dirty="0">
                <a:latin typeface="Myanmar Sangam MN"/>
                <a:cs typeface="Myanmar Sangam M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(ka)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3829" y="3303523"/>
            <a:ext cx="7448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15" dirty="0">
                <a:latin typeface="Myanmar Sangam MN"/>
                <a:cs typeface="Myanmar Sangam MN"/>
              </a:rPr>
              <a:t>င</a:t>
            </a:r>
            <a:r>
              <a:rPr sz="1600" spc="-105" dirty="0">
                <a:latin typeface="Myanmar Sangam MN"/>
                <a:cs typeface="Myanmar Sangam M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(nga)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79570" y="3293490"/>
            <a:ext cx="8407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Myanmar Sangam MN"/>
                <a:cs typeface="Myanmar Sangam MN"/>
              </a:rPr>
              <a:t>ဃ</a:t>
            </a:r>
            <a:r>
              <a:rPr sz="1600" spc="-105" dirty="0">
                <a:latin typeface="Myanmar Sangam MN"/>
                <a:cs typeface="Myanmar Sangam M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(gha)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51961" y="3307207"/>
            <a:ext cx="6165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25" dirty="0">
                <a:latin typeface="Myanmar Sangam MN"/>
                <a:cs typeface="Myanmar Sangam MN"/>
              </a:rPr>
              <a:t>ဂ</a:t>
            </a:r>
            <a:r>
              <a:rPr sz="1600" spc="-114" dirty="0">
                <a:latin typeface="Myanmar Sangam MN"/>
                <a:cs typeface="Myanmar Sangam M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(ga)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21738" y="3303523"/>
            <a:ext cx="7448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15" dirty="0">
                <a:latin typeface="Myanmar Sangam MN"/>
                <a:cs typeface="Myanmar Sangam MN"/>
              </a:rPr>
              <a:t>ခ</a:t>
            </a:r>
            <a:r>
              <a:rPr sz="1600" spc="-105" dirty="0">
                <a:latin typeface="Myanmar Sangam MN"/>
                <a:cs typeface="Myanmar Sangam M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(kha)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81505" y="4807711"/>
            <a:ext cx="587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Myanmar Sangam MN"/>
                <a:cs typeface="Myanmar Sangam MN"/>
              </a:rPr>
              <a:t>စ</a:t>
            </a:r>
            <a:r>
              <a:rPr sz="1600" spc="-114" dirty="0">
                <a:latin typeface="Myanmar Sangam MN"/>
                <a:cs typeface="Myanmar Sangam M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(sa)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29605" y="4781753"/>
            <a:ext cx="9639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15" dirty="0">
                <a:latin typeface="Myanmar Sangam MN"/>
                <a:cs typeface="Myanmar Sangam MN"/>
              </a:rPr>
              <a:t>ည</a:t>
            </a:r>
            <a:r>
              <a:rPr sz="1600" spc="-114" dirty="0">
                <a:latin typeface="Myanmar Sangam MN"/>
                <a:cs typeface="Myanmar Sangam M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(nnya)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6709" y="4800041"/>
            <a:ext cx="7810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380" dirty="0">
                <a:latin typeface="Myanmar Sangam MN"/>
                <a:cs typeface="Myanmar Sangam MN"/>
              </a:rPr>
              <a:t>စ်</a:t>
            </a:r>
            <a:r>
              <a:rPr sz="1600" spc="-330" dirty="0">
                <a:latin typeface="Myanmar Sangam MN"/>
                <a:cs typeface="Myanmar Sangam M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(zha)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65094" y="4806822"/>
            <a:ext cx="6013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Myanmar Sangam MN"/>
                <a:cs typeface="Myanmar Sangam MN"/>
              </a:rPr>
              <a:t>ဇ</a:t>
            </a:r>
            <a:r>
              <a:rPr sz="1600" spc="-105" dirty="0">
                <a:latin typeface="Myanmar Sangam MN"/>
                <a:cs typeface="Myanmar Sangam M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(za)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43125" y="4791583"/>
            <a:ext cx="8121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35" dirty="0">
                <a:latin typeface="Myanmar Sangam MN"/>
                <a:cs typeface="Myanmar Sangam MN"/>
              </a:rPr>
              <a:t>ဆ</a:t>
            </a:r>
            <a:r>
              <a:rPr sz="1600" spc="-110" dirty="0">
                <a:latin typeface="Myanmar Sangam MN"/>
                <a:cs typeface="Myanmar Sangam M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(sha)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46368" y="2557012"/>
            <a:ext cx="4296170" cy="6468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74606" y="4154360"/>
            <a:ext cx="572465" cy="592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500106" y="3289172"/>
            <a:ext cx="5905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25" dirty="0">
                <a:latin typeface="Myanmar Sangam MN"/>
                <a:cs typeface="Myanmar Sangam MN"/>
              </a:rPr>
              <a:t>-ူ</a:t>
            </a:r>
            <a:r>
              <a:rPr sz="1600" spc="-15" dirty="0">
                <a:latin typeface="Myanmar Sangam MN"/>
                <a:cs typeface="Myanmar Sangam MN"/>
              </a:rPr>
              <a:t> </a:t>
            </a:r>
            <a:r>
              <a:rPr sz="2000" spc="-280" dirty="0">
                <a:latin typeface="Times New Roman"/>
                <a:cs typeface="Times New Roman"/>
              </a:rPr>
              <a:t>(uu)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16061" y="4759833"/>
            <a:ext cx="6013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40" dirty="0">
                <a:latin typeface="Myanmar Sangam MN"/>
                <a:cs typeface="Myanmar Sangam MN"/>
              </a:rPr>
              <a:t>-်</a:t>
            </a:r>
            <a:r>
              <a:rPr sz="1600" spc="-325" dirty="0">
                <a:latin typeface="Myanmar Sangam MN"/>
                <a:cs typeface="Myanmar Sangam M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(ya)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23581" y="4757673"/>
            <a:ext cx="5175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445" dirty="0">
                <a:latin typeface="Myanmar Sangam MN"/>
                <a:cs typeface="Myanmar Sangam MN"/>
              </a:rPr>
              <a:t>-ဲ</a:t>
            </a:r>
            <a:r>
              <a:rPr sz="1600" spc="-425" dirty="0">
                <a:latin typeface="Myanmar Sangam MN"/>
                <a:cs typeface="Myanmar Sangam M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(ai)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72504" y="4765040"/>
            <a:ext cx="5626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85" dirty="0">
                <a:latin typeface="Myanmar Sangam MN"/>
                <a:cs typeface="Myanmar Sangam MN"/>
              </a:rPr>
              <a:t>ေ-</a:t>
            </a:r>
            <a:r>
              <a:rPr sz="1600" spc="-300" dirty="0">
                <a:latin typeface="Myanmar Sangam MN"/>
                <a:cs typeface="Myanmar Sangam M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(e)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58782" y="3281629"/>
            <a:ext cx="4749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25" dirty="0">
                <a:latin typeface="Myanmar Sangam MN"/>
                <a:cs typeface="Myanmar Sangam MN"/>
              </a:rPr>
              <a:t>-ီ</a:t>
            </a:r>
            <a:r>
              <a:rPr sz="1600" spc="-20" dirty="0">
                <a:latin typeface="Myanmar Sangam MN"/>
                <a:cs typeface="Myanmar Sangam MN"/>
              </a:rPr>
              <a:t> </a:t>
            </a:r>
            <a:r>
              <a:rPr sz="2000" spc="-285" dirty="0">
                <a:latin typeface="Times New Roman"/>
                <a:cs typeface="Times New Roman"/>
              </a:rPr>
              <a:t>(ii)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08593" y="3286505"/>
            <a:ext cx="4044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25" dirty="0">
                <a:latin typeface="Myanmar Sangam MN"/>
                <a:cs typeface="Myanmar Sangam MN"/>
              </a:rPr>
              <a:t>-ိ</a:t>
            </a:r>
            <a:r>
              <a:rPr sz="1600" spc="-20" dirty="0">
                <a:latin typeface="Myanmar Sangam MN"/>
                <a:cs typeface="Myanmar Sangam MN"/>
              </a:rPr>
              <a:t> </a:t>
            </a:r>
            <a:r>
              <a:rPr sz="2000" spc="-400" dirty="0">
                <a:latin typeface="Times New Roman"/>
                <a:cs typeface="Times New Roman"/>
              </a:rPr>
              <a:t>(i)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25055" y="3297427"/>
            <a:ext cx="5873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440" dirty="0">
                <a:latin typeface="Myanmar Sangam MN"/>
                <a:cs typeface="Myanmar Sangam MN"/>
              </a:rPr>
              <a:t>-ါ</a:t>
            </a:r>
            <a:r>
              <a:rPr sz="1600" spc="-409" dirty="0">
                <a:latin typeface="Myanmar Sangam MN"/>
                <a:cs typeface="Myanmar Sangam M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(aa)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19493" y="3293490"/>
            <a:ext cx="6559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440" dirty="0">
                <a:latin typeface="Myanmar Sangam MN"/>
                <a:cs typeface="Myanmar Sangam MN"/>
              </a:rPr>
              <a:t>-ာ</a:t>
            </a:r>
            <a:r>
              <a:rPr sz="1600" spc="-415" dirty="0">
                <a:latin typeface="Myanmar Sangam MN"/>
                <a:cs typeface="Myanmar Sangam M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(aa)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464165" y="4759833"/>
            <a:ext cx="575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5" dirty="0">
                <a:latin typeface="Myanmar Sangam MN"/>
                <a:cs typeface="Myanmar Sangam MN"/>
              </a:rPr>
              <a:t>-ွ</a:t>
            </a:r>
            <a:r>
              <a:rPr sz="1600" spc="-40" dirty="0">
                <a:latin typeface="Myanmar Sangam MN"/>
                <a:cs typeface="Myanmar Sangam M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(ha)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17940" y="4765294"/>
            <a:ext cx="1330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1835" algn="l"/>
              </a:tabLst>
            </a:pPr>
            <a:r>
              <a:rPr sz="2400" spc="-622" baseline="1736" dirty="0">
                <a:latin typeface="Myanmar Sangam MN"/>
                <a:cs typeface="Myanmar Sangam MN"/>
              </a:rPr>
              <a:t>ျ-      </a:t>
            </a:r>
            <a:r>
              <a:rPr sz="2400" spc="-555" baseline="1736" dirty="0">
                <a:latin typeface="Myanmar Sangam MN"/>
                <a:cs typeface="Myanmar Sangam MN"/>
              </a:rPr>
              <a:t> </a:t>
            </a:r>
            <a:r>
              <a:rPr sz="3000" baseline="1388" dirty="0">
                <a:latin typeface="Times New Roman"/>
                <a:cs typeface="Times New Roman"/>
              </a:rPr>
              <a:t>(ra)	</a:t>
            </a:r>
            <a:r>
              <a:rPr sz="1600" spc="-555" dirty="0">
                <a:latin typeface="Myanmar Sangam MN"/>
                <a:cs typeface="Myanmar Sangam MN"/>
              </a:rPr>
              <a:t>-ြ</a:t>
            </a:r>
            <a:r>
              <a:rPr sz="1600" spc="-45" dirty="0">
                <a:latin typeface="Myanmar Sangam MN"/>
                <a:cs typeface="Myanmar Sangam M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(wa)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772015" y="3289172"/>
            <a:ext cx="462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25" dirty="0">
                <a:latin typeface="Myanmar Sangam MN"/>
                <a:cs typeface="Myanmar Sangam MN"/>
              </a:rPr>
              <a:t>-ု</a:t>
            </a:r>
            <a:r>
              <a:rPr sz="1600" spc="-15" dirty="0">
                <a:latin typeface="Myanmar Sangam MN"/>
                <a:cs typeface="Myanmar Sangam MN"/>
              </a:rPr>
              <a:t> </a:t>
            </a:r>
            <a:r>
              <a:rPr sz="2000" spc="-400" dirty="0">
                <a:latin typeface="Times New Roman"/>
                <a:cs typeface="Times New Roman"/>
              </a:rPr>
              <a:t>(u)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35481" y="4105947"/>
            <a:ext cx="1103539" cy="609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94953" y="4146943"/>
            <a:ext cx="572872" cy="571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87025" y="4180292"/>
            <a:ext cx="504736" cy="554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79282" y="4158526"/>
            <a:ext cx="522895" cy="5658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789" y="333247"/>
            <a:ext cx="6244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Myanmar Fingerspelling</a:t>
            </a:r>
            <a:r>
              <a:rPr spc="-90" dirty="0"/>
              <a:t> </a:t>
            </a:r>
            <a:r>
              <a:rPr spc="-50" dirty="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2649" y="1268348"/>
            <a:ext cx="10221595" cy="4867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There are </a:t>
            </a:r>
            <a:r>
              <a:rPr sz="2400" spc="-5" dirty="0">
                <a:latin typeface="Times New Roman"/>
                <a:cs typeface="Times New Roman"/>
              </a:rPr>
              <a:t>two </a:t>
            </a:r>
            <a:r>
              <a:rPr sz="2400" spc="-10" dirty="0">
                <a:latin typeface="Times New Roman"/>
                <a:cs typeface="Times New Roman"/>
              </a:rPr>
              <a:t>different </a:t>
            </a:r>
            <a:r>
              <a:rPr sz="2400" dirty="0">
                <a:latin typeface="Times New Roman"/>
                <a:cs typeface="Times New Roman"/>
              </a:rPr>
              <a:t>fingerspelling character sets for </a:t>
            </a:r>
            <a:r>
              <a:rPr sz="2400" spc="-5" dirty="0">
                <a:latin typeface="Times New Roman"/>
                <a:cs typeface="Times New Roman"/>
              </a:rPr>
              <a:t>Myanmar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language.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1277620" lvl="1" indent="-457200">
              <a:lnSpc>
                <a:spcPct val="100000"/>
              </a:lnSpc>
              <a:buAutoNum type="arabicPeriod"/>
              <a:tabLst>
                <a:tab pos="1277620" algn="l"/>
                <a:tab pos="1278255" algn="l"/>
              </a:tabLst>
            </a:pPr>
            <a:r>
              <a:rPr sz="2400" spc="-5" dirty="0">
                <a:latin typeface="Times New Roman"/>
                <a:cs typeface="Times New Roman"/>
              </a:rPr>
              <a:t>One </a:t>
            </a:r>
            <a:r>
              <a:rPr sz="2400" dirty="0">
                <a:latin typeface="Times New Roman"/>
                <a:cs typeface="Times New Roman"/>
              </a:rPr>
              <a:t>is used in southern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Myanmar</a:t>
            </a:r>
            <a:endParaRPr sz="2400">
              <a:latin typeface="Times New Roman"/>
              <a:cs typeface="Times New Roman"/>
            </a:endParaRPr>
          </a:p>
          <a:p>
            <a:pPr marL="1326515">
              <a:lnSpc>
                <a:spcPct val="100000"/>
              </a:lnSpc>
              <a:spcBef>
                <a:spcPts val="1945"/>
              </a:spcBef>
            </a:pPr>
            <a:r>
              <a:rPr sz="2400" dirty="0">
                <a:latin typeface="Courier New"/>
                <a:cs typeface="Courier New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e.g. used at “Mary </a:t>
            </a:r>
            <a:r>
              <a:rPr sz="2400" spc="-5" dirty="0">
                <a:latin typeface="Times New Roman"/>
                <a:cs typeface="Times New Roman"/>
              </a:rPr>
              <a:t>Chapman </a:t>
            </a:r>
            <a:r>
              <a:rPr sz="2400" dirty="0">
                <a:latin typeface="Times New Roman"/>
                <a:cs typeface="Times New Roman"/>
              </a:rPr>
              <a:t>School for the </a:t>
            </a:r>
            <a:r>
              <a:rPr sz="2400" spc="-5" dirty="0">
                <a:latin typeface="Times New Roman"/>
                <a:cs typeface="Times New Roman"/>
              </a:rPr>
              <a:t>Deaf”, </a:t>
            </a:r>
            <a:r>
              <a:rPr sz="2400" spc="-45" dirty="0">
                <a:latin typeface="Times New Roman"/>
                <a:cs typeface="Times New Roman"/>
              </a:rPr>
              <a:t>Yangon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city</a:t>
            </a:r>
            <a:endParaRPr sz="2400">
              <a:latin typeface="Times New Roman"/>
              <a:cs typeface="Times New Roman"/>
            </a:endParaRPr>
          </a:p>
          <a:p>
            <a:pPr marL="1277620" lvl="1" indent="-457200">
              <a:lnSpc>
                <a:spcPct val="100000"/>
              </a:lnSpc>
              <a:spcBef>
                <a:spcPts val="2440"/>
              </a:spcBef>
              <a:buAutoNum type="arabicPeriod" startAt="2"/>
              <a:tabLst>
                <a:tab pos="1277620" algn="l"/>
                <a:tab pos="1278255" algn="l"/>
              </a:tabLst>
            </a:pPr>
            <a:r>
              <a:rPr sz="2400" dirty="0">
                <a:latin typeface="Times New Roman"/>
                <a:cs typeface="Times New Roman"/>
              </a:rPr>
              <a:t>The another is used in northern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Myanmar</a:t>
            </a:r>
            <a:endParaRPr sz="240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  <a:spcBef>
                <a:spcPts val="1939"/>
              </a:spcBef>
            </a:pPr>
            <a:r>
              <a:rPr sz="2400" dirty="0">
                <a:latin typeface="Courier New"/>
                <a:cs typeface="Courier New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e.g. used at “Mandalay School for the </a:t>
            </a:r>
            <a:r>
              <a:rPr sz="2400" spc="-5" dirty="0">
                <a:latin typeface="Times New Roman"/>
                <a:cs typeface="Times New Roman"/>
              </a:rPr>
              <a:t>Deaf”, </a:t>
            </a:r>
            <a:r>
              <a:rPr sz="2400" dirty="0">
                <a:latin typeface="Times New Roman"/>
                <a:cs typeface="Times New Roman"/>
              </a:rPr>
              <a:t>Mandalay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city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44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They are </a:t>
            </a:r>
            <a:r>
              <a:rPr sz="2400" spc="-5" dirty="0">
                <a:latin typeface="Times New Roman"/>
                <a:cs typeface="Times New Roman"/>
              </a:rPr>
              <a:t>similar </a:t>
            </a:r>
            <a:r>
              <a:rPr sz="2400" dirty="0">
                <a:latin typeface="Times New Roman"/>
                <a:cs typeface="Times New Roman"/>
              </a:rPr>
              <a:t>in consonant </a:t>
            </a:r>
            <a:r>
              <a:rPr sz="2400" spc="-5" dirty="0">
                <a:latin typeface="Times New Roman"/>
                <a:cs typeface="Times New Roman"/>
              </a:rPr>
              <a:t>but mainly </a:t>
            </a:r>
            <a:r>
              <a:rPr sz="2400" spc="-10" dirty="0">
                <a:latin typeface="Times New Roman"/>
                <a:cs typeface="Times New Roman"/>
              </a:rPr>
              <a:t>different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vowel, medial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symbols.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000"/>
              </a:lnSpc>
              <a:spcBef>
                <a:spcPts val="101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In our </a:t>
            </a:r>
            <a:r>
              <a:rPr sz="2400" spc="-20" dirty="0">
                <a:latin typeface="Times New Roman"/>
                <a:cs typeface="Times New Roman"/>
              </a:rPr>
              <a:t>paper, </a:t>
            </a:r>
            <a:r>
              <a:rPr sz="2400" spc="-5" dirty="0">
                <a:latin typeface="Times New Roman"/>
                <a:cs typeface="Times New Roman"/>
              </a:rPr>
              <a:t>fingerspelling character set recognized as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standard </a:t>
            </a:r>
            <a:r>
              <a:rPr sz="2400" dirty="0">
                <a:latin typeface="Times New Roman"/>
                <a:cs typeface="Times New Roman"/>
              </a:rPr>
              <a:t>in 2007 is used  for designing </a:t>
            </a:r>
            <a:r>
              <a:rPr sz="2400" spc="-5" dirty="0">
                <a:latin typeface="Times New Roman"/>
                <a:cs typeface="Times New Roman"/>
              </a:rPr>
              <a:t>two </a:t>
            </a:r>
            <a:r>
              <a:rPr sz="2400" spc="-10" dirty="0">
                <a:latin typeface="Times New Roman"/>
                <a:cs typeface="Times New Roman"/>
              </a:rPr>
              <a:t>SignWriting </a:t>
            </a:r>
            <a:r>
              <a:rPr sz="2400" dirty="0">
                <a:latin typeface="Times New Roman"/>
                <a:cs typeface="Times New Roman"/>
              </a:rPr>
              <a:t>keyboard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layouts.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643" y="405510"/>
            <a:ext cx="6252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Myanmar Fingerspelling</a:t>
            </a:r>
            <a:r>
              <a:rPr spc="-10" dirty="0"/>
              <a:t> </a:t>
            </a:r>
            <a:r>
              <a:rPr spc="-50" dirty="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6305" y="5617870"/>
            <a:ext cx="68116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2505" marR="5080" indent="-224980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Figure 3. </a:t>
            </a:r>
            <a:r>
              <a:rPr sz="2000" spc="-5" dirty="0">
                <a:latin typeface="Times New Roman"/>
                <a:cs typeface="Times New Roman"/>
              </a:rPr>
              <a:t>Example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Myanmar </a:t>
            </a:r>
            <a:r>
              <a:rPr sz="2000" dirty="0">
                <a:latin typeface="Times New Roman"/>
                <a:cs typeface="Times New Roman"/>
              </a:rPr>
              <a:t>Fingerspelling </a:t>
            </a:r>
            <a:r>
              <a:rPr sz="2000" spc="-5" dirty="0">
                <a:latin typeface="Times New Roman"/>
                <a:cs typeface="Times New Roman"/>
              </a:rPr>
              <a:t>Difference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between  </a:t>
            </a:r>
            <a:r>
              <a:rPr sz="2000" spc="-35" dirty="0">
                <a:latin typeface="Times New Roman"/>
                <a:cs typeface="Times New Roman"/>
              </a:rPr>
              <a:t>Yangon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Mandalay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6990" y="4767453"/>
            <a:ext cx="1450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Yangon </a:t>
            </a:r>
            <a:r>
              <a:rPr sz="1800" spc="-5" dirty="0">
                <a:latin typeface="Times New Roman"/>
                <a:cs typeface="Times New Roman"/>
              </a:rPr>
              <a:t>Sign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marL="54610" algn="ctr">
              <a:lnSpc>
                <a:spcPct val="100000"/>
              </a:lnSpc>
            </a:pPr>
            <a:r>
              <a:rPr sz="1800" spc="-100" dirty="0">
                <a:latin typeface="Times New Roman"/>
                <a:cs typeface="Times New Roman"/>
              </a:rPr>
              <a:t>„ရ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80" dirty="0">
                <a:latin typeface="Times New Roman"/>
                <a:cs typeface="Times New Roman"/>
              </a:rPr>
              <a:t>(Ya)‟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11593" y="4767453"/>
            <a:ext cx="16630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Mandalay Sign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0" dirty="0">
                <a:latin typeface="Times New Roman"/>
                <a:cs typeface="Times New Roman"/>
              </a:rPr>
              <a:t>„ရ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80" dirty="0">
                <a:latin typeface="Times New Roman"/>
                <a:cs typeface="Times New Roman"/>
              </a:rPr>
              <a:t>(Ya)‟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03441" y="1540763"/>
            <a:ext cx="3078606" cy="3073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32505" y="1529207"/>
            <a:ext cx="2974213" cy="3101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240" y="333247"/>
            <a:ext cx="2755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Classifier</a:t>
            </a:r>
            <a:r>
              <a:rPr spc="-35" dirty="0"/>
              <a:t> </a:t>
            </a:r>
            <a:r>
              <a:rPr spc="-5" dirty="0"/>
              <a:t>(CF)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615" y="1164716"/>
            <a:ext cx="10705465" cy="106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One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Myanmar </a:t>
            </a:r>
            <a:r>
              <a:rPr sz="2400" dirty="0">
                <a:latin typeface="Times New Roman"/>
                <a:cs typeface="Times New Roman"/>
              </a:rPr>
              <a:t>sign language that expresses sign according to the </a:t>
            </a:r>
            <a:r>
              <a:rPr sz="2400" spc="-5" dirty="0">
                <a:latin typeface="Times New Roman"/>
                <a:cs typeface="Times New Roman"/>
              </a:rPr>
              <a:t>figures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objects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Example: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56739" y="1806701"/>
          <a:ext cx="7694929" cy="4666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3605"/>
                <a:gridCol w="3077845"/>
                <a:gridCol w="2443479"/>
              </a:tblGrid>
              <a:tr h="2333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b="1" spc="-5" dirty="0">
                          <a:latin typeface="Times New Roman"/>
                          <a:cs typeface="Times New Roman"/>
                        </a:rPr>
                        <a:t>Min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latin typeface="Times New Roman"/>
                          <a:cs typeface="Times New Roman"/>
                        </a:rPr>
                        <a:t>Guon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3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b="1" spc="-5" dirty="0">
                          <a:latin typeface="Times New Roman"/>
                          <a:cs typeface="Times New Roman"/>
                        </a:rPr>
                        <a:t>Inn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latin typeface="Times New Roman"/>
                          <a:cs typeface="Times New Roman"/>
                        </a:rPr>
                        <a:t>Lay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137397" y="4270502"/>
            <a:ext cx="1842134" cy="2130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6441" y="1914525"/>
            <a:ext cx="1590167" cy="2157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1155" y="1907667"/>
            <a:ext cx="2226436" cy="2157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6129" y="4270502"/>
            <a:ext cx="2896362" cy="21302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8717" y="424053"/>
            <a:ext cx="2265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SignWriting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5464" y="1263138"/>
            <a:ext cx="8967470" cy="1469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20100"/>
              </a:lnSpc>
              <a:spcBef>
                <a:spcPts val="9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In the 1974, </a:t>
            </a:r>
            <a:r>
              <a:rPr sz="2400" spc="-40" dirty="0">
                <a:latin typeface="Times New Roman"/>
                <a:cs typeface="Times New Roman"/>
              </a:rPr>
              <a:t>Valerie </a:t>
            </a:r>
            <a:r>
              <a:rPr sz="2400" spc="-5" dirty="0">
                <a:latin typeface="Times New Roman"/>
                <a:cs typeface="Times New Roman"/>
              </a:rPr>
              <a:t>Sutton invented </a:t>
            </a:r>
            <a:r>
              <a:rPr sz="2400" dirty="0">
                <a:latin typeface="Times New Roman"/>
                <a:cs typeface="Times New Roman"/>
              </a:rPr>
              <a:t>for deaf people to write and read  sign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languages.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7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It is </a:t>
            </a:r>
            <a:r>
              <a:rPr sz="2400" spc="-5" dirty="0">
                <a:latin typeface="Times New Roman"/>
                <a:cs typeface="Times New Roman"/>
              </a:rPr>
              <a:t>becoming </a:t>
            </a:r>
            <a:r>
              <a:rPr sz="2400" dirty="0">
                <a:latin typeface="Times New Roman"/>
                <a:cs typeface="Times New Roman"/>
              </a:rPr>
              <a:t>the written form for sign language in over 40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countries.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5464" y="2907919"/>
            <a:ext cx="1594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  <a:tab pos="1210310" algn="l"/>
              </a:tabLst>
            </a:pPr>
            <a:r>
              <a:rPr sz="2400" dirty="0">
                <a:latin typeface="Times New Roman"/>
                <a:cs typeface="Times New Roman"/>
              </a:rPr>
              <a:t>There	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2740" y="2907919"/>
            <a:ext cx="7139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8980" algn="l"/>
                <a:tab pos="2508885" algn="l"/>
                <a:tab pos="3140075" algn="l"/>
                <a:tab pos="4408170" algn="l"/>
                <a:tab pos="6055995" algn="l"/>
                <a:tab pos="6753859" algn="l"/>
              </a:tabLst>
            </a:pPr>
            <a:r>
              <a:rPr sz="2400" spc="-5" dirty="0">
                <a:latin typeface="Times New Roman"/>
                <a:cs typeface="Times New Roman"/>
              </a:rPr>
              <a:t>two	v</a:t>
            </a:r>
            <a:r>
              <a:rPr sz="2400" spc="-10" dirty="0">
                <a:latin typeface="Times New Roman"/>
                <a:cs typeface="Times New Roman"/>
              </a:rPr>
              <a:t>iew</a:t>
            </a:r>
            <a:r>
              <a:rPr sz="2400" dirty="0">
                <a:latin typeface="Times New Roman"/>
                <a:cs typeface="Times New Roman"/>
              </a:rPr>
              <a:t>-poin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:	t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	</a:t>
            </a:r>
            <a:r>
              <a:rPr sz="2400" b="1" spc="-10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igne</a:t>
            </a:r>
            <a:r>
              <a:rPr sz="2400" b="1" spc="40" dirty="0">
                <a:latin typeface="Times New Roman"/>
                <a:cs typeface="Times New Roman"/>
              </a:rPr>
              <a:t>r</a:t>
            </a:r>
            <a:r>
              <a:rPr sz="2400" b="1" spc="-80" dirty="0">
                <a:latin typeface="Times New Roman"/>
                <a:cs typeface="Times New Roman"/>
              </a:rPr>
              <a:t>’</a:t>
            </a:r>
            <a:r>
              <a:rPr sz="2400" b="1" dirty="0">
                <a:latin typeface="Times New Roman"/>
                <a:cs typeface="Times New Roman"/>
              </a:rPr>
              <a:t>s	v</a:t>
            </a:r>
            <a:r>
              <a:rPr sz="2400" b="1" spc="-10" dirty="0">
                <a:latin typeface="Times New Roman"/>
                <a:cs typeface="Times New Roman"/>
              </a:rPr>
              <a:t>i</a:t>
            </a:r>
            <a:r>
              <a:rPr sz="2400" b="1" spc="-5" dirty="0">
                <a:latin typeface="Times New Roman"/>
                <a:cs typeface="Times New Roman"/>
              </a:rPr>
              <a:t>ewpoints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and	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5464" y="3146997"/>
            <a:ext cx="8968105" cy="2600325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675"/>
              </a:spcBef>
            </a:pPr>
            <a:r>
              <a:rPr sz="2400" b="1" spc="-15" dirty="0">
                <a:latin typeface="Times New Roman"/>
                <a:cs typeface="Times New Roman"/>
              </a:rPr>
              <a:t>addressee’s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viewpoints.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7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There are </a:t>
            </a:r>
            <a:r>
              <a:rPr sz="2400" spc="-5" dirty="0">
                <a:latin typeface="Times New Roman"/>
                <a:cs typeface="Times New Roman"/>
              </a:rPr>
              <a:t>two main </a:t>
            </a:r>
            <a:r>
              <a:rPr sz="2400" dirty="0">
                <a:latin typeface="Times New Roman"/>
                <a:cs typeface="Times New Roman"/>
              </a:rPr>
              <a:t>perspectives: </a:t>
            </a:r>
            <a:r>
              <a:rPr sz="2400" b="1" spc="-10" dirty="0">
                <a:latin typeface="Times New Roman"/>
                <a:cs typeface="Times New Roman"/>
              </a:rPr>
              <a:t>front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top.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200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International </a:t>
            </a:r>
            <a:r>
              <a:rPr sz="2400" spc="-15" dirty="0">
                <a:latin typeface="Times New Roman"/>
                <a:cs typeface="Times New Roman"/>
              </a:rPr>
              <a:t>SignWriting </a:t>
            </a:r>
            <a:r>
              <a:rPr sz="2400" dirty="0">
                <a:latin typeface="Times New Roman"/>
                <a:cs typeface="Times New Roman"/>
              </a:rPr>
              <a:t>Alphabet </a:t>
            </a:r>
            <a:r>
              <a:rPr sz="2400" spc="-50" dirty="0">
                <a:latin typeface="Times New Roman"/>
                <a:cs typeface="Times New Roman"/>
              </a:rPr>
              <a:t>(ISWA) </a:t>
            </a:r>
            <a:r>
              <a:rPr sz="2400" spc="-5" dirty="0">
                <a:latin typeface="Times New Roman"/>
                <a:cs typeface="Times New Roman"/>
              </a:rPr>
              <a:t>includes </a:t>
            </a:r>
            <a:r>
              <a:rPr sz="2400" dirty="0">
                <a:latin typeface="Times New Roman"/>
                <a:cs typeface="Times New Roman"/>
              </a:rPr>
              <a:t>all </a:t>
            </a:r>
            <a:r>
              <a:rPr sz="2400" spc="-5" dirty="0">
                <a:latin typeface="Times New Roman"/>
                <a:cs typeface="Times New Roman"/>
              </a:rPr>
              <a:t>symbols </a:t>
            </a:r>
            <a:r>
              <a:rPr sz="2400" dirty="0">
                <a:latin typeface="Times New Roman"/>
                <a:cs typeface="Times New Roman"/>
              </a:rPr>
              <a:t>used  to </a:t>
            </a:r>
            <a:r>
              <a:rPr sz="2400" spc="-5" dirty="0">
                <a:latin typeface="Times New Roman"/>
                <a:cs typeface="Times New Roman"/>
              </a:rPr>
              <a:t>write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handshapes, movements, facial expressions, </a:t>
            </a:r>
            <a:r>
              <a:rPr sz="2400" dirty="0">
                <a:latin typeface="Times New Roman"/>
                <a:cs typeface="Times New Roman"/>
              </a:rPr>
              <a:t>and body  </a:t>
            </a:r>
            <a:r>
              <a:rPr sz="2400" spc="-5" dirty="0">
                <a:latin typeface="Times New Roman"/>
                <a:cs typeface="Times New Roman"/>
              </a:rPr>
              <a:t>movements.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32946" y="649721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12848" y="1046225"/>
            <a:ext cx="660400" cy="5677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30727" y="1046162"/>
            <a:ext cx="648703" cy="5665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1865" y="1579727"/>
            <a:ext cx="673239" cy="5913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06056" y="3590620"/>
            <a:ext cx="669010" cy="284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25433" y="1579664"/>
            <a:ext cx="677468" cy="11514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381" y="3990416"/>
            <a:ext cx="672083" cy="5805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96858" y="5520842"/>
            <a:ext cx="665911" cy="5589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3060" y="1059433"/>
            <a:ext cx="492759" cy="5662295"/>
          </a:xfrm>
          <a:custGeom>
            <a:avLst/>
            <a:gdLst/>
            <a:ahLst/>
            <a:cxnLst/>
            <a:rect l="l" t="t" r="r" b="b"/>
            <a:pathLst>
              <a:path w="492760" h="5662295">
                <a:moveTo>
                  <a:pt x="492378" y="5662041"/>
                </a:moveTo>
                <a:lnTo>
                  <a:pt x="414538" y="5659949"/>
                </a:lnTo>
                <a:lnTo>
                  <a:pt x="346938" y="5654125"/>
                </a:lnTo>
                <a:lnTo>
                  <a:pt x="293634" y="5645244"/>
                </a:lnTo>
                <a:lnTo>
                  <a:pt x="246126" y="5621007"/>
                </a:lnTo>
                <a:lnTo>
                  <a:pt x="246126" y="2871978"/>
                </a:lnTo>
                <a:lnTo>
                  <a:pt x="233586" y="2859031"/>
                </a:lnTo>
                <a:lnTo>
                  <a:pt x="198662" y="2847772"/>
                </a:lnTo>
                <a:lnTo>
                  <a:pt x="145395" y="2838885"/>
                </a:lnTo>
                <a:lnTo>
                  <a:pt x="77827" y="2833053"/>
                </a:lnTo>
                <a:lnTo>
                  <a:pt x="0" y="2830957"/>
                </a:lnTo>
                <a:lnTo>
                  <a:pt x="77827" y="2828873"/>
                </a:lnTo>
                <a:lnTo>
                  <a:pt x="145395" y="2823064"/>
                </a:lnTo>
                <a:lnTo>
                  <a:pt x="198662" y="2814196"/>
                </a:lnTo>
                <a:lnTo>
                  <a:pt x="233586" y="2802931"/>
                </a:lnTo>
                <a:lnTo>
                  <a:pt x="246126" y="2789935"/>
                </a:lnTo>
                <a:lnTo>
                  <a:pt x="246126" y="41020"/>
                </a:lnTo>
                <a:lnTo>
                  <a:pt x="258678" y="28025"/>
                </a:lnTo>
                <a:lnTo>
                  <a:pt x="293634" y="16760"/>
                </a:lnTo>
                <a:lnTo>
                  <a:pt x="346938" y="7892"/>
                </a:lnTo>
                <a:lnTo>
                  <a:pt x="414538" y="2083"/>
                </a:lnTo>
                <a:lnTo>
                  <a:pt x="492378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2571" y="1046225"/>
            <a:ext cx="422275" cy="5678170"/>
          </a:xfrm>
          <a:custGeom>
            <a:avLst/>
            <a:gdLst/>
            <a:ahLst/>
            <a:cxnLst/>
            <a:rect l="l" t="t" r="r" b="b"/>
            <a:pathLst>
              <a:path w="422275" h="5678170">
                <a:moveTo>
                  <a:pt x="0" y="0"/>
                </a:moveTo>
                <a:lnTo>
                  <a:pt x="66720" y="1793"/>
                </a:lnTo>
                <a:lnTo>
                  <a:pt x="124663" y="6786"/>
                </a:lnTo>
                <a:lnTo>
                  <a:pt x="170352" y="14401"/>
                </a:lnTo>
                <a:lnTo>
                  <a:pt x="211074" y="35178"/>
                </a:lnTo>
                <a:lnTo>
                  <a:pt x="211074" y="2803652"/>
                </a:lnTo>
                <a:lnTo>
                  <a:pt x="221832" y="2814772"/>
                </a:lnTo>
                <a:lnTo>
                  <a:pt x="251787" y="2824429"/>
                </a:lnTo>
                <a:lnTo>
                  <a:pt x="297457" y="2832044"/>
                </a:lnTo>
                <a:lnTo>
                  <a:pt x="355362" y="2837037"/>
                </a:lnTo>
                <a:lnTo>
                  <a:pt x="422020" y="2838831"/>
                </a:lnTo>
                <a:lnTo>
                  <a:pt x="355362" y="2840624"/>
                </a:lnTo>
                <a:lnTo>
                  <a:pt x="297457" y="2845617"/>
                </a:lnTo>
                <a:lnTo>
                  <a:pt x="251787" y="2853232"/>
                </a:lnTo>
                <a:lnTo>
                  <a:pt x="221832" y="2862889"/>
                </a:lnTo>
                <a:lnTo>
                  <a:pt x="211074" y="2874010"/>
                </a:lnTo>
                <a:lnTo>
                  <a:pt x="211074" y="5642495"/>
                </a:lnTo>
                <a:lnTo>
                  <a:pt x="200314" y="5653614"/>
                </a:lnTo>
                <a:lnTo>
                  <a:pt x="170352" y="5663268"/>
                </a:lnTo>
                <a:lnTo>
                  <a:pt x="124663" y="5670879"/>
                </a:lnTo>
                <a:lnTo>
                  <a:pt x="66720" y="5675870"/>
                </a:lnTo>
                <a:lnTo>
                  <a:pt x="0" y="567766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59548" y="1593088"/>
            <a:ext cx="161290" cy="567055"/>
          </a:xfrm>
          <a:custGeom>
            <a:avLst/>
            <a:gdLst/>
            <a:ahLst/>
            <a:cxnLst/>
            <a:rect l="l" t="t" r="r" b="b"/>
            <a:pathLst>
              <a:path w="161290" h="567055">
                <a:moveTo>
                  <a:pt x="160781" y="566547"/>
                </a:moveTo>
                <a:lnTo>
                  <a:pt x="129522" y="565499"/>
                </a:lnTo>
                <a:lnTo>
                  <a:pt x="103965" y="562641"/>
                </a:lnTo>
                <a:lnTo>
                  <a:pt x="86719" y="558403"/>
                </a:lnTo>
                <a:lnTo>
                  <a:pt x="80391" y="553212"/>
                </a:lnTo>
                <a:lnTo>
                  <a:pt x="80391" y="296672"/>
                </a:lnTo>
                <a:lnTo>
                  <a:pt x="74080" y="291461"/>
                </a:lnTo>
                <a:lnTo>
                  <a:pt x="56864" y="287178"/>
                </a:lnTo>
                <a:lnTo>
                  <a:pt x="31313" y="284277"/>
                </a:lnTo>
                <a:lnTo>
                  <a:pt x="0" y="283210"/>
                </a:lnTo>
                <a:lnTo>
                  <a:pt x="31313" y="282162"/>
                </a:lnTo>
                <a:lnTo>
                  <a:pt x="56864" y="279304"/>
                </a:lnTo>
                <a:lnTo>
                  <a:pt x="74080" y="275066"/>
                </a:lnTo>
                <a:lnTo>
                  <a:pt x="80391" y="269875"/>
                </a:lnTo>
                <a:lnTo>
                  <a:pt x="80391" y="13335"/>
                </a:lnTo>
                <a:lnTo>
                  <a:pt x="86719" y="8143"/>
                </a:lnTo>
                <a:lnTo>
                  <a:pt x="103965" y="3905"/>
                </a:lnTo>
                <a:lnTo>
                  <a:pt x="129522" y="1047"/>
                </a:lnTo>
                <a:lnTo>
                  <a:pt x="16078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39584" y="3590671"/>
            <a:ext cx="359410" cy="2844800"/>
          </a:xfrm>
          <a:custGeom>
            <a:avLst/>
            <a:gdLst/>
            <a:ahLst/>
            <a:cxnLst/>
            <a:rect l="l" t="t" r="r" b="b"/>
            <a:pathLst>
              <a:path w="359409" h="2844800">
                <a:moveTo>
                  <a:pt x="359283" y="2844749"/>
                </a:moveTo>
                <a:lnTo>
                  <a:pt x="289379" y="2842395"/>
                </a:lnTo>
                <a:lnTo>
                  <a:pt x="232298" y="2835976"/>
                </a:lnTo>
                <a:lnTo>
                  <a:pt x="193815" y="2826457"/>
                </a:lnTo>
                <a:lnTo>
                  <a:pt x="179705" y="2814802"/>
                </a:lnTo>
                <a:lnTo>
                  <a:pt x="179705" y="1452245"/>
                </a:lnTo>
                <a:lnTo>
                  <a:pt x="165574" y="1440616"/>
                </a:lnTo>
                <a:lnTo>
                  <a:pt x="127047" y="1431131"/>
                </a:lnTo>
                <a:lnTo>
                  <a:pt x="69923" y="1424741"/>
                </a:lnTo>
                <a:lnTo>
                  <a:pt x="0" y="1422399"/>
                </a:lnTo>
                <a:lnTo>
                  <a:pt x="69923" y="1420038"/>
                </a:lnTo>
                <a:lnTo>
                  <a:pt x="127047" y="1413605"/>
                </a:lnTo>
                <a:lnTo>
                  <a:pt x="165574" y="1404076"/>
                </a:lnTo>
                <a:lnTo>
                  <a:pt x="179705" y="1392427"/>
                </a:lnTo>
                <a:lnTo>
                  <a:pt x="179705" y="29844"/>
                </a:lnTo>
                <a:lnTo>
                  <a:pt x="193815" y="18216"/>
                </a:lnTo>
                <a:lnTo>
                  <a:pt x="232298" y="8731"/>
                </a:lnTo>
                <a:lnTo>
                  <a:pt x="289379" y="2341"/>
                </a:lnTo>
                <a:lnTo>
                  <a:pt x="359283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32518" y="1593088"/>
            <a:ext cx="486409" cy="1167130"/>
          </a:xfrm>
          <a:custGeom>
            <a:avLst/>
            <a:gdLst/>
            <a:ahLst/>
            <a:cxnLst/>
            <a:rect l="l" t="t" r="r" b="b"/>
            <a:pathLst>
              <a:path w="486409" h="1167130">
                <a:moveTo>
                  <a:pt x="0" y="0"/>
                </a:moveTo>
                <a:lnTo>
                  <a:pt x="76827" y="2067"/>
                </a:lnTo>
                <a:lnTo>
                  <a:pt x="143554" y="7823"/>
                </a:lnTo>
                <a:lnTo>
                  <a:pt x="196175" y="16596"/>
                </a:lnTo>
                <a:lnTo>
                  <a:pt x="243077" y="40512"/>
                </a:lnTo>
                <a:lnTo>
                  <a:pt x="243077" y="543051"/>
                </a:lnTo>
                <a:lnTo>
                  <a:pt x="255457" y="555848"/>
                </a:lnTo>
                <a:lnTo>
                  <a:pt x="289935" y="566968"/>
                </a:lnTo>
                <a:lnTo>
                  <a:pt x="342518" y="575741"/>
                </a:lnTo>
                <a:lnTo>
                  <a:pt x="409214" y="581497"/>
                </a:lnTo>
                <a:lnTo>
                  <a:pt x="486028" y="583564"/>
                </a:lnTo>
                <a:lnTo>
                  <a:pt x="409214" y="585619"/>
                </a:lnTo>
                <a:lnTo>
                  <a:pt x="342518" y="591343"/>
                </a:lnTo>
                <a:lnTo>
                  <a:pt x="289935" y="600079"/>
                </a:lnTo>
                <a:lnTo>
                  <a:pt x="255457" y="611167"/>
                </a:lnTo>
                <a:lnTo>
                  <a:pt x="243077" y="623951"/>
                </a:lnTo>
                <a:lnTo>
                  <a:pt x="243077" y="1126489"/>
                </a:lnTo>
                <a:lnTo>
                  <a:pt x="230684" y="1139335"/>
                </a:lnTo>
                <a:lnTo>
                  <a:pt x="196175" y="1150461"/>
                </a:lnTo>
                <a:lnTo>
                  <a:pt x="143554" y="1159216"/>
                </a:lnTo>
                <a:lnTo>
                  <a:pt x="76827" y="1164947"/>
                </a:lnTo>
                <a:lnTo>
                  <a:pt x="0" y="116700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12250" y="3990466"/>
            <a:ext cx="274955" cy="581025"/>
          </a:xfrm>
          <a:custGeom>
            <a:avLst/>
            <a:gdLst/>
            <a:ahLst/>
            <a:cxnLst/>
            <a:rect l="l" t="t" r="r" b="b"/>
            <a:pathLst>
              <a:path w="274954" h="581025">
                <a:moveTo>
                  <a:pt x="0" y="0"/>
                </a:moveTo>
                <a:lnTo>
                  <a:pt x="53530" y="1785"/>
                </a:lnTo>
                <a:lnTo>
                  <a:pt x="97250" y="6667"/>
                </a:lnTo>
                <a:lnTo>
                  <a:pt x="126730" y="13930"/>
                </a:lnTo>
                <a:lnTo>
                  <a:pt x="137541" y="22859"/>
                </a:lnTo>
                <a:lnTo>
                  <a:pt x="137541" y="267334"/>
                </a:lnTo>
                <a:lnTo>
                  <a:pt x="148332" y="276264"/>
                </a:lnTo>
                <a:lnTo>
                  <a:pt x="177768" y="283527"/>
                </a:lnTo>
                <a:lnTo>
                  <a:pt x="221444" y="288409"/>
                </a:lnTo>
                <a:lnTo>
                  <a:pt x="274954" y="290194"/>
                </a:lnTo>
                <a:lnTo>
                  <a:pt x="221444" y="292000"/>
                </a:lnTo>
                <a:lnTo>
                  <a:pt x="177768" y="296925"/>
                </a:lnTo>
                <a:lnTo>
                  <a:pt x="148332" y="304232"/>
                </a:lnTo>
                <a:lnTo>
                  <a:pt x="137541" y="313181"/>
                </a:lnTo>
                <a:lnTo>
                  <a:pt x="137541" y="557656"/>
                </a:lnTo>
                <a:lnTo>
                  <a:pt x="126730" y="566533"/>
                </a:lnTo>
                <a:lnTo>
                  <a:pt x="97250" y="573801"/>
                </a:lnTo>
                <a:lnTo>
                  <a:pt x="53530" y="578713"/>
                </a:lnTo>
                <a:lnTo>
                  <a:pt x="0" y="58051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50095" y="5520816"/>
            <a:ext cx="274955" cy="568960"/>
          </a:xfrm>
          <a:custGeom>
            <a:avLst/>
            <a:gdLst/>
            <a:ahLst/>
            <a:cxnLst/>
            <a:rect l="l" t="t" r="r" b="b"/>
            <a:pathLst>
              <a:path w="274954" h="568960">
                <a:moveTo>
                  <a:pt x="0" y="0"/>
                </a:moveTo>
                <a:lnTo>
                  <a:pt x="53530" y="1805"/>
                </a:lnTo>
                <a:lnTo>
                  <a:pt x="97250" y="6731"/>
                </a:lnTo>
                <a:lnTo>
                  <a:pt x="126730" y="14037"/>
                </a:lnTo>
                <a:lnTo>
                  <a:pt x="137540" y="22987"/>
                </a:lnTo>
                <a:lnTo>
                  <a:pt x="137540" y="261340"/>
                </a:lnTo>
                <a:lnTo>
                  <a:pt x="148332" y="270256"/>
                </a:lnTo>
                <a:lnTo>
                  <a:pt x="177768" y="277539"/>
                </a:lnTo>
                <a:lnTo>
                  <a:pt x="221444" y="282450"/>
                </a:lnTo>
                <a:lnTo>
                  <a:pt x="274954" y="284251"/>
                </a:lnTo>
                <a:lnTo>
                  <a:pt x="221444" y="286052"/>
                </a:lnTo>
                <a:lnTo>
                  <a:pt x="177768" y="290963"/>
                </a:lnTo>
                <a:lnTo>
                  <a:pt x="148332" y="298246"/>
                </a:lnTo>
                <a:lnTo>
                  <a:pt x="137540" y="307162"/>
                </a:lnTo>
                <a:lnTo>
                  <a:pt x="137540" y="545566"/>
                </a:lnTo>
                <a:lnTo>
                  <a:pt x="126730" y="554482"/>
                </a:lnTo>
                <a:lnTo>
                  <a:pt x="97250" y="561765"/>
                </a:lnTo>
                <a:lnTo>
                  <a:pt x="53530" y="566676"/>
                </a:lnTo>
                <a:lnTo>
                  <a:pt x="0" y="56847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4467" y="3554348"/>
            <a:ext cx="11576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0355" marR="5080" indent="-28829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ry</a:t>
            </a:r>
            <a:r>
              <a:rPr sz="2000" spc="5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:  Hand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30266" y="3561079"/>
            <a:ext cx="11576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40" marR="5080" indent="-1524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ry</a:t>
            </a:r>
            <a:r>
              <a:rPr sz="2000" spc="5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:  </a:t>
            </a:r>
            <a:r>
              <a:rPr sz="2000" spc="-5" dirty="0">
                <a:latin typeface="Times New Roman"/>
                <a:cs typeface="Times New Roman"/>
              </a:rPr>
              <a:t>Movement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21197" y="1391793"/>
            <a:ext cx="131572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Category3:  </a:t>
            </a:r>
            <a:r>
              <a:rPr sz="2000" spc="-5" dirty="0">
                <a:latin typeface="Times New Roman"/>
                <a:cs typeface="Times New Roman"/>
              </a:rPr>
              <a:t>Dynamics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&amp;  </a:t>
            </a:r>
            <a:r>
              <a:rPr sz="2000" spc="-20" dirty="0">
                <a:latin typeface="Times New Roman"/>
                <a:cs typeface="Times New Roman"/>
              </a:rPr>
              <a:t>Timing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67934" y="4530090"/>
            <a:ext cx="11569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ry</a:t>
            </a:r>
            <a:r>
              <a:rPr sz="2000" spc="5" dirty="0">
                <a:latin typeface="Times New Roman"/>
                <a:cs typeface="Times New Roman"/>
              </a:rPr>
              <a:t>4</a:t>
            </a:r>
            <a:r>
              <a:rPr sz="2000" dirty="0">
                <a:latin typeface="Times New Roman"/>
                <a:cs typeface="Times New Roman"/>
              </a:rPr>
              <a:t>:  Head &amp;  Face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870693" y="1699641"/>
            <a:ext cx="11569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1625" marR="5080" indent="-28956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ry</a:t>
            </a:r>
            <a:r>
              <a:rPr sz="2000" spc="5" dirty="0">
                <a:latin typeface="Times New Roman"/>
                <a:cs typeface="Times New Roman"/>
              </a:rPr>
              <a:t>5</a:t>
            </a:r>
            <a:r>
              <a:rPr sz="2000" dirty="0">
                <a:latin typeface="Times New Roman"/>
                <a:cs typeface="Times New Roman"/>
              </a:rPr>
              <a:t>:  Body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33584" y="3795776"/>
            <a:ext cx="11569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ry</a:t>
            </a:r>
            <a:r>
              <a:rPr sz="2000" spc="5" dirty="0">
                <a:latin typeface="Times New Roman"/>
                <a:cs typeface="Times New Roman"/>
              </a:rPr>
              <a:t>6</a:t>
            </a:r>
            <a:r>
              <a:rPr sz="2000" dirty="0">
                <a:latin typeface="Times New Roman"/>
                <a:cs typeface="Times New Roman"/>
              </a:rPr>
              <a:t>:  </a:t>
            </a:r>
            <a:r>
              <a:rPr sz="2000" spc="-5" dirty="0">
                <a:latin typeface="Times New Roman"/>
                <a:cs typeface="Times New Roman"/>
              </a:rPr>
              <a:t>Detailed  </a:t>
            </a:r>
            <a:r>
              <a:rPr sz="2000" dirty="0">
                <a:latin typeface="Times New Roman"/>
                <a:cs typeface="Times New Roman"/>
              </a:rPr>
              <a:t>Location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90658" y="5460593"/>
            <a:ext cx="12414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Category7:  P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nctuat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33806" y="218313"/>
            <a:ext cx="9596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7 </a:t>
            </a:r>
            <a:r>
              <a:rPr spc="-5" dirty="0"/>
              <a:t>Categories </a:t>
            </a:r>
            <a:r>
              <a:rPr dirty="0"/>
              <a:t>and 30 groups of </a:t>
            </a:r>
            <a:r>
              <a:rPr spc="-20" dirty="0"/>
              <a:t>SignWriting</a:t>
            </a:r>
            <a:r>
              <a:rPr spc="30" dirty="0"/>
              <a:t> </a:t>
            </a:r>
            <a:r>
              <a:rPr dirty="0"/>
              <a:t>Symbols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219" y="568197"/>
            <a:ext cx="3956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SignWriting</a:t>
            </a:r>
            <a:r>
              <a:rPr spc="-30" dirty="0"/>
              <a:t> </a:t>
            </a:r>
            <a:r>
              <a:rPr spc="-50" dirty="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81073"/>
            <a:ext cx="4688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Hand </a:t>
            </a:r>
            <a:r>
              <a:rPr sz="2400" b="1" dirty="0">
                <a:latin typeface="Times New Roman"/>
                <a:cs typeface="Times New Roman"/>
              </a:rPr>
              <a:t>Orientation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also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important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5443" y="6399377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18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59502" y="2590800"/>
            <a:ext cx="1168544" cy="2161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4642" y="2661063"/>
            <a:ext cx="1147318" cy="2093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81643" y="2590673"/>
            <a:ext cx="1214040" cy="21401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4642" y="2601467"/>
            <a:ext cx="1896110" cy="2149475"/>
          </a:xfrm>
          <a:custGeom>
            <a:avLst/>
            <a:gdLst/>
            <a:ahLst/>
            <a:cxnLst/>
            <a:rect l="l" t="t" r="r" b="b"/>
            <a:pathLst>
              <a:path w="1896110" h="2149475">
                <a:moveTo>
                  <a:pt x="0" y="2149474"/>
                </a:moveTo>
                <a:lnTo>
                  <a:pt x="1895729" y="2149474"/>
                </a:lnTo>
                <a:lnTo>
                  <a:pt x="1895729" y="0"/>
                </a:lnTo>
                <a:lnTo>
                  <a:pt x="0" y="0"/>
                </a:lnTo>
                <a:lnTo>
                  <a:pt x="0" y="21494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39309" y="2601467"/>
            <a:ext cx="2033905" cy="2149475"/>
          </a:xfrm>
          <a:custGeom>
            <a:avLst/>
            <a:gdLst/>
            <a:ahLst/>
            <a:cxnLst/>
            <a:rect l="l" t="t" r="r" b="b"/>
            <a:pathLst>
              <a:path w="2033904" h="2149475">
                <a:moveTo>
                  <a:pt x="0" y="2149474"/>
                </a:moveTo>
                <a:lnTo>
                  <a:pt x="2033523" y="2149474"/>
                </a:lnTo>
                <a:lnTo>
                  <a:pt x="2033523" y="0"/>
                </a:lnTo>
                <a:lnTo>
                  <a:pt x="0" y="0"/>
                </a:lnTo>
                <a:lnTo>
                  <a:pt x="0" y="21494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78342" y="2601467"/>
            <a:ext cx="1934845" cy="2161540"/>
          </a:xfrm>
          <a:custGeom>
            <a:avLst/>
            <a:gdLst/>
            <a:ahLst/>
            <a:cxnLst/>
            <a:rect l="l" t="t" r="r" b="b"/>
            <a:pathLst>
              <a:path w="1934845" h="2161540">
                <a:moveTo>
                  <a:pt x="0" y="2161285"/>
                </a:moveTo>
                <a:lnTo>
                  <a:pt x="1934845" y="2161285"/>
                </a:lnTo>
                <a:lnTo>
                  <a:pt x="1934845" y="0"/>
                </a:lnTo>
                <a:lnTo>
                  <a:pt x="0" y="0"/>
                </a:lnTo>
                <a:lnTo>
                  <a:pt x="0" y="216128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80285" y="1978279"/>
            <a:ext cx="1007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Palm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70728" y="1997201"/>
            <a:ext cx="21704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The back of the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hand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96045" y="1978279"/>
            <a:ext cx="20986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side </a:t>
            </a:r>
            <a:r>
              <a:rPr sz="2000" dirty="0">
                <a:latin typeface="Times New Roman"/>
                <a:cs typeface="Times New Roman"/>
              </a:rPr>
              <a:t>of the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hand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33658" y="3155695"/>
            <a:ext cx="292753" cy="6793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19909" y="3149307"/>
            <a:ext cx="298254" cy="699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76496" y="3116571"/>
            <a:ext cx="292986" cy="690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89" y="153365"/>
            <a:ext cx="39560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SignWriting</a:t>
            </a:r>
            <a:r>
              <a:rPr spc="-45" dirty="0"/>
              <a:t> </a:t>
            </a:r>
            <a:r>
              <a:rPr spc="-55" dirty="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88719" y="1035304"/>
            <a:ext cx="5078095" cy="203644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8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Each basic </a:t>
            </a:r>
            <a:r>
              <a:rPr sz="2400" spc="-5" dirty="0">
                <a:latin typeface="Times New Roman"/>
                <a:cs typeface="Times New Roman"/>
              </a:rPr>
              <a:t>symbol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have</a:t>
            </a:r>
            <a:endParaRPr sz="2400">
              <a:latin typeface="Times New Roman"/>
              <a:cs typeface="Times New Roman"/>
            </a:endParaRPr>
          </a:p>
          <a:p>
            <a:pPr marL="1626870" lvl="1" indent="-242570">
              <a:lnSpc>
                <a:spcPct val="100000"/>
              </a:lnSpc>
              <a:spcBef>
                <a:spcPts val="1080"/>
              </a:spcBef>
              <a:buSzPct val="95833"/>
              <a:buFont typeface="Wingdings"/>
              <a:buChar char=""/>
              <a:tabLst>
                <a:tab pos="1627505" algn="l"/>
              </a:tabLst>
            </a:pPr>
            <a:r>
              <a:rPr sz="2400" b="1" dirty="0">
                <a:latin typeface="Times New Roman"/>
                <a:cs typeface="Times New Roman"/>
              </a:rPr>
              <a:t>3 </a:t>
            </a:r>
            <a:r>
              <a:rPr sz="2400" spc="-10" dirty="0">
                <a:latin typeface="Times New Roman"/>
                <a:cs typeface="Times New Roman"/>
              </a:rPr>
              <a:t>different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fillings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Wingdings"/>
              <a:buChar char=""/>
            </a:pPr>
            <a:endParaRPr sz="2700">
              <a:latin typeface="Times New Roman"/>
              <a:cs typeface="Times New Roman"/>
            </a:endParaRPr>
          </a:p>
          <a:p>
            <a:pPr marL="1626870" lvl="1" indent="-242570">
              <a:lnSpc>
                <a:spcPct val="100000"/>
              </a:lnSpc>
              <a:spcBef>
                <a:spcPts val="1925"/>
              </a:spcBef>
              <a:buSzPct val="95833"/>
              <a:buFont typeface="Wingdings"/>
              <a:buChar char=""/>
              <a:tabLst>
                <a:tab pos="1627505" algn="l"/>
              </a:tabLst>
            </a:pPr>
            <a:r>
              <a:rPr sz="2400" b="1" dirty="0">
                <a:latin typeface="Times New Roman"/>
                <a:cs typeface="Times New Roman"/>
              </a:rPr>
              <a:t>16 </a:t>
            </a:r>
            <a:r>
              <a:rPr sz="2400" spc="-10" dirty="0">
                <a:latin typeface="Times New Roman"/>
                <a:cs typeface="Times New Roman"/>
              </a:rPr>
              <a:t>different </a:t>
            </a:r>
            <a:r>
              <a:rPr sz="2400" dirty="0">
                <a:latin typeface="Times New Roman"/>
                <a:cs typeface="Times New Roman"/>
              </a:rPr>
              <a:t>spatial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rotations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6339" y="5695289"/>
            <a:ext cx="7359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There are </a:t>
            </a:r>
            <a:r>
              <a:rPr sz="2400" spc="-5" dirty="0">
                <a:latin typeface="Times New Roman"/>
                <a:cs typeface="Times New Roman"/>
              </a:rPr>
              <a:t>almost </a:t>
            </a:r>
            <a:r>
              <a:rPr sz="2400" dirty="0">
                <a:latin typeface="Times New Roman"/>
                <a:cs typeface="Times New Roman"/>
              </a:rPr>
              <a:t>35,023 </a:t>
            </a:r>
            <a:r>
              <a:rPr sz="2400" spc="-5" dirty="0">
                <a:latin typeface="Times New Roman"/>
                <a:cs typeface="Times New Roman"/>
              </a:rPr>
              <a:t>symbols </a:t>
            </a:r>
            <a:r>
              <a:rPr sz="2400" dirty="0">
                <a:latin typeface="Times New Roman"/>
                <a:cs typeface="Times New Roman"/>
              </a:rPr>
              <a:t>with various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26773" y="6535928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19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0844" y="2180018"/>
            <a:ext cx="1692986" cy="522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1800" y="3240404"/>
            <a:ext cx="605403" cy="2044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9297" y="3253740"/>
            <a:ext cx="603362" cy="2031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08689" y="3223260"/>
            <a:ext cx="605103" cy="2061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7699" y="3229991"/>
            <a:ext cx="600062" cy="2054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122659" y="6407505"/>
            <a:ext cx="16510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sz="1800" dirty="0">
                <a:latin typeface="Times New Roman"/>
                <a:cs typeface="Times New Roman"/>
              </a:rPr>
              <a:t>2</a:t>
            </a:fld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181" y="251587"/>
            <a:ext cx="3952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Group</a:t>
            </a:r>
            <a:r>
              <a:rPr sz="4400" spc="-90" dirty="0"/>
              <a:t> </a:t>
            </a:r>
            <a:r>
              <a:rPr sz="4400" dirty="0"/>
              <a:t>Memebers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743836" y="1127544"/>
            <a:ext cx="2988945" cy="358394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10"/>
              </a:spcBef>
              <a:buFont typeface="Wingdings"/>
              <a:buChar char=""/>
              <a:tabLst>
                <a:tab pos="241300" algn="l"/>
              </a:tabLst>
            </a:pPr>
            <a:r>
              <a:rPr sz="2500" spc="-5" dirty="0">
                <a:latin typeface="Times New Roman"/>
                <a:cs typeface="Times New Roman"/>
              </a:rPr>
              <a:t>Hlaing Myat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Nwe</a:t>
            </a: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Wingdings"/>
              <a:buChar char=""/>
              <a:tabLst>
                <a:tab pos="241300" algn="l"/>
              </a:tabLst>
            </a:pPr>
            <a:r>
              <a:rPr sz="2500" spc="-130" dirty="0">
                <a:latin typeface="Times New Roman"/>
                <a:cs typeface="Times New Roman"/>
              </a:rPr>
              <a:t>Ye </a:t>
            </a:r>
            <a:r>
              <a:rPr sz="2500" spc="-5" dirty="0">
                <a:latin typeface="Times New Roman"/>
                <a:cs typeface="Times New Roman"/>
              </a:rPr>
              <a:t>Kyaw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Thu</a:t>
            </a: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sz="2500" spc="-5" dirty="0">
                <a:latin typeface="Times New Roman"/>
                <a:cs typeface="Times New Roman"/>
              </a:rPr>
              <a:t>Hnin </a:t>
            </a:r>
            <a:r>
              <a:rPr sz="2500" spc="-75" dirty="0">
                <a:latin typeface="Times New Roman"/>
                <a:cs typeface="Times New Roman"/>
              </a:rPr>
              <a:t>Wai Wai</a:t>
            </a:r>
            <a:r>
              <a:rPr sz="2500" spc="-5" dirty="0">
                <a:latin typeface="Times New Roman"/>
                <a:cs typeface="Times New Roman"/>
              </a:rPr>
              <a:t> Hlaing</a:t>
            </a: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sz="2500" spc="-5" dirty="0">
                <a:latin typeface="Times New Roman"/>
                <a:cs typeface="Times New Roman"/>
              </a:rPr>
              <a:t>Swe Zin </a:t>
            </a:r>
            <a:r>
              <a:rPr sz="2500" spc="-10" dirty="0">
                <a:latin typeface="Times New Roman"/>
                <a:cs typeface="Times New Roman"/>
              </a:rPr>
              <a:t>Moe</a:t>
            </a: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Wingdings"/>
              <a:buChar char=""/>
              <a:tabLst>
                <a:tab pos="241300" algn="l"/>
              </a:tabLst>
            </a:pPr>
            <a:r>
              <a:rPr sz="2500" spc="-5" dirty="0">
                <a:latin typeface="Times New Roman"/>
                <a:cs typeface="Times New Roman"/>
              </a:rPr>
              <a:t>Khaing Hsu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75" dirty="0">
                <a:latin typeface="Times New Roman"/>
                <a:cs typeface="Times New Roman"/>
              </a:rPr>
              <a:t>Wai</a:t>
            </a: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sz="2500" spc="-5" dirty="0">
                <a:latin typeface="Times New Roman"/>
                <a:cs typeface="Times New Roman"/>
              </a:rPr>
              <a:t>Hnin </a:t>
            </a:r>
            <a:r>
              <a:rPr sz="2500" spc="-80" dirty="0">
                <a:latin typeface="Times New Roman"/>
                <a:cs typeface="Times New Roman"/>
              </a:rPr>
              <a:t>Aye</a:t>
            </a:r>
            <a:r>
              <a:rPr sz="2500" spc="-18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Thant</a:t>
            </a: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241300" algn="l"/>
              </a:tabLst>
            </a:pPr>
            <a:r>
              <a:rPr sz="2500" spc="-5" dirty="0">
                <a:latin typeface="Times New Roman"/>
                <a:cs typeface="Times New Roman"/>
              </a:rPr>
              <a:t>Nandar </a:t>
            </a:r>
            <a:r>
              <a:rPr sz="2500" spc="-40" dirty="0">
                <a:latin typeface="Times New Roman"/>
                <a:cs typeface="Times New Roman"/>
              </a:rPr>
              <a:t>Win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Min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6417"/>
            <a:ext cx="3956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SignWriting</a:t>
            </a:r>
            <a:r>
              <a:rPr spc="-30" dirty="0"/>
              <a:t> </a:t>
            </a:r>
            <a:r>
              <a:rPr spc="-50" dirty="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88719" y="1365884"/>
            <a:ext cx="9926955" cy="3452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Each </a:t>
            </a:r>
            <a:r>
              <a:rPr sz="2400" spc="-5" dirty="0">
                <a:latin typeface="Times New Roman"/>
                <a:cs typeface="Times New Roman"/>
              </a:rPr>
              <a:t>symbol </a:t>
            </a:r>
            <a:r>
              <a:rPr sz="2400" dirty="0">
                <a:latin typeface="Times New Roman"/>
                <a:cs typeface="Times New Roman"/>
              </a:rPr>
              <a:t>is defined with corresponding </a:t>
            </a:r>
            <a:r>
              <a:rPr sz="2400" b="1" spc="-5" dirty="0">
                <a:latin typeface="Times New Roman"/>
                <a:cs typeface="Times New Roman"/>
              </a:rPr>
              <a:t>Unicode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value.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Sutton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Unicode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block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U+1D800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U+1DAAF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including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Unicode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value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Times New Roman"/>
                <a:cs typeface="Times New Roman"/>
              </a:rPr>
              <a:t>fill modifiers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b="1" spc="-10" dirty="0">
                <a:latin typeface="Times New Roman"/>
                <a:cs typeface="Times New Roman"/>
              </a:rPr>
              <a:t>rotation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modifiers:</a:t>
            </a:r>
            <a:endParaRPr sz="240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  <a:spcBef>
                <a:spcPts val="1939"/>
              </a:spcBef>
              <a:tabLst>
                <a:tab pos="2083435" algn="l"/>
              </a:tabLst>
            </a:pPr>
            <a:r>
              <a:rPr sz="2400" dirty="0">
                <a:latin typeface="Wingdings"/>
                <a:cs typeface="Wingdings"/>
              </a:rPr>
              <a:t>	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U1D800</a:t>
            </a:r>
            <a:endParaRPr sz="240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  <a:spcBef>
                <a:spcPts val="1950"/>
              </a:spcBef>
            </a:pPr>
            <a:r>
              <a:rPr sz="2400" dirty="0">
                <a:latin typeface="Wingdings"/>
                <a:cs typeface="Wingdings"/>
              </a:rPr>
              <a:t>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U1D801</a:t>
            </a:r>
            <a:endParaRPr sz="240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  <a:spcBef>
                <a:spcPts val="1930"/>
              </a:spcBef>
              <a:tabLst>
                <a:tab pos="2083435" algn="l"/>
              </a:tabLst>
            </a:pPr>
            <a:r>
              <a:rPr sz="2400" dirty="0">
                <a:latin typeface="Wingdings"/>
                <a:cs typeface="Wingdings"/>
              </a:rPr>
              <a:t>	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spc="-5" dirty="0">
                <a:latin typeface="Times New Roman"/>
                <a:cs typeface="Times New Roman"/>
              </a:rPr>
              <a:t>U1D802,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so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on…..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5443" y="6399377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20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77369" y="3112663"/>
            <a:ext cx="226005" cy="420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35180" y="3748620"/>
            <a:ext cx="242100" cy="420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9810" y="4359209"/>
            <a:ext cx="242074" cy="4204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259819" y="6385514"/>
            <a:ext cx="317500" cy="37592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910"/>
              </a:spcBef>
            </a:pPr>
            <a:fld id="{81D60167-4931-47E6-BA6A-407CBD079E47}" type="slidenum">
              <a:rPr sz="1600" spc="-5" dirty="0">
                <a:latin typeface="Times New Roman"/>
                <a:cs typeface="Times New Roman"/>
              </a:rPr>
              <a:t>21</a:t>
            </a:fld>
            <a:endParaRPr sz="16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872" y="495376"/>
            <a:ext cx="2055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Challenges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8194" y="1316436"/>
            <a:ext cx="9424670" cy="357314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110" dirty="0">
                <a:latin typeface="Times New Roman"/>
                <a:cs typeface="Times New Roman"/>
              </a:rPr>
              <a:t>We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considering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propose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user-friendly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Myanmar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SignWriting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text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input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interface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1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  <a:tab pos="853440" algn="l"/>
                <a:tab pos="1600200" algn="l"/>
                <a:tab pos="2907030" algn="l"/>
                <a:tab pos="3248025" algn="l"/>
                <a:tab pos="3910965" algn="l"/>
                <a:tab pos="4287520" algn="l"/>
                <a:tab pos="5471795" algn="l"/>
                <a:tab pos="5864860" algn="l"/>
                <a:tab pos="7104380" algn="l"/>
                <a:tab pos="7918450" algn="l"/>
              </a:tabLst>
            </a:pPr>
            <a:r>
              <a:rPr sz="2400" dirty="0">
                <a:latin typeface="Times New Roman"/>
                <a:cs typeface="Times New Roman"/>
              </a:rPr>
              <a:t>The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	chal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enge	i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how	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	o</a:t>
            </a:r>
            <a:r>
              <a:rPr sz="2400" spc="-45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anize	or	g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ouping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any	Sig</a:t>
            </a:r>
            <a:r>
              <a:rPr sz="2400" spc="10" dirty="0">
                <a:latin typeface="Times New Roman"/>
                <a:cs typeface="Times New Roman"/>
              </a:rPr>
              <a:t>n</a:t>
            </a:r>
            <a:r>
              <a:rPr sz="2400" spc="-12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  </a:t>
            </a:r>
            <a:r>
              <a:rPr sz="2400" spc="-5" dirty="0">
                <a:latin typeface="Times New Roman"/>
                <a:cs typeface="Times New Roman"/>
              </a:rPr>
              <a:t>symbols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Myanmar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SignWriting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100"/>
              </a:lnSpc>
              <a:spcBef>
                <a:spcPts val="1005"/>
              </a:spcBef>
              <a:buFont typeface="Wingdings"/>
              <a:buChar char=""/>
              <a:tabLst>
                <a:tab pos="241300" algn="l"/>
                <a:tab pos="733425" algn="l"/>
                <a:tab pos="1158240" algn="l"/>
                <a:tab pos="1466215" algn="l"/>
                <a:tab pos="2129155" algn="l"/>
                <a:tab pos="2868930" algn="l"/>
                <a:tab pos="3394710" algn="l"/>
                <a:tab pos="4107815" algn="l"/>
                <a:tab pos="4940300" algn="l"/>
                <a:tab pos="5415280" algn="l"/>
                <a:tab pos="6365240" algn="l"/>
                <a:tab pos="7721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spc="-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	a	</a:t>
            </a:r>
            <a:r>
              <a:rPr sz="2400" spc="-5" dirty="0">
                <a:latin typeface="Times New Roman"/>
                <a:cs typeface="Times New Roman"/>
              </a:rPr>
              <a:t>first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st</a:t>
            </a:r>
            <a:r>
              <a:rPr sz="2400" dirty="0">
                <a:latin typeface="Times New Roman"/>
                <a:cs typeface="Times New Roman"/>
              </a:rPr>
              <a:t>ep,	</a:t>
            </a:r>
            <a:r>
              <a:rPr sz="2400" spc="-10" dirty="0">
                <a:latin typeface="Times New Roman"/>
                <a:cs typeface="Times New Roman"/>
              </a:rPr>
              <a:t>w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only	focus	on	typ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	Myan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ar	fingersp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g  characters with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SignWriting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660" y="378917"/>
            <a:ext cx="8018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Fingerspelling Characters </a:t>
            </a:r>
            <a:r>
              <a:rPr dirty="0"/>
              <a:t>with</a:t>
            </a:r>
            <a:r>
              <a:rPr spc="65" dirty="0"/>
              <a:t> </a:t>
            </a:r>
            <a:r>
              <a:rPr spc="-20" dirty="0"/>
              <a:t>SignWriting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4399" y="1329842"/>
            <a:ext cx="9686290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01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spc="-5" dirty="0">
                <a:latin typeface="Times New Roman"/>
                <a:cs typeface="Times New Roman"/>
              </a:rPr>
              <a:t>Some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Myanmar fingerspelling characters with </a:t>
            </a:r>
            <a:r>
              <a:rPr sz="2200" spc="-10" dirty="0">
                <a:latin typeface="Times New Roman"/>
                <a:cs typeface="Times New Roman"/>
              </a:rPr>
              <a:t>SignWriting symbols can </a:t>
            </a:r>
            <a:r>
              <a:rPr sz="2200" dirty="0">
                <a:latin typeface="Times New Roman"/>
                <a:cs typeface="Times New Roman"/>
              </a:rPr>
              <a:t>be </a:t>
            </a:r>
            <a:r>
              <a:rPr sz="2200" spc="-10" dirty="0">
                <a:latin typeface="Times New Roman"/>
                <a:cs typeface="Times New Roman"/>
              </a:rPr>
              <a:t>seen  </a:t>
            </a:r>
            <a:r>
              <a:rPr sz="2200" spc="-5" dirty="0">
                <a:latin typeface="Times New Roman"/>
                <a:cs typeface="Times New Roman"/>
              </a:rPr>
              <a:t>as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follows: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0908" y="5151882"/>
            <a:ext cx="77882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70275" algn="l"/>
              </a:tabLst>
            </a:pPr>
            <a:r>
              <a:rPr sz="2000" spc="-20" dirty="0">
                <a:latin typeface="Times New Roman"/>
                <a:cs typeface="Times New Roman"/>
              </a:rPr>
              <a:t>Table1. </a:t>
            </a:r>
            <a:r>
              <a:rPr sz="2000" spc="-10" dirty="0">
                <a:latin typeface="Times New Roman"/>
                <a:cs typeface="Times New Roman"/>
              </a:rPr>
              <a:t>SignWriting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Some</a:t>
            </a:r>
            <a:r>
              <a:rPr sz="2000" dirty="0">
                <a:latin typeface="Times New Roman"/>
                <a:cs typeface="Times New Roman"/>
              </a:rPr>
              <a:t> of	MSL Fingerspelling Consonant and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vowel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64258" y="2603626"/>
          <a:ext cx="9666597" cy="23779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3050"/>
                <a:gridCol w="738505"/>
                <a:gridCol w="738505"/>
                <a:gridCol w="738504"/>
                <a:gridCol w="738504"/>
                <a:gridCol w="738504"/>
                <a:gridCol w="738504"/>
                <a:gridCol w="738505"/>
                <a:gridCol w="738504"/>
                <a:gridCol w="738504"/>
                <a:gridCol w="738504"/>
                <a:gridCol w="738504"/>
              </a:tblGrid>
              <a:tr h="784478">
                <a:tc>
                  <a:txBody>
                    <a:bodyPr/>
                    <a:lstStyle/>
                    <a:p>
                      <a:pPr marL="280670" marR="274955" indent="43815">
                        <a:lnSpc>
                          <a:spcPts val="2110"/>
                        </a:lnSpc>
                        <a:spcBef>
                          <a:spcPts val="98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Myanmar  Char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ers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sz="1800" dirty="0">
                          <a:latin typeface="Myanmar Sangam MN"/>
                          <a:cs typeface="Myanmar Sangam MN"/>
                        </a:rPr>
                        <a:t>က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T="223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sz="1800" dirty="0">
                          <a:latin typeface="Myanmar Sangam MN"/>
                          <a:cs typeface="Myanmar Sangam MN"/>
                        </a:rPr>
                        <a:t>ခ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T="223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sz="1800" dirty="0">
                          <a:latin typeface="Myanmar Sangam MN"/>
                          <a:cs typeface="Myanmar Sangam MN"/>
                        </a:rPr>
                        <a:t>ဂ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T="223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sz="1800" dirty="0">
                          <a:latin typeface="Myanmar Sangam MN"/>
                          <a:cs typeface="Myanmar Sangam MN"/>
                        </a:rPr>
                        <a:t>ဃ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T="223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sz="1800" dirty="0">
                          <a:latin typeface="Myanmar Sangam MN"/>
                          <a:cs typeface="Myanmar Sangam MN"/>
                        </a:rPr>
                        <a:t>င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T="223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sz="1800" spc="-490" dirty="0">
                          <a:latin typeface="Myanmar Sangam MN"/>
                          <a:cs typeface="Myanmar Sangam MN"/>
                        </a:rPr>
                        <a:t>-ာ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T="223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1800" spc="-52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525" dirty="0">
                          <a:latin typeface="Myanmar Sangam MN"/>
                          <a:cs typeface="Myanmar Sangam MN"/>
                        </a:rPr>
                        <a:t>ါ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T="227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sz="1800" spc="35" dirty="0">
                          <a:latin typeface="Myanmar Sangam MN"/>
                          <a:cs typeface="Myanmar Sangam MN"/>
                        </a:rPr>
                        <a:t>-ိ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T="223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sz="1800" spc="35" dirty="0">
                          <a:latin typeface="Myanmar Sangam MN"/>
                          <a:cs typeface="Myanmar Sangam MN"/>
                        </a:rPr>
                        <a:t>-ီ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T="223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sz="1800" spc="35" dirty="0">
                          <a:latin typeface="Myanmar Sangam MN"/>
                          <a:cs typeface="Myanmar Sangam MN"/>
                        </a:rPr>
                        <a:t>-ု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T="223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sz="1800" spc="35" dirty="0">
                          <a:latin typeface="Myanmar Sangam MN"/>
                          <a:cs typeface="Myanmar Sangam MN"/>
                        </a:rPr>
                        <a:t>-ူ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T="223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4479">
                <a:tc>
                  <a:txBody>
                    <a:bodyPr/>
                    <a:lstStyle/>
                    <a:p>
                      <a:pPr marL="110489" marR="102235" indent="214629">
                        <a:lnSpc>
                          <a:spcPts val="2110"/>
                        </a:lnSpc>
                        <a:spcBef>
                          <a:spcPts val="98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Myanmar  Fingerspe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8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SignWriting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275054" y="3568814"/>
            <a:ext cx="429151" cy="428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1114" y="3523678"/>
            <a:ext cx="592282" cy="419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42063" y="3506736"/>
            <a:ext cx="406122" cy="5297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02569" y="3570694"/>
            <a:ext cx="501673" cy="5016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06084" y="3559861"/>
            <a:ext cx="424058" cy="4899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20295" y="4529793"/>
            <a:ext cx="484547" cy="2195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18767" y="4451788"/>
            <a:ext cx="260706" cy="2800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07032" y="4343123"/>
            <a:ext cx="280726" cy="4043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3669" y="4333491"/>
            <a:ext cx="459023" cy="3866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60909" y="4415808"/>
            <a:ext cx="394542" cy="3006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87919" y="4423907"/>
            <a:ext cx="416556" cy="2739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37437" y="4430891"/>
            <a:ext cx="241129" cy="2363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74175" y="4450397"/>
            <a:ext cx="226135" cy="2261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57114" y="4374999"/>
            <a:ext cx="216188" cy="4324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01938" y="3555525"/>
            <a:ext cx="442836" cy="4495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54894" y="3540404"/>
            <a:ext cx="429806" cy="4815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00515" y="3508942"/>
            <a:ext cx="381232" cy="50160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20369" y="3515055"/>
            <a:ext cx="447993" cy="50015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66431" y="3520782"/>
            <a:ext cx="434465" cy="4842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20065" y="3518853"/>
            <a:ext cx="419646" cy="5094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49788" y="4362357"/>
            <a:ext cx="222148" cy="4623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73567" y="4364529"/>
            <a:ext cx="456720" cy="39582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259819" y="6385514"/>
            <a:ext cx="317500" cy="37592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910"/>
              </a:spcBef>
            </a:pPr>
            <a:fld id="{81D60167-4931-47E6-BA6A-407CBD079E47}" type="slidenum">
              <a:rPr sz="1600" spc="-5" dirty="0">
                <a:latin typeface="Times New Roman"/>
                <a:cs typeface="Times New Roman"/>
              </a:rPr>
              <a:t>22</a:t>
            </a:fld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1634" y="573404"/>
            <a:ext cx="8945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Two </a:t>
            </a:r>
            <a:r>
              <a:rPr spc="-5" dirty="0"/>
              <a:t>Fingerspelling </a:t>
            </a:r>
            <a:r>
              <a:rPr dirty="0"/>
              <a:t>Keyboard </a:t>
            </a:r>
            <a:r>
              <a:rPr spc="-5" dirty="0"/>
              <a:t>Layouts </a:t>
            </a:r>
            <a:r>
              <a:rPr dirty="0"/>
              <a:t>for</a:t>
            </a:r>
            <a:r>
              <a:rPr spc="100" dirty="0"/>
              <a:t> </a:t>
            </a:r>
            <a:r>
              <a:rPr dirty="0"/>
              <a:t>MSW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0185" y="1387683"/>
            <a:ext cx="9655175" cy="369951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241300" algn="l"/>
                <a:tab pos="9286875" algn="l"/>
              </a:tabLst>
            </a:pP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osed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two 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Myan</a:t>
            </a:r>
            <a:r>
              <a:rPr sz="2400" spc="-1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ar 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erspe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keyb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rd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ayo</a:t>
            </a:r>
            <a:r>
              <a:rPr sz="2400" spc="-1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ts	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Times New Roman"/>
                <a:cs typeface="Times New Roman"/>
              </a:rPr>
              <a:t>Myanmar </a:t>
            </a:r>
            <a:r>
              <a:rPr sz="2400" spc="-15" dirty="0">
                <a:latin typeface="Times New Roman"/>
                <a:cs typeface="Times New Roman"/>
              </a:rPr>
              <a:t>SignWriting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implemented.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30" dirty="0">
                <a:latin typeface="Times New Roman"/>
                <a:cs typeface="Times New Roman"/>
              </a:rPr>
              <a:t>Typing </a:t>
            </a:r>
            <a:r>
              <a:rPr sz="2400" spc="-10" dirty="0">
                <a:latin typeface="Times New Roman"/>
                <a:cs typeface="Times New Roman"/>
              </a:rPr>
              <a:t>SignWriting </a:t>
            </a:r>
            <a:r>
              <a:rPr sz="2400" spc="-5" dirty="0">
                <a:latin typeface="Times New Roman"/>
                <a:cs typeface="Times New Roman"/>
              </a:rPr>
              <a:t>symbols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10" dirty="0">
                <a:latin typeface="Times New Roman"/>
                <a:cs typeface="Times New Roman"/>
              </a:rPr>
              <a:t>different </a:t>
            </a:r>
            <a:r>
              <a:rPr sz="2400" dirty="0">
                <a:latin typeface="Times New Roman"/>
                <a:cs typeface="Times New Roman"/>
              </a:rPr>
              <a:t>with typing </a:t>
            </a:r>
            <a:r>
              <a:rPr sz="2400" spc="-5" dirty="0">
                <a:latin typeface="Times New Roman"/>
                <a:cs typeface="Times New Roman"/>
              </a:rPr>
              <a:t>Myanmar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characters.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sz="2400" spc="-90" dirty="0">
                <a:latin typeface="Times New Roman"/>
                <a:cs typeface="Times New Roman"/>
              </a:rPr>
              <a:t>To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type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SignWriting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symbol,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least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two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keys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(i.e.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symbol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modifier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fill </a:t>
            </a:r>
            <a:r>
              <a:rPr sz="2400" spc="-5" dirty="0">
                <a:latin typeface="Times New Roman"/>
                <a:cs typeface="Times New Roman"/>
              </a:rPr>
              <a:t>modifier </a:t>
            </a:r>
            <a:r>
              <a:rPr sz="2400" dirty="0">
                <a:latin typeface="Times New Roman"/>
                <a:cs typeface="Times New Roman"/>
              </a:rPr>
              <a:t>keys) are needed to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The typing order is </a:t>
            </a:r>
            <a:r>
              <a:rPr sz="2400" b="1" spc="-5" dirty="0">
                <a:latin typeface="Times New Roman"/>
                <a:cs typeface="Times New Roman"/>
              </a:rPr>
              <a:t>symbol </a:t>
            </a:r>
            <a:r>
              <a:rPr sz="2400" b="1" dirty="0">
                <a:latin typeface="Times New Roman"/>
                <a:cs typeface="Times New Roman"/>
              </a:rPr>
              <a:t>key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latin typeface="Times New Roman"/>
                <a:cs typeface="Times New Roman"/>
              </a:rPr>
              <a:t>filling </a:t>
            </a:r>
            <a:r>
              <a:rPr sz="2400" b="1" dirty="0">
                <a:latin typeface="Times New Roman"/>
                <a:cs typeface="Times New Roman"/>
              </a:rPr>
              <a:t>key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b="1" spc="-10" dirty="0">
                <a:latin typeface="Times New Roman"/>
                <a:cs typeface="Times New Roman"/>
              </a:rPr>
              <a:t>rotation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Times New Roman"/>
                <a:cs typeface="Times New Roman"/>
              </a:rPr>
              <a:t>key.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212" y="503046"/>
            <a:ext cx="10624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Two </a:t>
            </a:r>
            <a:r>
              <a:rPr spc="-5" dirty="0"/>
              <a:t>Fingerspelling Keyboard Layouts for </a:t>
            </a:r>
            <a:r>
              <a:rPr dirty="0"/>
              <a:t>MSW</a:t>
            </a:r>
            <a:r>
              <a:rPr spc="-15" dirty="0"/>
              <a:t> </a:t>
            </a:r>
            <a:r>
              <a:rPr spc="-50" dirty="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6855" y="1513078"/>
            <a:ext cx="9328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Example </a:t>
            </a:r>
            <a:r>
              <a:rPr sz="2400" dirty="0">
                <a:latin typeface="Times New Roman"/>
                <a:cs typeface="Times New Roman"/>
              </a:rPr>
              <a:t>of typing </a:t>
            </a:r>
            <a:r>
              <a:rPr sz="2400" spc="-5" dirty="0">
                <a:latin typeface="Times New Roman"/>
                <a:cs typeface="Times New Roman"/>
              </a:rPr>
              <a:t>Myanmar </a:t>
            </a:r>
            <a:r>
              <a:rPr sz="2400" dirty="0">
                <a:latin typeface="Times New Roman"/>
                <a:cs typeface="Times New Roman"/>
              </a:rPr>
              <a:t>word with </a:t>
            </a:r>
            <a:r>
              <a:rPr sz="2400" spc="-10" dirty="0">
                <a:latin typeface="Times New Roman"/>
                <a:cs typeface="Times New Roman"/>
              </a:rPr>
              <a:t>SignWriting </a:t>
            </a:r>
            <a:r>
              <a:rPr sz="2400" spc="-5" dirty="0">
                <a:latin typeface="Times New Roman"/>
                <a:cs typeface="Times New Roman"/>
              </a:rPr>
              <a:t>symbol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follows: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4353" y="5881217"/>
            <a:ext cx="95719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Times New Roman"/>
                <a:cs typeface="Times New Roman"/>
              </a:rPr>
              <a:t>Table2. </a:t>
            </a:r>
            <a:r>
              <a:rPr sz="2000" spc="-5" dirty="0">
                <a:latin typeface="Times New Roman"/>
                <a:cs typeface="Times New Roman"/>
              </a:rPr>
              <a:t>Example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typing Myanmar </a:t>
            </a:r>
            <a:r>
              <a:rPr sz="2000" dirty="0">
                <a:latin typeface="Times New Roman"/>
                <a:cs typeface="Times New Roman"/>
              </a:rPr>
              <a:t>word </a:t>
            </a:r>
            <a:r>
              <a:rPr sz="1600" spc="-190" dirty="0">
                <a:latin typeface="Calibri"/>
                <a:cs typeface="Calibri"/>
              </a:rPr>
              <a:t>‘</a:t>
            </a:r>
            <a:r>
              <a:rPr sz="1600" spc="-190" dirty="0">
                <a:latin typeface="Myanmar Sangam MN"/>
                <a:cs typeface="Myanmar Sangam MN"/>
              </a:rPr>
              <a:t>ကေလးငယ္</a:t>
            </a:r>
            <a:r>
              <a:rPr sz="1600" spc="-190" dirty="0">
                <a:latin typeface="Calibri"/>
                <a:cs typeface="Calibri"/>
              </a:rPr>
              <a:t>’ </a:t>
            </a:r>
            <a:r>
              <a:rPr sz="2000" dirty="0">
                <a:latin typeface="Times New Roman"/>
                <a:cs typeface="Times New Roman"/>
              </a:rPr>
              <a:t>(Children in English) with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SignWriting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00290" y="2206370"/>
          <a:ext cx="10820395" cy="354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5355"/>
                <a:gridCol w="1330324"/>
                <a:gridCol w="910589"/>
                <a:gridCol w="910589"/>
                <a:gridCol w="910589"/>
                <a:gridCol w="910589"/>
                <a:gridCol w="910590"/>
                <a:gridCol w="910590"/>
                <a:gridCol w="910590"/>
                <a:gridCol w="910590"/>
              </a:tblGrid>
              <a:tr h="822959">
                <a:tc>
                  <a:txBody>
                    <a:bodyPr/>
                    <a:lstStyle/>
                    <a:p>
                      <a:pPr marL="709295" marR="504190" indent="-2000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Myan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ar  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Words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r>
                        <a:rPr sz="1800" spc="-275" dirty="0">
                          <a:latin typeface="Myanmar Sangam MN"/>
                          <a:cs typeface="Myanmar Sangam MN"/>
                        </a:rPr>
                        <a:t>ကေလးငယ္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T="242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sz="1800" dirty="0">
                          <a:latin typeface="Myanmar Sangam MN"/>
                          <a:cs typeface="Myanmar Sangam MN"/>
                        </a:rPr>
                        <a:t>က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T="2470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sz="1800" dirty="0">
                          <a:latin typeface="Myanmar Sangam MN"/>
                          <a:cs typeface="Myanmar Sangam MN"/>
                        </a:rPr>
                        <a:t>ေ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T="2470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sz="1800" dirty="0">
                          <a:latin typeface="Myanmar Sangam MN"/>
                          <a:cs typeface="Myanmar Sangam MN"/>
                        </a:rPr>
                        <a:t>လ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T="2470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sz="1800" dirty="0">
                          <a:latin typeface="Myanmar Sangam MN"/>
                          <a:cs typeface="Myanmar Sangam MN"/>
                        </a:rPr>
                        <a:t>း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T="2470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sz="1800" dirty="0">
                          <a:latin typeface="Myanmar Sangam MN"/>
                          <a:cs typeface="Myanmar Sangam MN"/>
                        </a:rPr>
                        <a:t>င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T="2470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sz="1800" dirty="0">
                          <a:latin typeface="Myanmar Sangam MN"/>
                          <a:cs typeface="Myanmar Sangam MN"/>
                        </a:rPr>
                        <a:t>ယ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T="2470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sz="1800" dirty="0">
                          <a:latin typeface="Myanmar Sangam MN"/>
                          <a:cs typeface="Myanmar Sangam MN"/>
                        </a:rPr>
                        <a:t>္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T="2470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Myanmar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Fingerspelling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15"/>
                        </a:spcBef>
                      </a:pPr>
                      <a:r>
                        <a:rPr sz="1800" dirty="0">
                          <a:latin typeface="Myanmar Sangam MN"/>
                          <a:cs typeface="Myanmar Sangam MN"/>
                        </a:rPr>
                        <a:t>-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T="243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385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353695" marR="348615" indent="155575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Myanmar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Sign</a:t>
                      </a:r>
                      <a:r>
                        <a:rPr sz="2400" spc="-120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Symbol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37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Filling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38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Rotation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560410" y="4060201"/>
            <a:ext cx="260018" cy="286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4091" y="4657980"/>
            <a:ext cx="240174" cy="288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33333" y="3967550"/>
            <a:ext cx="333261" cy="3808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2376" y="3954915"/>
            <a:ext cx="322996" cy="380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76328" y="3954915"/>
            <a:ext cx="322996" cy="380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00213" y="3935056"/>
            <a:ext cx="230876" cy="3978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92408" y="4017153"/>
            <a:ext cx="243741" cy="2615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77560" y="5287918"/>
            <a:ext cx="261573" cy="2437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24203" y="3932011"/>
            <a:ext cx="225351" cy="4131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14951" y="3946948"/>
            <a:ext cx="311882" cy="4252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04857" y="4655582"/>
            <a:ext cx="268237" cy="3763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22780" y="4599213"/>
            <a:ext cx="306724" cy="3876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35754" y="4599213"/>
            <a:ext cx="306724" cy="3876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5414" y="5275297"/>
            <a:ext cx="387673" cy="3067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31183" y="4573708"/>
            <a:ext cx="221783" cy="4339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61201" y="5304771"/>
            <a:ext cx="433924" cy="2217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17820" y="4599564"/>
            <a:ext cx="200009" cy="3913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06235" y="4589348"/>
            <a:ext cx="305458" cy="4265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883645" y="3178644"/>
            <a:ext cx="428358" cy="5385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34408" y="3269130"/>
            <a:ext cx="399005" cy="40801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63589" y="3157626"/>
            <a:ext cx="457225" cy="5595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12092" y="3184447"/>
            <a:ext cx="618431" cy="44845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57897" y="3221895"/>
            <a:ext cx="309800" cy="46299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26393" y="3217832"/>
            <a:ext cx="639853" cy="4372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030038" y="3210546"/>
            <a:ext cx="288477" cy="4934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963" y="557276"/>
            <a:ext cx="10629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Two </a:t>
            </a:r>
            <a:r>
              <a:rPr spc="-5" dirty="0"/>
              <a:t>Fingerspelling </a:t>
            </a:r>
            <a:r>
              <a:rPr dirty="0"/>
              <a:t>Keyboard </a:t>
            </a:r>
            <a:r>
              <a:rPr spc="-5" dirty="0"/>
              <a:t>Layouts </a:t>
            </a:r>
            <a:r>
              <a:rPr dirty="0"/>
              <a:t>for </a:t>
            </a:r>
            <a:r>
              <a:rPr spc="-5" dirty="0"/>
              <a:t>MSW</a:t>
            </a:r>
            <a:r>
              <a:rPr spc="65" dirty="0"/>
              <a:t> </a:t>
            </a:r>
            <a:r>
              <a:rPr spc="-50" dirty="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7452" y="1365376"/>
            <a:ext cx="10400665" cy="3573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7965">
              <a:lnSpc>
                <a:spcPct val="1501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  <a:tab pos="1137285" algn="l"/>
                <a:tab pos="2435860" algn="l"/>
                <a:tab pos="3482975" algn="l"/>
                <a:tab pos="4241800" algn="l"/>
                <a:tab pos="5999480" algn="l"/>
                <a:tab pos="6522084" algn="l"/>
                <a:tab pos="7416800" algn="l"/>
                <a:tab pos="7837805" algn="l"/>
                <a:tab pos="8615045" algn="l"/>
                <a:tab pos="9238615" algn="l"/>
              </a:tabLst>
            </a:pPr>
            <a:r>
              <a:rPr sz="2400" dirty="0">
                <a:latin typeface="Times New Roman"/>
                <a:cs typeface="Times New Roman"/>
              </a:rPr>
              <a:t>These	</a:t>
            </a:r>
            <a:r>
              <a:rPr sz="2400" spc="-15" dirty="0">
                <a:latin typeface="Times New Roman"/>
                <a:cs typeface="Times New Roman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ey</a:t>
            </a:r>
            <a:r>
              <a:rPr sz="2400" spc="-10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oard	l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yo</a:t>
            </a:r>
            <a:r>
              <a:rPr sz="2400" spc="-15" dirty="0">
                <a:latin typeface="Times New Roman"/>
                <a:cs typeface="Times New Roman"/>
              </a:rPr>
              <a:t>u</a:t>
            </a:r>
            <a:r>
              <a:rPr sz="2400" spc="-5" dirty="0">
                <a:latin typeface="Times New Roman"/>
                <a:cs typeface="Times New Roman"/>
              </a:rPr>
              <a:t>ts</a:t>
            </a:r>
            <a:r>
              <a:rPr sz="2400" dirty="0">
                <a:latin typeface="Times New Roman"/>
                <a:cs typeface="Times New Roman"/>
              </a:rPr>
              <a:t>	were	i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spc="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ented	for	Linux	or	Unix	like	oper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ti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g  system </a:t>
            </a:r>
            <a:r>
              <a:rPr sz="2400" spc="-5" dirty="0">
                <a:latin typeface="Times New Roman"/>
                <a:cs typeface="Times New Roman"/>
              </a:rPr>
              <a:t>computers </a:t>
            </a:r>
            <a:r>
              <a:rPr sz="2400" dirty="0">
                <a:latin typeface="Times New Roman"/>
                <a:cs typeface="Times New Roman"/>
              </a:rPr>
              <a:t>using </a:t>
            </a:r>
            <a:r>
              <a:rPr sz="2400" spc="-5" dirty="0">
                <a:latin typeface="Times New Roman"/>
                <a:cs typeface="Times New Roman"/>
              </a:rPr>
              <a:t>X </a:t>
            </a:r>
            <a:r>
              <a:rPr sz="2400" dirty="0">
                <a:latin typeface="Times New Roman"/>
                <a:cs typeface="Times New Roman"/>
              </a:rPr>
              <a:t>Keyboard Extension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(XKB).</a:t>
            </a:r>
            <a:endParaRPr sz="2400">
              <a:latin typeface="Times New Roman"/>
              <a:cs typeface="Times New Roman"/>
            </a:endParaRPr>
          </a:p>
          <a:p>
            <a:pPr marL="240665" marR="5080" indent="-227965">
              <a:lnSpc>
                <a:spcPct val="1500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XKB </a:t>
            </a:r>
            <a:r>
              <a:rPr sz="2400" dirty="0">
                <a:latin typeface="Times New Roman"/>
                <a:cs typeface="Times New Roman"/>
              </a:rPr>
              <a:t>is a </a:t>
            </a:r>
            <a:r>
              <a:rPr sz="2400" spc="-5" dirty="0">
                <a:latin typeface="Times New Roman"/>
                <a:cs typeface="Times New Roman"/>
              </a:rPr>
              <a:t>part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the X </a:t>
            </a:r>
            <a:r>
              <a:rPr sz="2400" spc="-20" dirty="0">
                <a:latin typeface="Times New Roman"/>
                <a:cs typeface="Times New Roman"/>
              </a:rPr>
              <a:t>Window </a:t>
            </a:r>
            <a:r>
              <a:rPr sz="2400" spc="-5" dirty="0">
                <a:latin typeface="Times New Roman"/>
                <a:cs typeface="Times New Roman"/>
              </a:rPr>
              <a:t>System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" dirty="0">
                <a:latin typeface="Times New Roman"/>
                <a:cs typeface="Times New Roman"/>
              </a:rPr>
              <a:t>extends the ability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control the  </a:t>
            </a:r>
            <a:r>
              <a:rPr sz="2400" dirty="0">
                <a:latin typeface="Times New Roman"/>
                <a:cs typeface="Times New Roman"/>
              </a:rPr>
              <a:t>keyboard and provides </a:t>
            </a:r>
            <a:r>
              <a:rPr sz="2400" spc="-5" dirty="0">
                <a:latin typeface="Times New Roman"/>
                <a:cs typeface="Times New Roman"/>
              </a:rPr>
              <a:t>access </a:t>
            </a:r>
            <a:r>
              <a:rPr sz="2400" dirty="0">
                <a:latin typeface="Times New Roman"/>
                <a:cs typeface="Times New Roman"/>
              </a:rPr>
              <a:t>to internal translation tables of keyboard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codes.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our </a:t>
            </a:r>
            <a:r>
              <a:rPr sz="2400" spc="-20" dirty="0">
                <a:latin typeface="Times New Roman"/>
                <a:cs typeface="Times New Roman"/>
              </a:rPr>
              <a:t>paper, </a:t>
            </a:r>
            <a:r>
              <a:rPr sz="2400" spc="-35" dirty="0">
                <a:latin typeface="Times New Roman"/>
                <a:cs typeface="Times New Roman"/>
              </a:rPr>
              <a:t>TrueType </a:t>
            </a:r>
            <a:r>
              <a:rPr sz="2400" spc="-5" dirty="0">
                <a:latin typeface="Times New Roman"/>
                <a:cs typeface="Times New Roman"/>
              </a:rPr>
              <a:t>font of Sutton </a:t>
            </a:r>
            <a:r>
              <a:rPr sz="2400" spc="-15" dirty="0">
                <a:latin typeface="Times New Roman"/>
                <a:cs typeface="Times New Roman"/>
              </a:rPr>
              <a:t>SignWriting </a:t>
            </a:r>
            <a:r>
              <a:rPr sz="2400" spc="-5" dirty="0">
                <a:latin typeface="Times New Roman"/>
                <a:cs typeface="Times New Roman"/>
              </a:rPr>
              <a:t>built </a:t>
            </a:r>
            <a:r>
              <a:rPr sz="2400" spc="-10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5" dirty="0">
                <a:latin typeface="Times New Roman"/>
                <a:cs typeface="Times New Roman"/>
              </a:rPr>
              <a:t>SignWriting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2010</a:t>
            </a:r>
            <a:endParaRPr sz="24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1440"/>
              </a:spcBef>
            </a:pPr>
            <a:r>
              <a:rPr sz="2400" spc="-35" dirty="0">
                <a:latin typeface="Times New Roman"/>
                <a:cs typeface="Times New Roman"/>
              </a:rPr>
              <a:t>Tools </a:t>
            </a:r>
            <a:r>
              <a:rPr sz="2400" spc="-5" dirty="0">
                <a:latin typeface="Times New Roman"/>
                <a:cs typeface="Times New Roman"/>
              </a:rPr>
              <a:t>was </a:t>
            </a:r>
            <a:r>
              <a:rPr sz="2400" dirty="0">
                <a:latin typeface="Times New Roman"/>
                <a:cs typeface="Times New Roman"/>
              </a:rPr>
              <a:t>used to display </a:t>
            </a:r>
            <a:r>
              <a:rPr sz="2400" spc="-5" dirty="0">
                <a:latin typeface="Times New Roman"/>
                <a:cs typeface="Times New Roman"/>
              </a:rPr>
              <a:t>Myanmar </a:t>
            </a:r>
            <a:r>
              <a:rPr sz="2400" dirty="0">
                <a:latin typeface="Times New Roman"/>
                <a:cs typeface="Times New Roman"/>
              </a:rPr>
              <a:t>fingerspelling characters with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SignWriting.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827" y="660603"/>
            <a:ext cx="110413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Phonetic-based </a:t>
            </a:r>
            <a:r>
              <a:rPr dirty="0"/>
              <a:t>Keyboard Layout for </a:t>
            </a:r>
            <a:r>
              <a:rPr spc="-5" dirty="0"/>
              <a:t>Myanmar</a:t>
            </a:r>
            <a:r>
              <a:rPr spc="15" dirty="0"/>
              <a:t> </a:t>
            </a:r>
            <a:r>
              <a:rPr spc="-15" dirty="0"/>
              <a:t>SignWriting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1058" y="1405889"/>
            <a:ext cx="10467975" cy="418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01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  <a:tab pos="850265" algn="l"/>
                <a:tab pos="2051685" algn="l"/>
                <a:tab pos="2440305" algn="l"/>
                <a:tab pos="3761740" algn="l"/>
                <a:tab pos="5133340" algn="l"/>
                <a:tab pos="5574030" algn="l"/>
                <a:tab pos="6640830" algn="l"/>
                <a:tab pos="9319260" algn="l"/>
                <a:tab pos="10149840" algn="l"/>
              </a:tabLst>
            </a:pPr>
            <a:r>
              <a:rPr sz="2400" dirty="0">
                <a:latin typeface="Times New Roman"/>
                <a:cs typeface="Times New Roman"/>
              </a:rPr>
              <a:t>The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app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	of	Mya</a:t>
            </a:r>
            <a:r>
              <a:rPr sz="2400" spc="10" dirty="0">
                <a:latin typeface="Times New Roman"/>
                <a:cs typeface="Times New Roman"/>
              </a:rPr>
              <a:t>n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ar	cha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ac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on	Eng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-5" dirty="0">
                <a:latin typeface="Times New Roman"/>
                <a:cs typeface="Times New Roman"/>
              </a:rPr>
              <a:t>ish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Q</a:t>
            </a:r>
            <a:r>
              <a:rPr sz="2400" spc="-2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55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keyboa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d	based	on  their phonetic </a:t>
            </a:r>
            <a:r>
              <a:rPr sz="2400" spc="-5" dirty="0">
                <a:latin typeface="Times New Roman"/>
                <a:cs typeface="Times New Roman"/>
              </a:rPr>
              <a:t>similarities </a:t>
            </a:r>
            <a:r>
              <a:rPr sz="2400" dirty="0">
                <a:latin typeface="Times New Roman"/>
                <a:cs typeface="Times New Roman"/>
              </a:rPr>
              <a:t>with English characters such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  <a:p>
            <a:pPr marL="927100" lvl="1" indent="-228600">
              <a:lnSpc>
                <a:spcPct val="100000"/>
              </a:lnSpc>
              <a:spcBef>
                <a:spcPts val="1939"/>
              </a:spcBef>
              <a:buFont typeface="Wingdings"/>
              <a:buChar char=""/>
              <a:tabLst>
                <a:tab pos="927100" algn="l"/>
                <a:tab pos="2357755" algn="l"/>
              </a:tabLst>
            </a:pPr>
            <a:r>
              <a:rPr sz="2400" spc="-5" dirty="0">
                <a:latin typeface="Times New Roman"/>
                <a:cs typeface="Times New Roman"/>
              </a:rPr>
              <a:t>Symbol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	</a:t>
            </a:r>
            <a:r>
              <a:rPr sz="2000" dirty="0">
                <a:latin typeface="Times New Roman"/>
                <a:cs typeface="Times New Roman"/>
              </a:rPr>
              <a:t>“</a:t>
            </a:r>
            <a:r>
              <a:rPr sz="2000" dirty="0">
                <a:latin typeface="Myanmar Sangam MN"/>
                <a:cs typeface="Myanmar Sangam MN"/>
              </a:rPr>
              <a:t>က</a:t>
            </a:r>
            <a:r>
              <a:rPr sz="2000" dirty="0">
                <a:latin typeface="Times New Roman"/>
                <a:cs typeface="Times New Roman"/>
              </a:rPr>
              <a:t>” </a:t>
            </a:r>
            <a:r>
              <a:rPr sz="2400" spc="-5" dirty="0">
                <a:latin typeface="Times New Roman"/>
                <a:cs typeface="Times New Roman"/>
              </a:rPr>
              <a:t>(Ka) </a:t>
            </a:r>
            <a:r>
              <a:rPr sz="2400" dirty="0">
                <a:latin typeface="Times New Roman"/>
                <a:cs typeface="Times New Roman"/>
              </a:rPr>
              <a:t>on k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key</a:t>
            </a:r>
            <a:endParaRPr sz="2400">
              <a:latin typeface="Times New Roman"/>
              <a:cs typeface="Times New Roman"/>
            </a:endParaRPr>
          </a:p>
          <a:p>
            <a:pPr marL="927100" lvl="1" indent="-228600">
              <a:lnSpc>
                <a:spcPct val="100000"/>
              </a:lnSpc>
              <a:spcBef>
                <a:spcPts val="1935"/>
              </a:spcBef>
              <a:buFont typeface="Wingdings"/>
              <a:buChar char=""/>
              <a:tabLst>
                <a:tab pos="927100" algn="l"/>
              </a:tabLst>
            </a:pPr>
            <a:r>
              <a:rPr sz="2400" spc="-5" dirty="0">
                <a:latin typeface="Times New Roman"/>
                <a:cs typeface="Times New Roman"/>
              </a:rPr>
              <a:t>Symbol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000" spc="-10" dirty="0">
                <a:latin typeface="Times New Roman"/>
                <a:cs typeface="Times New Roman"/>
              </a:rPr>
              <a:t>“</a:t>
            </a:r>
            <a:r>
              <a:rPr sz="2000" spc="-10" dirty="0">
                <a:latin typeface="Myanmar Sangam MN"/>
                <a:cs typeface="Myanmar Sangam MN"/>
              </a:rPr>
              <a:t>ဂ</a:t>
            </a:r>
            <a:r>
              <a:rPr sz="2000" spc="-10" dirty="0">
                <a:latin typeface="Times New Roman"/>
                <a:cs typeface="Times New Roman"/>
              </a:rPr>
              <a:t>” </a:t>
            </a:r>
            <a:r>
              <a:rPr sz="2400" spc="-5" dirty="0">
                <a:latin typeface="Times New Roman"/>
                <a:cs typeface="Times New Roman"/>
              </a:rPr>
              <a:t>(Ga) </a:t>
            </a:r>
            <a:r>
              <a:rPr sz="2400" dirty="0">
                <a:latin typeface="Times New Roman"/>
                <a:cs typeface="Times New Roman"/>
              </a:rPr>
              <a:t>on 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key</a:t>
            </a:r>
            <a:endParaRPr sz="2400">
              <a:latin typeface="Times New Roman"/>
              <a:cs typeface="Times New Roman"/>
            </a:endParaRPr>
          </a:p>
          <a:p>
            <a:pPr marL="927100" lvl="1" indent="-228600">
              <a:lnSpc>
                <a:spcPct val="100000"/>
              </a:lnSpc>
              <a:spcBef>
                <a:spcPts val="1945"/>
              </a:spcBef>
              <a:buFont typeface="Wingdings"/>
              <a:buChar char=""/>
              <a:tabLst>
                <a:tab pos="927100" algn="l"/>
              </a:tabLst>
            </a:pPr>
            <a:r>
              <a:rPr sz="2400" spc="-5" dirty="0">
                <a:latin typeface="Times New Roman"/>
                <a:cs typeface="Times New Roman"/>
              </a:rPr>
              <a:t>Symbol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000" spc="-10" dirty="0">
                <a:latin typeface="Times New Roman"/>
                <a:cs typeface="Times New Roman"/>
              </a:rPr>
              <a:t>“</a:t>
            </a:r>
            <a:r>
              <a:rPr sz="2000" spc="-10" dirty="0">
                <a:latin typeface="Myanmar Sangam MN"/>
                <a:cs typeface="Myanmar Sangam MN"/>
              </a:rPr>
              <a:t>စ</a:t>
            </a:r>
            <a:r>
              <a:rPr sz="2000" spc="-10" dirty="0">
                <a:latin typeface="Times New Roman"/>
                <a:cs typeface="Times New Roman"/>
              </a:rPr>
              <a:t>” </a:t>
            </a:r>
            <a:r>
              <a:rPr sz="2400" dirty="0">
                <a:latin typeface="Times New Roman"/>
                <a:cs typeface="Times New Roman"/>
              </a:rPr>
              <a:t>(Ca) on 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key</a:t>
            </a:r>
            <a:endParaRPr sz="2400">
              <a:latin typeface="Times New Roman"/>
              <a:cs typeface="Times New Roman"/>
            </a:endParaRPr>
          </a:p>
          <a:p>
            <a:pPr marL="927100" lvl="1" indent="-228600">
              <a:lnSpc>
                <a:spcPct val="100000"/>
              </a:lnSpc>
              <a:spcBef>
                <a:spcPts val="1945"/>
              </a:spcBef>
              <a:buFont typeface="Wingdings"/>
              <a:buChar char=""/>
              <a:tabLst>
                <a:tab pos="927100" algn="l"/>
              </a:tabLst>
            </a:pPr>
            <a:r>
              <a:rPr sz="2400" spc="-5" dirty="0">
                <a:latin typeface="Times New Roman"/>
                <a:cs typeface="Times New Roman"/>
              </a:rPr>
              <a:t>Symbol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000" spc="15" dirty="0">
                <a:latin typeface="Times New Roman"/>
                <a:cs typeface="Times New Roman"/>
              </a:rPr>
              <a:t>“</a:t>
            </a:r>
            <a:r>
              <a:rPr sz="2000" spc="15" dirty="0">
                <a:latin typeface="Myanmar Sangam MN"/>
                <a:cs typeface="Myanmar Sangam MN"/>
              </a:rPr>
              <a:t>ဆ</a:t>
            </a:r>
            <a:r>
              <a:rPr sz="2000" spc="15" dirty="0">
                <a:latin typeface="Times New Roman"/>
                <a:cs typeface="Times New Roman"/>
              </a:rPr>
              <a:t>” </a:t>
            </a:r>
            <a:r>
              <a:rPr sz="2400" dirty="0">
                <a:latin typeface="Times New Roman"/>
                <a:cs typeface="Times New Roman"/>
              </a:rPr>
              <a:t>(Cha) on </a:t>
            </a:r>
            <a:r>
              <a:rPr sz="2400" spc="-5" dirty="0">
                <a:latin typeface="Times New Roman"/>
                <a:cs typeface="Times New Roman"/>
              </a:rPr>
              <a:t>S </a:t>
            </a:r>
            <a:r>
              <a:rPr sz="2400" dirty="0">
                <a:latin typeface="Times New Roman"/>
                <a:cs typeface="Times New Roman"/>
              </a:rPr>
              <a:t>(Shift + </a:t>
            </a:r>
            <a:r>
              <a:rPr sz="2400" spc="-5" dirty="0">
                <a:latin typeface="Times New Roman"/>
                <a:cs typeface="Times New Roman"/>
              </a:rPr>
              <a:t>s) </a:t>
            </a:r>
            <a:r>
              <a:rPr sz="2400" dirty="0">
                <a:latin typeface="Times New Roman"/>
                <a:cs typeface="Times New Roman"/>
              </a:rPr>
              <a:t>key and </a:t>
            </a:r>
            <a:r>
              <a:rPr sz="2400" spc="-5" dirty="0">
                <a:latin typeface="Times New Roman"/>
                <a:cs typeface="Times New Roman"/>
              </a:rPr>
              <a:t>so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  <a:p>
            <a:pPr marL="245745" indent="-228600">
              <a:lnSpc>
                <a:spcPct val="100000"/>
              </a:lnSpc>
              <a:spcBef>
                <a:spcPts val="1935"/>
              </a:spcBef>
              <a:buFont typeface="Wingdings"/>
              <a:buChar char=""/>
              <a:tabLst>
                <a:tab pos="246379" algn="l"/>
              </a:tabLst>
            </a:pPr>
            <a:r>
              <a:rPr sz="2400" dirty="0">
                <a:latin typeface="Times New Roman"/>
                <a:cs typeface="Times New Roman"/>
              </a:rPr>
              <a:t>The concept is </a:t>
            </a:r>
            <a:r>
              <a:rPr sz="2400" spc="-5" dirty="0">
                <a:latin typeface="Times New Roman"/>
                <a:cs typeface="Times New Roman"/>
              </a:rPr>
              <a:t>same </a:t>
            </a:r>
            <a:r>
              <a:rPr sz="2400" dirty="0">
                <a:latin typeface="Times New Roman"/>
                <a:cs typeface="Times New Roman"/>
              </a:rPr>
              <a:t>with the </a:t>
            </a:r>
            <a:r>
              <a:rPr sz="2400" spc="-5" dirty="0">
                <a:latin typeface="Times New Roman"/>
                <a:cs typeface="Times New Roman"/>
              </a:rPr>
              <a:t>kKg </a:t>
            </a:r>
            <a:r>
              <a:rPr sz="2400" spc="5" dirty="0">
                <a:latin typeface="Times New Roman"/>
                <a:cs typeface="Times New Roman"/>
              </a:rPr>
              <a:t>(</a:t>
            </a:r>
            <a:r>
              <a:rPr sz="2000" spc="5" dirty="0">
                <a:latin typeface="Myanmar Sangam MN"/>
                <a:cs typeface="Myanmar Sangam MN"/>
              </a:rPr>
              <a:t>ကခဂ</a:t>
            </a:r>
            <a:r>
              <a:rPr sz="2400" spc="5" dirty="0">
                <a:latin typeface="Times New Roman"/>
                <a:cs typeface="Times New Roman"/>
              </a:rPr>
              <a:t>) </a:t>
            </a:r>
            <a:r>
              <a:rPr sz="2400" spc="-5" dirty="0">
                <a:latin typeface="Times New Roman"/>
                <a:cs typeface="Times New Roman"/>
              </a:rPr>
              <a:t>Myanmar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keyboard.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575" marR="5080">
              <a:lnSpc>
                <a:spcPts val="3890"/>
              </a:lnSpc>
              <a:spcBef>
                <a:spcPts val="585"/>
              </a:spcBef>
            </a:pPr>
            <a:r>
              <a:rPr spc="-5" dirty="0"/>
              <a:t>Phonetic-based Keyboard Layout for Myanmar </a:t>
            </a:r>
            <a:r>
              <a:rPr spc="-20" dirty="0"/>
              <a:t>SignWriting  </a:t>
            </a:r>
            <a:r>
              <a:rPr spc="-55" dirty="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1058" y="1616455"/>
            <a:ext cx="10468610" cy="363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  <a:tab pos="1004569" algn="l"/>
                <a:tab pos="1393190" algn="l"/>
                <a:tab pos="1902460" algn="l"/>
                <a:tab pos="3531235" algn="l"/>
                <a:tab pos="4683760" algn="l"/>
                <a:tab pos="5176520" algn="l"/>
                <a:tab pos="7005320" algn="l"/>
                <a:tab pos="8373745" algn="l"/>
                <a:tab pos="8883015" algn="l"/>
                <a:tab pos="9641840" algn="l"/>
              </a:tabLst>
            </a:pPr>
            <a:r>
              <a:rPr sz="2400" spc="-5" dirty="0">
                <a:latin typeface="Times New Roman"/>
                <a:cs typeface="Times New Roman"/>
              </a:rPr>
              <a:t>Most	</a:t>
            </a:r>
            <a:r>
              <a:rPr sz="2400" dirty="0">
                <a:latin typeface="Times New Roman"/>
                <a:cs typeface="Times New Roman"/>
              </a:rPr>
              <a:t>of	the	</a:t>
            </a:r>
            <a:r>
              <a:rPr sz="2400" spc="-15" dirty="0">
                <a:latin typeface="Times New Roman"/>
                <a:cs typeface="Times New Roman"/>
              </a:rPr>
              <a:t>SignWriting	</a:t>
            </a:r>
            <a:r>
              <a:rPr sz="2400" spc="-5" dirty="0">
                <a:latin typeface="Times New Roman"/>
                <a:cs typeface="Times New Roman"/>
              </a:rPr>
              <a:t>symbols	</a:t>
            </a:r>
            <a:r>
              <a:rPr sz="2400" dirty="0">
                <a:latin typeface="Times New Roman"/>
                <a:cs typeface="Times New Roman"/>
              </a:rPr>
              <a:t>for	</a:t>
            </a:r>
            <a:r>
              <a:rPr sz="2400" spc="-5" dirty="0">
                <a:latin typeface="Times New Roman"/>
                <a:cs typeface="Times New Roman"/>
              </a:rPr>
              <a:t>fingerspelling	characters	</a:t>
            </a:r>
            <a:r>
              <a:rPr sz="2400" dirty="0">
                <a:latin typeface="Times New Roman"/>
                <a:cs typeface="Times New Roman"/>
              </a:rPr>
              <a:t>are	</a:t>
            </a:r>
            <a:r>
              <a:rPr sz="2400" spc="-10" dirty="0">
                <a:latin typeface="Times New Roman"/>
                <a:cs typeface="Times New Roman"/>
              </a:rPr>
              <a:t>same	</a:t>
            </a:r>
            <a:r>
              <a:rPr sz="2400" spc="-5" dirty="0">
                <a:latin typeface="Times New Roman"/>
                <a:cs typeface="Times New Roman"/>
              </a:rPr>
              <a:t>shapes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730"/>
              </a:spcBef>
              <a:tabLst>
                <a:tab pos="1798955" algn="l"/>
                <a:tab pos="3752215" algn="l"/>
                <a:tab pos="5496560" algn="l"/>
                <a:tab pos="7602855" algn="l"/>
              </a:tabLst>
            </a:pPr>
            <a:r>
              <a:rPr sz="2400" spc="-5" dirty="0">
                <a:latin typeface="Times New Roman"/>
                <a:cs typeface="Times New Roman"/>
              </a:rPr>
              <a:t>such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“	” </a:t>
            </a:r>
            <a:r>
              <a:rPr sz="2400" spc="-5" dirty="0">
                <a:latin typeface="Times New Roman"/>
                <a:cs typeface="Times New Roman"/>
              </a:rPr>
              <a:t>(Ga)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“	”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(Gha),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	” (Nga)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“	” (La)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Every fingerspelling character are not needed to </a:t>
            </a:r>
            <a:r>
              <a:rPr sz="2400" spc="-10" dirty="0">
                <a:latin typeface="Times New Roman"/>
                <a:cs typeface="Times New Roman"/>
              </a:rPr>
              <a:t>map </a:t>
            </a:r>
            <a:r>
              <a:rPr sz="2400" dirty="0">
                <a:latin typeface="Times New Roman"/>
                <a:cs typeface="Times New Roman"/>
              </a:rPr>
              <a:t>on the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keyboard.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Some Myanmar fingerspelling characters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mapped on English </a:t>
            </a:r>
            <a:r>
              <a:rPr sz="2400" dirty="0">
                <a:latin typeface="Times New Roman"/>
                <a:cs typeface="Times New Roman"/>
              </a:rPr>
              <a:t>keys </a:t>
            </a:r>
            <a:r>
              <a:rPr sz="2400" spc="-5" dirty="0">
                <a:latin typeface="Times New Roman"/>
                <a:cs typeface="Times New Roman"/>
              </a:rPr>
              <a:t>based on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730"/>
              </a:spcBef>
            </a:pPr>
            <a:r>
              <a:rPr sz="2400" spc="-5" dirty="0">
                <a:latin typeface="Times New Roman"/>
                <a:cs typeface="Times New Roman"/>
              </a:rPr>
              <a:t>similar </a:t>
            </a:r>
            <a:r>
              <a:rPr sz="2400" dirty="0">
                <a:latin typeface="Times New Roman"/>
                <a:cs typeface="Times New Roman"/>
              </a:rPr>
              <a:t>shape 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characters</a:t>
            </a:r>
            <a:endParaRPr sz="24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2220"/>
              </a:spcBef>
              <a:buFont typeface="Wingdings"/>
              <a:buChar char=""/>
              <a:tabLst>
                <a:tab pos="698500" algn="l"/>
              </a:tabLst>
            </a:pPr>
            <a:r>
              <a:rPr sz="2400" spc="-5" dirty="0">
                <a:latin typeface="Times New Roman"/>
                <a:cs typeface="Times New Roman"/>
              </a:rPr>
              <a:t>Example: Myanmar </a:t>
            </a:r>
            <a:r>
              <a:rPr sz="2400" dirty="0">
                <a:latin typeface="Times New Roman"/>
                <a:cs typeface="Times New Roman"/>
              </a:rPr>
              <a:t>consonant </a:t>
            </a:r>
            <a:r>
              <a:rPr sz="2400" spc="5" dirty="0">
                <a:latin typeface="Times New Roman"/>
                <a:cs typeface="Times New Roman"/>
              </a:rPr>
              <a:t>"</a:t>
            </a:r>
            <a:r>
              <a:rPr sz="2000" spc="5" dirty="0">
                <a:latin typeface="Myanmar Sangam MN"/>
                <a:cs typeface="Myanmar Sangam MN"/>
              </a:rPr>
              <a:t>င</a:t>
            </a:r>
            <a:r>
              <a:rPr sz="2400" spc="5" dirty="0">
                <a:latin typeface="Times New Roman"/>
                <a:cs typeface="Times New Roman"/>
              </a:rPr>
              <a:t>" </a:t>
            </a:r>
            <a:r>
              <a:rPr sz="2400" dirty="0">
                <a:latin typeface="Times New Roman"/>
                <a:cs typeface="Times New Roman"/>
              </a:rPr>
              <a:t>(Nga) is </a:t>
            </a:r>
            <a:r>
              <a:rPr sz="2400" spc="-5" dirty="0">
                <a:latin typeface="Times New Roman"/>
                <a:cs typeface="Times New Roman"/>
              </a:rPr>
              <a:t>mapping </a:t>
            </a:r>
            <a:r>
              <a:rPr sz="2400" dirty="0">
                <a:latin typeface="Times New Roman"/>
                <a:cs typeface="Times New Roman"/>
              </a:rPr>
              <a:t>to English </a:t>
            </a:r>
            <a:r>
              <a:rPr sz="2400" spc="-5" dirty="0">
                <a:latin typeface="Times New Roman"/>
                <a:cs typeface="Times New Roman"/>
              </a:rPr>
              <a:t>small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95955" y="2349195"/>
            <a:ext cx="430783" cy="2383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05210" y="2284566"/>
            <a:ext cx="387513" cy="335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6042" y="2222220"/>
            <a:ext cx="435698" cy="344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56117" y="2239704"/>
            <a:ext cx="331271" cy="407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pc="-5" dirty="0"/>
              <a:t>Phonetic-based </a:t>
            </a:r>
            <a:r>
              <a:rPr dirty="0"/>
              <a:t>Keyboard Layout for </a:t>
            </a:r>
            <a:r>
              <a:rPr spc="-5" dirty="0"/>
              <a:t>Myanmar </a:t>
            </a:r>
            <a:r>
              <a:rPr spc="-15" dirty="0"/>
              <a:t>SignWriting  </a:t>
            </a:r>
            <a:r>
              <a:rPr spc="-50" dirty="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5987" y="1478026"/>
            <a:ext cx="8810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The phonetic-based keyboard layout for </a:t>
            </a:r>
            <a:r>
              <a:rPr sz="2400" spc="-5" dirty="0">
                <a:latin typeface="Times New Roman"/>
                <a:cs typeface="Times New Roman"/>
              </a:rPr>
              <a:t>MSW </a:t>
            </a:r>
            <a:r>
              <a:rPr sz="2400" dirty="0">
                <a:latin typeface="Times New Roman"/>
                <a:cs typeface="Times New Roman"/>
              </a:rPr>
              <a:t>can be seen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follows: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06910" y="6535318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28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0729" y="2075824"/>
            <a:ext cx="10600309" cy="3635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5810" y="427685"/>
            <a:ext cx="108635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Symbol-based </a:t>
            </a:r>
            <a:r>
              <a:rPr dirty="0"/>
              <a:t>Keyboard </a:t>
            </a:r>
            <a:r>
              <a:rPr spc="-5" dirty="0"/>
              <a:t>Layout </a:t>
            </a:r>
            <a:r>
              <a:rPr dirty="0"/>
              <a:t>for </a:t>
            </a:r>
            <a:r>
              <a:rPr spc="-5" dirty="0"/>
              <a:t>Myanmar</a:t>
            </a:r>
            <a:r>
              <a:rPr spc="35" dirty="0"/>
              <a:t> </a:t>
            </a:r>
            <a:r>
              <a:rPr spc="-15" dirty="0"/>
              <a:t>SignWriting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1072" y="1386027"/>
            <a:ext cx="10263505" cy="474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413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mapping </a:t>
            </a:r>
            <a:r>
              <a:rPr sz="2400" dirty="0">
                <a:latin typeface="Times New Roman"/>
                <a:cs typeface="Times New Roman"/>
              </a:rPr>
              <a:t>is based </a:t>
            </a:r>
            <a:r>
              <a:rPr sz="2400" spc="-5" dirty="0">
                <a:latin typeface="Times New Roman"/>
                <a:cs typeface="Times New Roman"/>
              </a:rPr>
              <a:t>on </a:t>
            </a:r>
            <a:r>
              <a:rPr sz="2400" dirty="0">
                <a:latin typeface="Times New Roman"/>
                <a:cs typeface="Times New Roman"/>
              </a:rPr>
              <a:t>the shape </a:t>
            </a:r>
            <a:r>
              <a:rPr sz="2400" spc="-5" dirty="0">
                <a:latin typeface="Times New Roman"/>
                <a:cs typeface="Times New Roman"/>
              </a:rPr>
              <a:t>similarities of </a:t>
            </a:r>
            <a:r>
              <a:rPr sz="2400" spc="-10" dirty="0">
                <a:latin typeface="Times New Roman"/>
                <a:cs typeface="Times New Roman"/>
              </a:rPr>
              <a:t>SignWriting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symbols.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1300" indent="-24130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MSW symbols </a:t>
            </a:r>
            <a:r>
              <a:rPr sz="2400" dirty="0">
                <a:latin typeface="Times New Roman"/>
                <a:cs typeface="Times New Roman"/>
              </a:rPr>
              <a:t>are grouped by the shape of 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symbols.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41300">
              <a:lnSpc>
                <a:spcPct val="150000"/>
              </a:lnSpc>
              <a:spcBef>
                <a:spcPts val="1010"/>
              </a:spcBef>
              <a:buFont typeface="Wingdings"/>
              <a:buChar char=""/>
              <a:tabLst>
                <a:tab pos="241300" algn="l"/>
                <a:tab pos="1748155" algn="l"/>
                <a:tab pos="3927475" algn="l"/>
                <a:tab pos="4723765" algn="l"/>
              </a:tabLst>
            </a:pPr>
            <a:r>
              <a:rPr sz="2400" spc="-5" dirty="0">
                <a:latin typeface="Times New Roman"/>
                <a:cs typeface="Times New Roman"/>
              </a:rPr>
              <a:t>Example:  the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same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shape	and	</a:t>
            </a:r>
            <a:r>
              <a:rPr sz="2400" spc="-5" dirty="0">
                <a:latin typeface="Times New Roman"/>
                <a:cs typeface="Times New Roman"/>
              </a:rPr>
              <a:t>are mapped 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5" dirty="0">
                <a:latin typeface="Times New Roman"/>
                <a:cs typeface="Times New Roman"/>
              </a:rPr>
              <a:t>s </a:t>
            </a:r>
            <a:r>
              <a:rPr sz="2400" dirty="0">
                <a:latin typeface="Times New Roman"/>
                <a:cs typeface="Times New Roman"/>
              </a:rPr>
              <a:t>key </a:t>
            </a:r>
            <a:r>
              <a:rPr sz="2400" spc="-5" dirty="0">
                <a:latin typeface="Times New Roman"/>
                <a:cs typeface="Times New Roman"/>
              </a:rPr>
              <a:t>and S (shift </a:t>
            </a:r>
            <a:r>
              <a:rPr sz="2400" dirty="0">
                <a:latin typeface="Times New Roman"/>
                <a:cs typeface="Times New Roman"/>
              </a:rPr>
              <a:t>+ </a:t>
            </a:r>
            <a:r>
              <a:rPr sz="2400" spc="-5" dirty="0">
                <a:latin typeface="Times New Roman"/>
                <a:cs typeface="Times New Roman"/>
              </a:rPr>
              <a:t>s) </a:t>
            </a:r>
            <a:r>
              <a:rPr sz="2400" spc="-40" dirty="0">
                <a:latin typeface="Times New Roman"/>
                <a:cs typeface="Times New Roman"/>
              </a:rPr>
              <a:t>key,   </a:t>
            </a:r>
            <a:r>
              <a:rPr sz="2400" dirty="0">
                <a:latin typeface="Times New Roman"/>
                <a:cs typeface="Times New Roman"/>
              </a:rPr>
              <a:t>and	</a:t>
            </a:r>
            <a:r>
              <a:rPr sz="2400" spc="-5" dirty="0">
                <a:latin typeface="Times New Roman"/>
                <a:cs typeface="Times New Roman"/>
              </a:rPr>
              <a:t>symbols </a:t>
            </a:r>
            <a:r>
              <a:rPr sz="2400" dirty="0">
                <a:latin typeface="Times New Roman"/>
                <a:cs typeface="Times New Roman"/>
              </a:rPr>
              <a:t>are on d key and </a:t>
            </a:r>
            <a:r>
              <a:rPr sz="2400" spc="-5" dirty="0">
                <a:latin typeface="Times New Roman"/>
                <a:cs typeface="Times New Roman"/>
              </a:rPr>
              <a:t>D (shift </a:t>
            </a:r>
            <a:r>
              <a:rPr sz="2400" dirty="0">
                <a:latin typeface="Times New Roman"/>
                <a:cs typeface="Times New Roman"/>
              </a:rPr>
              <a:t>+ d) </a:t>
            </a:r>
            <a:r>
              <a:rPr sz="2400" spc="-40" dirty="0">
                <a:latin typeface="Times New Roman"/>
                <a:cs typeface="Times New Roman"/>
              </a:rPr>
              <a:t>key, </a:t>
            </a:r>
            <a:r>
              <a:rPr sz="2400" dirty="0">
                <a:latin typeface="Times New Roman"/>
                <a:cs typeface="Times New Roman"/>
              </a:rPr>
              <a:t>respectively and </a:t>
            </a:r>
            <a:r>
              <a:rPr sz="2400" spc="-5" dirty="0">
                <a:latin typeface="Times New Roman"/>
                <a:cs typeface="Times New Roman"/>
              </a:rPr>
              <a:t>so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1300" algn="l"/>
                <a:tab pos="6536055" algn="l"/>
                <a:tab pos="8686165" algn="l"/>
                <a:tab pos="10111740" algn="l"/>
              </a:tabLst>
            </a:pPr>
            <a:r>
              <a:rPr sz="2400" dirty="0">
                <a:latin typeface="Times New Roman"/>
                <a:cs typeface="Times New Roman"/>
              </a:rPr>
              <a:t>Thu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b gro</a:t>
            </a:r>
            <a:r>
              <a:rPr sz="2400" spc="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p of Sign</a:t>
            </a:r>
            <a:r>
              <a:rPr sz="2400" spc="-120" dirty="0">
                <a:latin typeface="Times New Roman"/>
                <a:cs typeface="Times New Roman"/>
              </a:rPr>
              <a:t>W</a:t>
            </a:r>
            <a:r>
              <a:rPr sz="2400" spc="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iting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sy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bo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such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 “	” (Le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gau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g),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	”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(Ca), “	”</a:t>
            </a:r>
            <a:endParaRPr sz="2400">
              <a:latin typeface="Times New Roman"/>
              <a:cs typeface="Times New Roman"/>
            </a:endParaRPr>
          </a:p>
          <a:p>
            <a:pPr marL="655320" lvl="1" indent="-414020">
              <a:lnSpc>
                <a:spcPct val="100000"/>
              </a:lnSpc>
              <a:spcBef>
                <a:spcPts val="1440"/>
              </a:spcBef>
              <a:buAutoNum type="alphaLcParenBoth"/>
              <a:tabLst>
                <a:tab pos="655955" algn="l"/>
              </a:tabLst>
            </a:pP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mapped on </a:t>
            </a:r>
            <a:r>
              <a:rPr sz="2400" dirty="0">
                <a:latin typeface="Times New Roman"/>
                <a:cs typeface="Times New Roman"/>
              </a:rPr>
              <a:t>the bottom row keys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35" dirty="0">
                <a:latin typeface="Times New Roman"/>
                <a:cs typeface="Times New Roman"/>
              </a:rPr>
              <a:t>QWERTY </a:t>
            </a:r>
            <a:r>
              <a:rPr sz="2400" dirty="0">
                <a:latin typeface="Times New Roman"/>
                <a:cs typeface="Times New Roman"/>
              </a:rPr>
              <a:t>keyboard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layout.</a:t>
            </a:r>
            <a:endParaRPr sz="2400">
              <a:latin typeface="Times New Roman"/>
              <a:cs typeface="Times New Roman"/>
            </a:endParaRPr>
          </a:p>
          <a:p>
            <a:pPr marL="241300" marR="6985" indent="-228600">
              <a:lnSpc>
                <a:spcPct val="1501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This </a:t>
            </a:r>
            <a:r>
              <a:rPr sz="2400" spc="-5" dirty="0">
                <a:latin typeface="Times New Roman"/>
                <a:cs typeface="Times New Roman"/>
              </a:rPr>
              <a:t>keyboard mapping concept </a:t>
            </a:r>
            <a:r>
              <a:rPr sz="2400" spc="-10" dirty="0">
                <a:latin typeface="Times New Roman"/>
                <a:cs typeface="Times New Roman"/>
              </a:rPr>
              <a:t>might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10" dirty="0">
                <a:latin typeface="Times New Roman"/>
                <a:cs typeface="Times New Roman"/>
              </a:rPr>
              <a:t>difficult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the first-time </a:t>
            </a:r>
            <a:r>
              <a:rPr sz="2400" dirty="0">
                <a:latin typeface="Times New Roman"/>
                <a:cs typeface="Times New Roman"/>
              </a:rPr>
              <a:t>users who are  </a:t>
            </a:r>
            <a:r>
              <a:rPr sz="2400" spc="-5" dirty="0">
                <a:latin typeface="Times New Roman"/>
                <a:cs typeface="Times New Roman"/>
              </a:rPr>
              <a:t>unfamiliar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Myanmar </a:t>
            </a:r>
            <a:r>
              <a:rPr sz="2400" dirty="0">
                <a:latin typeface="Times New Roman"/>
                <a:cs typeface="Times New Roman"/>
              </a:rPr>
              <a:t>fingerspelling and </a:t>
            </a:r>
            <a:r>
              <a:rPr sz="2400" spc="-10" dirty="0">
                <a:latin typeface="Times New Roman"/>
                <a:cs typeface="Times New Roman"/>
              </a:rPr>
              <a:t>SignWriting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symbols.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5443" y="6399377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29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10207" y="2819343"/>
            <a:ext cx="168895" cy="272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1913" y="2794590"/>
            <a:ext cx="171478" cy="276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55726" y="3333195"/>
            <a:ext cx="180996" cy="3143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03072" y="3333196"/>
            <a:ext cx="181005" cy="3143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84026" y="4024251"/>
            <a:ext cx="325266" cy="1974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279" y="3977297"/>
            <a:ext cx="306450" cy="3203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92221" y="4031388"/>
            <a:ext cx="294191" cy="2381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122659" y="6407505"/>
            <a:ext cx="16510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sz="1800" dirty="0">
                <a:latin typeface="Times New Roman"/>
                <a:cs typeface="Times New Roman"/>
              </a:rPr>
              <a:t>3</a:t>
            </a:fld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181" y="251587"/>
            <a:ext cx="54279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Outlines of</a:t>
            </a:r>
            <a:r>
              <a:rPr sz="4400" spc="-90" dirty="0"/>
              <a:t> </a:t>
            </a:r>
            <a:r>
              <a:rPr sz="4400" dirty="0"/>
              <a:t>Presentation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743836" y="1004722"/>
            <a:ext cx="6052820" cy="510794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477520" indent="-464820">
              <a:lnSpc>
                <a:spcPct val="100000"/>
              </a:lnSpc>
              <a:spcBef>
                <a:spcPts val="1105"/>
              </a:spcBef>
              <a:buFont typeface="Wingdings"/>
              <a:buChar char=""/>
              <a:tabLst>
                <a:tab pos="477520" algn="l"/>
              </a:tabLst>
            </a:pPr>
            <a:r>
              <a:rPr sz="2500" spc="-5" dirty="0">
                <a:latin typeface="Times New Roman"/>
                <a:cs typeface="Times New Roman"/>
              </a:rPr>
              <a:t>Introduction</a:t>
            </a:r>
            <a:endParaRPr sz="25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spcBef>
                <a:spcPts val="1010"/>
              </a:spcBef>
              <a:buFont typeface="Wingdings"/>
              <a:buChar char=""/>
              <a:tabLst>
                <a:tab pos="477520" algn="l"/>
              </a:tabLst>
            </a:pPr>
            <a:r>
              <a:rPr sz="2500" spc="-5" dirty="0">
                <a:latin typeface="Times New Roman"/>
                <a:cs typeface="Times New Roman"/>
              </a:rPr>
              <a:t>Contributions</a:t>
            </a:r>
            <a:endParaRPr sz="25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spcBef>
                <a:spcPts val="1000"/>
              </a:spcBef>
              <a:buFont typeface="Wingdings"/>
              <a:buChar char=""/>
              <a:tabLst>
                <a:tab pos="477520" algn="l"/>
              </a:tabLst>
            </a:pPr>
            <a:r>
              <a:rPr sz="2500" spc="-5" dirty="0">
                <a:latin typeface="Times New Roman"/>
                <a:cs typeface="Times New Roman"/>
              </a:rPr>
              <a:t>Objectives</a:t>
            </a:r>
            <a:endParaRPr sz="25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spcBef>
                <a:spcPts val="994"/>
              </a:spcBef>
              <a:buFont typeface="Wingdings"/>
              <a:buChar char=""/>
              <a:tabLst>
                <a:tab pos="477520" algn="l"/>
              </a:tabLst>
            </a:pPr>
            <a:r>
              <a:rPr sz="2500" spc="-10" dirty="0">
                <a:latin typeface="Times New Roman"/>
                <a:cs typeface="Times New Roman"/>
              </a:rPr>
              <a:t>Myanmar </a:t>
            </a:r>
            <a:r>
              <a:rPr sz="2500" spc="-5" dirty="0">
                <a:latin typeface="Times New Roman"/>
                <a:cs typeface="Times New Roman"/>
              </a:rPr>
              <a:t>Sign</a:t>
            </a:r>
            <a:r>
              <a:rPr sz="2500" spc="6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Language</a:t>
            </a:r>
            <a:endParaRPr sz="25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spcBef>
                <a:spcPts val="1005"/>
              </a:spcBef>
              <a:buFont typeface="Wingdings"/>
              <a:buChar char=""/>
              <a:tabLst>
                <a:tab pos="477520" algn="l"/>
              </a:tabLst>
            </a:pPr>
            <a:r>
              <a:rPr sz="2500" spc="-15" dirty="0">
                <a:latin typeface="Times New Roman"/>
                <a:cs typeface="Times New Roman"/>
              </a:rPr>
              <a:t>SignWriting</a:t>
            </a:r>
            <a:endParaRPr sz="25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spcBef>
                <a:spcPts val="1000"/>
              </a:spcBef>
              <a:buFont typeface="Wingdings"/>
              <a:buChar char=""/>
              <a:tabLst>
                <a:tab pos="477520" algn="l"/>
              </a:tabLst>
            </a:pPr>
            <a:r>
              <a:rPr sz="2500" spc="-5" dirty="0">
                <a:latin typeface="Times New Roman"/>
                <a:cs typeface="Times New Roman"/>
              </a:rPr>
              <a:t>Fingerspelling Keyboard Layouts for</a:t>
            </a:r>
            <a:r>
              <a:rPr sz="2500" spc="1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MSW</a:t>
            </a:r>
            <a:endParaRPr sz="25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spcBef>
                <a:spcPts val="994"/>
              </a:spcBef>
              <a:buFont typeface="Wingdings"/>
              <a:buChar char=""/>
              <a:tabLst>
                <a:tab pos="477520" algn="l"/>
              </a:tabLst>
            </a:pPr>
            <a:r>
              <a:rPr sz="2500" spc="-5" dirty="0">
                <a:latin typeface="Times New Roman"/>
                <a:cs typeface="Times New Roman"/>
              </a:rPr>
              <a:t>Evaluations</a:t>
            </a:r>
            <a:endParaRPr sz="25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spcBef>
                <a:spcPts val="1010"/>
              </a:spcBef>
              <a:buFont typeface="Wingdings"/>
              <a:buChar char=""/>
              <a:tabLst>
                <a:tab pos="477520" algn="l"/>
              </a:tabLst>
            </a:pPr>
            <a:r>
              <a:rPr sz="2500" spc="-5" dirty="0">
                <a:latin typeface="Times New Roman"/>
                <a:cs typeface="Times New Roman"/>
              </a:rPr>
              <a:t>Discussion</a:t>
            </a:r>
            <a:endParaRPr sz="25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spcBef>
                <a:spcPts val="1000"/>
              </a:spcBef>
              <a:buFont typeface="Wingdings"/>
              <a:buChar char=""/>
              <a:tabLst>
                <a:tab pos="477520" algn="l"/>
              </a:tabLst>
            </a:pPr>
            <a:r>
              <a:rPr sz="2500" spc="-5" dirty="0">
                <a:latin typeface="Times New Roman"/>
                <a:cs typeface="Times New Roman"/>
              </a:rPr>
              <a:t>Conclusion</a:t>
            </a:r>
            <a:endParaRPr sz="25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spcBef>
                <a:spcPts val="994"/>
              </a:spcBef>
              <a:buFont typeface="Wingdings"/>
              <a:buChar char=""/>
              <a:tabLst>
                <a:tab pos="477520" algn="l"/>
              </a:tabLst>
            </a:pPr>
            <a:r>
              <a:rPr sz="2500" spc="-5" dirty="0">
                <a:latin typeface="Times New Roman"/>
                <a:cs typeface="Times New Roman"/>
              </a:rPr>
              <a:t>References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249" y="316738"/>
            <a:ext cx="108629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pc="-5" dirty="0"/>
              <a:t>Symbol-based Keyboard Layout for Myanmar </a:t>
            </a:r>
            <a:r>
              <a:rPr spc="-20" dirty="0"/>
              <a:t>SignWriting  </a:t>
            </a:r>
            <a:r>
              <a:rPr spc="-50" dirty="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3632" y="1688972"/>
            <a:ext cx="8659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symbol-based </a:t>
            </a:r>
            <a:r>
              <a:rPr sz="2400" dirty="0">
                <a:latin typeface="Times New Roman"/>
                <a:cs typeface="Times New Roman"/>
              </a:rPr>
              <a:t>keyboard layout for </a:t>
            </a:r>
            <a:r>
              <a:rPr sz="2400" spc="-5" dirty="0">
                <a:latin typeface="Times New Roman"/>
                <a:cs typeface="Times New Roman"/>
              </a:rPr>
              <a:t>MSW </a:t>
            </a:r>
            <a:r>
              <a:rPr sz="2400" dirty="0">
                <a:latin typeface="Times New Roman"/>
                <a:cs typeface="Times New Roman"/>
              </a:rPr>
              <a:t>can be seen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follows: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06910" y="6535318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30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4651" y="2459143"/>
            <a:ext cx="10436479" cy="3555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333247"/>
            <a:ext cx="2489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Methodology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7193" y="1194891"/>
            <a:ext cx="10485120" cy="419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For User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study,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1044575" lvl="1" indent="-228600">
              <a:lnSpc>
                <a:spcPct val="100000"/>
              </a:lnSpc>
              <a:buFont typeface="Wingdings"/>
              <a:buChar char=""/>
              <a:tabLst>
                <a:tab pos="1045210" algn="l"/>
              </a:tabLst>
            </a:pPr>
            <a:r>
              <a:rPr sz="2400" dirty="0">
                <a:latin typeface="Times New Roman"/>
                <a:cs typeface="Times New Roman"/>
              </a:rPr>
              <a:t>Participants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1885" dirty="0">
                <a:latin typeface="Wingdings"/>
                <a:cs typeface="Wingdings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19 volunteer </a:t>
            </a:r>
            <a:r>
              <a:rPr sz="2400" spc="-5" dirty="0">
                <a:latin typeface="Times New Roman"/>
                <a:cs typeface="Times New Roman"/>
              </a:rPr>
              <a:t>participants </a:t>
            </a:r>
            <a:r>
              <a:rPr sz="2400" dirty="0">
                <a:latin typeface="Times New Roman"/>
                <a:cs typeface="Times New Roman"/>
              </a:rPr>
              <a:t>(9 </a:t>
            </a:r>
            <a:r>
              <a:rPr sz="2400" spc="-5" dirty="0">
                <a:latin typeface="Times New Roman"/>
                <a:cs typeface="Times New Roman"/>
              </a:rPr>
              <a:t>males </a:t>
            </a:r>
            <a:r>
              <a:rPr sz="2400" dirty="0">
                <a:latin typeface="Times New Roman"/>
                <a:cs typeface="Times New Roman"/>
              </a:rPr>
              <a:t>and 10 </a:t>
            </a:r>
            <a:r>
              <a:rPr sz="2400" spc="-5" dirty="0">
                <a:latin typeface="Times New Roman"/>
                <a:cs typeface="Times New Roman"/>
              </a:rPr>
              <a:t>female)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1044575" lvl="1" indent="-228600">
              <a:lnSpc>
                <a:spcPct val="100000"/>
              </a:lnSpc>
              <a:buFont typeface="Wingdings"/>
              <a:buChar char=""/>
              <a:tabLst>
                <a:tab pos="1045210" algn="l"/>
              </a:tabLst>
            </a:pPr>
            <a:r>
              <a:rPr sz="2400" spc="-60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Times New Roman"/>
                <a:cs typeface="Times New Roman"/>
              </a:rPr>
              <a:t>types of users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1180" dirty="0">
                <a:latin typeface="Wingdings"/>
                <a:cs typeface="Wingdings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Hearing-impaired </a:t>
            </a:r>
            <a:r>
              <a:rPr sz="2400" dirty="0">
                <a:latin typeface="Times New Roman"/>
                <a:cs typeface="Times New Roman"/>
              </a:rPr>
              <a:t>users and</a:t>
            </a:r>
            <a:endParaRPr sz="2400">
              <a:latin typeface="Times New Roman"/>
              <a:cs typeface="Times New Roman"/>
            </a:endParaRPr>
          </a:p>
          <a:p>
            <a:pPr marR="993140" algn="ctr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latin typeface="Times New Roman"/>
                <a:cs typeface="Times New Roman"/>
              </a:rPr>
              <a:t>Hearing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users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L="1044575" lvl="1" indent="-228600">
              <a:lnSpc>
                <a:spcPct val="100000"/>
              </a:lnSpc>
              <a:buFont typeface="Wingdings"/>
              <a:buChar char=""/>
              <a:tabLst>
                <a:tab pos="1045210" algn="l"/>
              </a:tabLst>
            </a:pPr>
            <a:r>
              <a:rPr sz="2400" dirty="0">
                <a:latin typeface="Times New Roman"/>
                <a:cs typeface="Times New Roman"/>
              </a:rPr>
              <a:t>Location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1855" dirty="0">
                <a:latin typeface="Wingdings"/>
                <a:cs typeface="Wingdings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School for the Deaf, Mandalay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5745" indent="-2286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6379" algn="l"/>
                <a:tab pos="1082675" algn="l"/>
                <a:tab pos="1511935" algn="l"/>
                <a:tab pos="2296795" algn="l"/>
                <a:tab pos="2914015" algn="l"/>
                <a:tab pos="3683000" algn="l"/>
                <a:tab pos="5177790" algn="l"/>
                <a:tab pos="5895975" algn="l"/>
                <a:tab pos="7562850" algn="l"/>
                <a:tab pos="8755380" algn="l"/>
                <a:tab pos="9288780" algn="l"/>
              </a:tabLst>
            </a:pP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ne	</a:t>
            </a:r>
            <a:r>
              <a:rPr sz="2400" spc="-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f	them	had	p</a:t>
            </a:r>
            <a:r>
              <a:rPr sz="2400" spc="-10" dirty="0">
                <a:latin typeface="Times New Roman"/>
                <a:cs typeface="Times New Roman"/>
              </a:rPr>
              <a:t>ri</a:t>
            </a:r>
            <a:r>
              <a:rPr sz="2400" dirty="0">
                <a:latin typeface="Times New Roman"/>
                <a:cs typeface="Times New Roman"/>
              </a:rPr>
              <a:t>or	ex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erie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ce	w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th	</a:t>
            </a:r>
            <a:r>
              <a:rPr sz="2400" spc="-20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g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spc="-12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ri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ing	sy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bols	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or	Myan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ar</a:t>
            </a:r>
            <a:endParaRPr sz="2400">
              <a:latin typeface="Times New Roman"/>
              <a:cs typeface="Times New Roman"/>
            </a:endParaRPr>
          </a:p>
          <a:p>
            <a:pPr marL="245745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Times New Roman"/>
                <a:cs typeface="Times New Roman"/>
              </a:rPr>
              <a:t>fingerspelling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characters.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333247"/>
            <a:ext cx="4176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Methodology</a:t>
            </a:r>
            <a:r>
              <a:rPr spc="-90" dirty="0"/>
              <a:t> </a:t>
            </a:r>
            <a:r>
              <a:rPr spc="-50" dirty="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4138" y="1488185"/>
            <a:ext cx="2468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  <a:tab pos="916305" algn="l"/>
                <a:tab pos="2200910" algn="l"/>
              </a:tabLst>
            </a:pPr>
            <a:r>
              <a:rPr sz="2400" dirty="0">
                <a:latin typeface="Times New Roman"/>
                <a:cs typeface="Times New Roman"/>
              </a:rPr>
              <a:t>The	p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5" dirty="0">
                <a:latin typeface="Times New Roman"/>
                <a:cs typeface="Times New Roman"/>
              </a:rPr>
              <a:t>u</a:t>
            </a:r>
            <a:r>
              <a:rPr sz="2400" spc="-5" dirty="0">
                <a:latin typeface="Times New Roman"/>
                <a:cs typeface="Times New Roman"/>
              </a:rPr>
              <a:t>ts</a:t>
            </a:r>
            <a:r>
              <a:rPr sz="2400" dirty="0">
                <a:latin typeface="Times New Roman"/>
                <a:cs typeface="Times New Roman"/>
              </a:rPr>
              <a:t>	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7109" y="1488185"/>
            <a:ext cx="2390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5470" algn="l"/>
                <a:tab pos="1242695" algn="l"/>
              </a:tabLst>
            </a:pPr>
            <a:r>
              <a:rPr sz="2400" dirty="0">
                <a:latin typeface="Times New Roman"/>
                <a:cs typeface="Times New Roman"/>
              </a:rPr>
              <a:t>the	</a:t>
            </a: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spc="-2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o	keyboa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2738" y="1853945"/>
            <a:ext cx="4804410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layouts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three </a:t>
            </a:r>
            <a:r>
              <a:rPr sz="2400" spc="-15" dirty="0">
                <a:latin typeface="Times New Roman"/>
                <a:cs typeface="Times New Roman"/>
              </a:rPr>
              <a:t>SignWriting </a:t>
            </a:r>
            <a:r>
              <a:rPr sz="2400" spc="-10" dirty="0">
                <a:latin typeface="Times New Roman"/>
                <a:cs typeface="Times New Roman"/>
              </a:rPr>
              <a:t>poems  </a:t>
            </a:r>
            <a:r>
              <a:rPr sz="2400" spc="-5" dirty="0">
                <a:latin typeface="Times New Roman"/>
                <a:cs typeface="Times New Roman"/>
              </a:rPr>
              <a:t>(parallel sentences with Myanmar  </a:t>
            </a:r>
            <a:r>
              <a:rPr sz="2400" dirty="0">
                <a:latin typeface="Times New Roman"/>
                <a:cs typeface="Times New Roman"/>
              </a:rPr>
              <a:t>language) </a:t>
            </a:r>
            <a:r>
              <a:rPr sz="2400" spc="-5" dirty="0">
                <a:latin typeface="Times New Roman"/>
                <a:cs typeface="Times New Roman"/>
              </a:rPr>
              <a:t>was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provided.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48297" y="1149096"/>
            <a:ext cx="4324731" cy="4375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74078" y="5593181"/>
            <a:ext cx="427355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Figure 4. </a:t>
            </a:r>
            <a:r>
              <a:rPr sz="2000" spc="-5" dirty="0">
                <a:latin typeface="Times New Roman"/>
                <a:cs typeface="Times New Roman"/>
              </a:rPr>
              <a:t>Experimental </a:t>
            </a:r>
            <a:r>
              <a:rPr sz="2000" dirty="0">
                <a:latin typeface="Times New Roman"/>
                <a:cs typeface="Times New Roman"/>
              </a:rPr>
              <a:t>Environment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hearing-impaired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333247"/>
            <a:ext cx="4176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Methodology</a:t>
            </a:r>
            <a:r>
              <a:rPr spc="-90" dirty="0"/>
              <a:t> </a:t>
            </a:r>
            <a:r>
              <a:rPr spc="-50" dirty="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7193" y="1118316"/>
            <a:ext cx="10484485" cy="456120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Three </a:t>
            </a:r>
            <a:r>
              <a:rPr sz="2400" spc="-5" dirty="0">
                <a:latin typeface="Times New Roman"/>
                <a:cs typeface="Times New Roman"/>
              </a:rPr>
              <a:t>poems from Myanmar language Primary </a:t>
            </a:r>
            <a:r>
              <a:rPr sz="2400" dirty="0">
                <a:latin typeface="Times New Roman"/>
                <a:cs typeface="Times New Roman"/>
              </a:rPr>
              <a:t>School </a:t>
            </a:r>
            <a:r>
              <a:rPr sz="2400" spc="-5" dirty="0">
                <a:latin typeface="Times New Roman"/>
                <a:cs typeface="Times New Roman"/>
              </a:rPr>
              <a:t>textbook </a:t>
            </a:r>
            <a:r>
              <a:rPr sz="2400" dirty="0">
                <a:latin typeface="Times New Roman"/>
                <a:cs typeface="Times New Roman"/>
              </a:rPr>
              <a:t>were </a:t>
            </a:r>
            <a:r>
              <a:rPr sz="2400" spc="-5" dirty="0">
                <a:latin typeface="Times New Roman"/>
                <a:cs typeface="Times New Roman"/>
              </a:rPr>
              <a:t>selected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Times New Roman"/>
                <a:cs typeface="Times New Roman"/>
              </a:rPr>
              <a:t>user </a:t>
            </a:r>
            <a:r>
              <a:rPr sz="2400" spc="-25" dirty="0">
                <a:latin typeface="Times New Roman"/>
                <a:cs typeface="Times New Roman"/>
              </a:rPr>
              <a:t>study.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They cover </a:t>
            </a:r>
            <a:r>
              <a:rPr sz="2400" spc="-10" dirty="0">
                <a:latin typeface="Times New Roman"/>
                <a:cs typeface="Times New Roman"/>
              </a:rPr>
              <a:t>most </a:t>
            </a:r>
            <a:r>
              <a:rPr sz="2400" spc="-5" dirty="0">
                <a:latin typeface="Times New Roman"/>
                <a:cs typeface="Times New Roman"/>
              </a:rPr>
              <a:t>combination </a:t>
            </a:r>
            <a:r>
              <a:rPr sz="2400" dirty="0">
                <a:latin typeface="Times New Roman"/>
                <a:cs typeface="Times New Roman"/>
              </a:rPr>
              <a:t>patterns of </a:t>
            </a:r>
            <a:r>
              <a:rPr sz="2400" spc="-5" dirty="0">
                <a:latin typeface="Times New Roman"/>
                <a:cs typeface="Times New Roman"/>
              </a:rPr>
              <a:t>vowels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medials </a:t>
            </a:r>
            <a:r>
              <a:rPr sz="2400" dirty="0">
                <a:latin typeface="Times New Roman"/>
                <a:cs typeface="Times New Roman"/>
              </a:rPr>
              <a:t>with 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consonant.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One </a:t>
            </a:r>
            <a:r>
              <a:rPr sz="2400" dirty="0">
                <a:latin typeface="Times New Roman"/>
                <a:cs typeface="Times New Roman"/>
              </a:rPr>
              <a:t>of three </a:t>
            </a:r>
            <a:r>
              <a:rPr sz="2400" spc="-5" dirty="0">
                <a:latin typeface="Times New Roman"/>
                <a:cs typeface="Times New Roman"/>
              </a:rPr>
              <a:t>poems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follows:</a:t>
            </a:r>
            <a:endParaRPr sz="2400">
              <a:latin typeface="Times New Roman"/>
              <a:cs typeface="Times New Roman"/>
            </a:endParaRPr>
          </a:p>
          <a:p>
            <a:pPr marL="2070100" lvl="1" indent="-228600">
              <a:lnSpc>
                <a:spcPct val="100000"/>
              </a:lnSpc>
              <a:spcBef>
                <a:spcPts val="1720"/>
              </a:spcBef>
              <a:buFont typeface="Wingdings"/>
              <a:buChar char=""/>
              <a:tabLst>
                <a:tab pos="2070735" algn="l"/>
              </a:tabLst>
            </a:pPr>
            <a:r>
              <a:rPr sz="2000" spc="-484" dirty="0">
                <a:latin typeface="Myanmar Sangam MN"/>
                <a:cs typeface="Myanmar Sangam MN"/>
              </a:rPr>
              <a:t>စာရသလား</a:t>
            </a:r>
            <a:endParaRPr sz="2000">
              <a:latin typeface="Myanmar Sangam MN"/>
              <a:cs typeface="Myanmar Sangam MN"/>
            </a:endParaRPr>
          </a:p>
          <a:p>
            <a:pPr marL="2070100" lvl="1" indent="-228600">
              <a:lnSpc>
                <a:spcPct val="100000"/>
              </a:lnSpc>
              <a:spcBef>
                <a:spcPts val="1695"/>
              </a:spcBef>
              <a:buFont typeface="Wingdings"/>
              <a:buChar char=""/>
              <a:tabLst>
                <a:tab pos="2070735" algn="l"/>
              </a:tabLst>
            </a:pPr>
            <a:r>
              <a:rPr sz="2000" spc="-350" dirty="0">
                <a:latin typeface="Myanmar Sangam MN"/>
                <a:cs typeface="Myanmar Sangam MN"/>
              </a:rPr>
              <a:t>ခဏလာပါ။</a:t>
            </a:r>
            <a:endParaRPr sz="2000">
              <a:latin typeface="Myanmar Sangam MN"/>
              <a:cs typeface="Myanmar Sangam MN"/>
            </a:endParaRPr>
          </a:p>
          <a:p>
            <a:pPr marL="2070100" lvl="1" indent="-228600">
              <a:lnSpc>
                <a:spcPct val="100000"/>
              </a:lnSpc>
              <a:spcBef>
                <a:spcPts val="1700"/>
              </a:spcBef>
              <a:buFont typeface="Wingdings"/>
              <a:buChar char=""/>
              <a:tabLst>
                <a:tab pos="2070735" algn="l"/>
              </a:tabLst>
            </a:pPr>
            <a:r>
              <a:rPr sz="2000" spc="-425" dirty="0">
                <a:latin typeface="Myanmar Sangam MN"/>
                <a:cs typeface="Myanmar Sangam MN"/>
              </a:rPr>
              <a:t>ဆရာမအနား</a:t>
            </a:r>
            <a:endParaRPr sz="2000">
              <a:latin typeface="Myanmar Sangam MN"/>
              <a:cs typeface="Myanmar Sangam MN"/>
            </a:endParaRPr>
          </a:p>
          <a:p>
            <a:pPr marL="2070100" lvl="1" indent="-228600">
              <a:lnSpc>
                <a:spcPct val="100000"/>
              </a:lnSpc>
              <a:spcBef>
                <a:spcPts val="1705"/>
              </a:spcBef>
              <a:buFont typeface="Wingdings"/>
              <a:buChar char=""/>
              <a:tabLst>
                <a:tab pos="2070735" algn="l"/>
              </a:tabLst>
            </a:pPr>
            <a:r>
              <a:rPr sz="2000" spc="-580" dirty="0">
                <a:latin typeface="Myanmar Sangam MN"/>
                <a:cs typeface="Myanmar Sangam MN"/>
              </a:rPr>
              <a:t>လာ </a:t>
            </a:r>
            <a:r>
              <a:rPr sz="2000" spc="-555" dirty="0">
                <a:latin typeface="Myanmar Sangam MN"/>
                <a:cs typeface="Myanmar Sangam MN"/>
              </a:rPr>
              <a:t>သာ</a:t>
            </a:r>
            <a:r>
              <a:rPr sz="2000" spc="-530" dirty="0">
                <a:latin typeface="Myanmar Sangam MN"/>
                <a:cs typeface="Myanmar Sangam MN"/>
              </a:rPr>
              <a:t> </a:t>
            </a:r>
            <a:r>
              <a:rPr sz="2000" spc="-490" dirty="0">
                <a:latin typeface="Myanmar Sangam MN"/>
                <a:cs typeface="Myanmar Sangam MN"/>
              </a:rPr>
              <a:t>လာပါ။</a:t>
            </a:r>
            <a:endParaRPr sz="2000">
              <a:latin typeface="Myanmar Sangam MN"/>
              <a:cs typeface="Myanmar Sangam M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1740" y="3859107"/>
            <a:ext cx="2493818" cy="383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5923" y="4343658"/>
            <a:ext cx="2485457" cy="391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97584" y="4860825"/>
            <a:ext cx="2710417" cy="399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9271" y="5351232"/>
            <a:ext cx="3051749" cy="362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333247"/>
            <a:ext cx="5776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Procedures of </a:t>
            </a:r>
            <a:r>
              <a:rPr dirty="0"/>
              <a:t>User</a:t>
            </a:r>
            <a:r>
              <a:rPr spc="10" dirty="0"/>
              <a:t> </a:t>
            </a:r>
            <a:r>
              <a:rPr spc="-5" dirty="0"/>
              <a:t>Experiment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7193" y="1127496"/>
            <a:ext cx="10488930" cy="514286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25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Times New Roman"/>
                <a:cs typeface="Times New Roman"/>
              </a:rPr>
              <a:t>About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SignWriting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two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keyboard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layout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mapping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concepts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introduced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  <a:p>
            <a:pPr marL="527685">
              <a:lnSpc>
                <a:spcPct val="100000"/>
              </a:lnSpc>
              <a:spcBef>
                <a:spcPts val="1150"/>
              </a:spcBef>
            </a:pPr>
            <a:r>
              <a:rPr sz="2400" dirty="0">
                <a:latin typeface="Times New Roman"/>
                <a:cs typeface="Times New Roman"/>
              </a:rPr>
              <a:t>all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participants.</a:t>
            </a:r>
            <a:endParaRPr sz="2400">
              <a:latin typeface="Times New Roman"/>
              <a:cs typeface="Times New Roman"/>
            </a:endParaRPr>
          </a:p>
          <a:p>
            <a:pPr marL="527685" marR="6350" indent="-514984">
              <a:lnSpc>
                <a:spcPct val="140100"/>
              </a:lnSpc>
              <a:spcBef>
                <a:spcPts val="994"/>
              </a:spcBef>
              <a:buAutoNum type="arabicPeriod" startAt="2"/>
              <a:tabLst>
                <a:tab pos="527685" algn="l"/>
                <a:tab pos="528320" algn="l"/>
                <a:tab pos="1285240" algn="l"/>
                <a:tab pos="1687195" algn="l"/>
                <a:tab pos="2376170" algn="l"/>
                <a:tab pos="3725545" algn="l"/>
                <a:tab pos="5383530" algn="l"/>
                <a:tab pos="6781165" algn="l"/>
                <a:tab pos="7301230" algn="l"/>
                <a:tab pos="7770495" algn="l"/>
                <a:tab pos="9119235" algn="l"/>
              </a:tabLst>
            </a:pPr>
            <a:r>
              <a:rPr sz="2400" spc="-5" dirty="0">
                <a:latin typeface="Times New Roman"/>
                <a:cs typeface="Times New Roman"/>
              </a:rPr>
              <a:t>How	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	ty</a:t>
            </a:r>
            <a:r>
              <a:rPr sz="2400" spc="-10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e	Myan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ar	Sign</a:t>
            </a:r>
            <a:r>
              <a:rPr sz="2400" spc="-12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g	chara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spc="-5" dirty="0">
                <a:latin typeface="Times New Roman"/>
                <a:cs typeface="Times New Roman"/>
              </a:rPr>
              <a:t>ters</a:t>
            </a:r>
            <a:r>
              <a:rPr sz="2400" dirty="0">
                <a:latin typeface="Times New Roman"/>
                <a:cs typeface="Times New Roman"/>
              </a:rPr>
              <a:t>	for	all	Myan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ar	conson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s  </a:t>
            </a:r>
            <a:r>
              <a:rPr sz="2400" dirty="0">
                <a:latin typeface="Times New Roman"/>
                <a:cs typeface="Times New Roman"/>
              </a:rPr>
              <a:t>(characters </a:t>
            </a:r>
            <a:r>
              <a:rPr sz="2400" spc="-5" dirty="0">
                <a:latin typeface="Times New Roman"/>
                <a:cs typeface="Times New Roman"/>
              </a:rPr>
              <a:t>Ka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A)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demonstrated.</a:t>
            </a:r>
            <a:endParaRPr sz="2400">
              <a:latin typeface="Times New Roman"/>
              <a:cs typeface="Times New Roman"/>
            </a:endParaRPr>
          </a:p>
          <a:p>
            <a:pPr marL="527685" marR="6350" indent="-514984">
              <a:lnSpc>
                <a:spcPct val="140000"/>
              </a:lnSpc>
              <a:spcBef>
                <a:spcPts val="100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400" spc="-5" dirty="0">
                <a:latin typeface="Times New Roman"/>
                <a:cs typeface="Times New Roman"/>
              </a:rPr>
              <a:t>All Myanmar consonants (characters Ka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A)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allowed to practice typing </a:t>
            </a:r>
            <a:r>
              <a:rPr sz="2400" dirty="0">
                <a:latin typeface="Times New Roman"/>
                <a:cs typeface="Times New Roman"/>
              </a:rPr>
              <a:t>for  </a:t>
            </a:r>
            <a:r>
              <a:rPr sz="2400" spc="-5" dirty="0">
                <a:latin typeface="Times New Roman"/>
                <a:cs typeface="Times New Roman"/>
              </a:rPr>
              <a:t>two times </a:t>
            </a:r>
            <a:r>
              <a:rPr sz="2400" dirty="0">
                <a:latin typeface="Times New Roman"/>
                <a:cs typeface="Times New Roman"/>
              </a:rPr>
              <a:t>to get </a:t>
            </a:r>
            <a:r>
              <a:rPr sz="2400" spc="-5" dirty="0">
                <a:latin typeface="Times New Roman"/>
                <a:cs typeface="Times New Roman"/>
              </a:rPr>
              <a:t>some </a:t>
            </a:r>
            <a:r>
              <a:rPr sz="2400" dirty="0">
                <a:latin typeface="Times New Roman"/>
                <a:cs typeface="Times New Roman"/>
              </a:rPr>
              <a:t>level of understanding on </a:t>
            </a:r>
            <a:r>
              <a:rPr sz="2400" spc="-5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Times New Roman"/>
                <a:cs typeface="Times New Roman"/>
              </a:rPr>
              <a:t>keyboard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layouts.</a:t>
            </a:r>
            <a:endParaRPr sz="24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215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400" spc="-30" dirty="0">
                <a:latin typeface="Times New Roman"/>
                <a:cs typeface="Times New Roman"/>
              </a:rPr>
              <a:t>Typing </a:t>
            </a:r>
            <a:r>
              <a:rPr sz="2400" dirty="0">
                <a:latin typeface="Times New Roman"/>
                <a:cs typeface="Times New Roman"/>
              </a:rPr>
              <a:t>speed of all </a:t>
            </a:r>
            <a:r>
              <a:rPr sz="2400" spc="-5" dirty="0">
                <a:latin typeface="Times New Roman"/>
                <a:cs typeface="Times New Roman"/>
              </a:rPr>
              <a:t>participants </a:t>
            </a:r>
            <a:r>
              <a:rPr sz="2400" dirty="0">
                <a:latin typeface="Times New Roman"/>
                <a:cs typeface="Times New Roman"/>
              </a:rPr>
              <a:t>for each poem for 10 </a:t>
            </a:r>
            <a:r>
              <a:rPr sz="2400" spc="-5" dirty="0">
                <a:latin typeface="Times New Roman"/>
                <a:cs typeface="Times New Roman"/>
              </a:rPr>
              <a:t>times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recorded.</a:t>
            </a:r>
            <a:endParaRPr sz="2400">
              <a:latin typeface="Times New Roman"/>
              <a:cs typeface="Times New Roman"/>
            </a:endParaRPr>
          </a:p>
          <a:p>
            <a:pPr marL="527685" marR="8255" indent="-514984">
              <a:lnSpc>
                <a:spcPct val="140100"/>
              </a:lnSpc>
              <a:spcBef>
                <a:spcPts val="99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400" spc="-5" dirty="0">
                <a:latin typeface="Times New Roman"/>
                <a:cs typeface="Times New Roman"/>
              </a:rPr>
              <a:t>Participants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made discussion and their feedbacks, suggestions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comments 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collected.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462" y="330453"/>
            <a:ext cx="7468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Procedures of </a:t>
            </a:r>
            <a:r>
              <a:rPr dirty="0"/>
              <a:t>User </a:t>
            </a:r>
            <a:r>
              <a:rPr spc="-5" dirty="0"/>
              <a:t>Experiment</a:t>
            </a:r>
            <a:r>
              <a:rPr spc="30" dirty="0"/>
              <a:t> </a:t>
            </a:r>
            <a:r>
              <a:rPr spc="-50" dirty="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37797" y="6304889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35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0951" y="6112865"/>
            <a:ext cx="7999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Figure 5. Experimental Environment with hearing-impaired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9773" y="1194701"/>
            <a:ext cx="4668570" cy="3709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4796" y="1007744"/>
            <a:ext cx="4197578" cy="2854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5014" y="3027654"/>
            <a:ext cx="3639566" cy="2729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20050" y="3049384"/>
            <a:ext cx="3625761" cy="3039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333247"/>
            <a:ext cx="4638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Typing </a:t>
            </a:r>
            <a:r>
              <a:rPr dirty="0"/>
              <a:t>Speed</a:t>
            </a:r>
            <a:r>
              <a:rPr spc="-10" dirty="0"/>
              <a:t> </a:t>
            </a:r>
            <a:r>
              <a:rPr spc="-5" dirty="0"/>
              <a:t>Evaluation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43230" indent="-228600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444500" algn="l"/>
              </a:tabLst>
            </a:pPr>
            <a:r>
              <a:rPr spc="-90" dirty="0"/>
              <a:t>To</a:t>
            </a:r>
            <a:r>
              <a:rPr spc="240" dirty="0"/>
              <a:t> </a:t>
            </a:r>
            <a:r>
              <a:rPr spc="-5" dirty="0"/>
              <a:t>measure</a:t>
            </a:r>
            <a:r>
              <a:rPr spc="240" dirty="0"/>
              <a:t> </a:t>
            </a:r>
            <a:r>
              <a:rPr dirty="0"/>
              <a:t>the</a:t>
            </a:r>
            <a:r>
              <a:rPr spc="225" dirty="0"/>
              <a:t> </a:t>
            </a:r>
            <a:r>
              <a:rPr dirty="0"/>
              <a:t>typing</a:t>
            </a:r>
            <a:r>
              <a:rPr spc="235" dirty="0"/>
              <a:t> </a:t>
            </a:r>
            <a:r>
              <a:rPr spc="-5" dirty="0"/>
              <a:t>speed</a:t>
            </a:r>
            <a:r>
              <a:rPr spc="245" dirty="0"/>
              <a:t> </a:t>
            </a:r>
            <a:r>
              <a:rPr spc="-5" dirty="0"/>
              <a:t>of</a:t>
            </a:r>
            <a:r>
              <a:rPr spc="235" dirty="0"/>
              <a:t> </a:t>
            </a:r>
            <a:r>
              <a:rPr spc="-5" dirty="0"/>
              <a:t>participants,</a:t>
            </a:r>
            <a:r>
              <a:rPr spc="229" dirty="0"/>
              <a:t> </a:t>
            </a:r>
            <a:r>
              <a:rPr b="1" dirty="0">
                <a:latin typeface="Times New Roman"/>
                <a:cs typeface="Times New Roman"/>
              </a:rPr>
              <a:t>Character</a:t>
            </a:r>
            <a:r>
              <a:rPr b="1" spc="19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per</a:t>
            </a:r>
            <a:r>
              <a:rPr b="1" spc="18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Minute</a:t>
            </a:r>
            <a:r>
              <a:rPr b="1" spc="24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(CPM)</a:t>
            </a:r>
            <a:r>
              <a:rPr b="1" spc="229" dirty="0">
                <a:latin typeface="Times New Roman"/>
                <a:cs typeface="Times New Roman"/>
              </a:rPr>
              <a:t> </a:t>
            </a:r>
            <a:r>
              <a:rPr dirty="0"/>
              <a:t>is</a:t>
            </a:r>
          </a:p>
          <a:p>
            <a:pPr marL="443230">
              <a:lnSpc>
                <a:spcPct val="100000"/>
              </a:lnSpc>
              <a:spcBef>
                <a:spcPts val="1440"/>
              </a:spcBef>
            </a:pPr>
            <a:r>
              <a:rPr dirty="0"/>
              <a:t>used.</a:t>
            </a:r>
          </a:p>
          <a:p>
            <a:pPr marL="201930">
              <a:lnSpc>
                <a:spcPct val="100000"/>
              </a:lnSpc>
              <a:spcBef>
                <a:spcPts val="20"/>
              </a:spcBef>
            </a:pPr>
            <a:endParaRPr sz="2100"/>
          </a:p>
          <a:p>
            <a:pPr marL="443230" indent="-2286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44500" algn="l"/>
              </a:tabLst>
            </a:pPr>
            <a:r>
              <a:rPr dirty="0"/>
              <a:t>The </a:t>
            </a:r>
            <a:r>
              <a:rPr spc="-5" dirty="0"/>
              <a:t>formula </a:t>
            </a:r>
            <a:r>
              <a:rPr dirty="0"/>
              <a:t>of </a:t>
            </a:r>
            <a:r>
              <a:rPr spc="-5" dirty="0"/>
              <a:t>CPM </a:t>
            </a:r>
            <a:r>
              <a:rPr dirty="0"/>
              <a:t>is </a:t>
            </a:r>
            <a:r>
              <a:rPr spc="-5" dirty="0"/>
              <a:t>as</a:t>
            </a:r>
            <a:r>
              <a:rPr spc="10" dirty="0"/>
              <a:t> </a:t>
            </a:r>
            <a:r>
              <a:rPr spc="-5" dirty="0"/>
              <a:t>follows: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03953" y="3542157"/>
            <a:ext cx="15049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110" dirty="0">
                <a:latin typeface="Cambria Math"/>
                <a:cs typeface="Cambria Math"/>
              </a:rPr>
              <a:t>S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1864" y="3536569"/>
            <a:ext cx="574675" cy="0"/>
          </a:xfrm>
          <a:custGeom>
            <a:avLst/>
            <a:gdLst/>
            <a:ahLst/>
            <a:cxnLst/>
            <a:rect l="l" t="t" r="r" b="b"/>
            <a:pathLst>
              <a:path w="574675">
                <a:moveTo>
                  <a:pt x="0" y="0"/>
                </a:moveTo>
                <a:lnTo>
                  <a:pt x="574548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46273" y="3305936"/>
            <a:ext cx="2326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𝐶𝑃𝑀 = </a:t>
            </a:r>
            <a:r>
              <a:rPr sz="2625" spc="30" baseline="44444" dirty="0">
                <a:latin typeface="Cambria Math"/>
                <a:cs typeface="Cambria Math"/>
              </a:rPr>
              <a:t>|T|−1 </a:t>
            </a:r>
            <a:r>
              <a:rPr sz="2400" dirty="0">
                <a:latin typeface="Cambria Math"/>
                <a:cs typeface="Cambria Math"/>
              </a:rPr>
              <a:t>×</a:t>
            </a:r>
            <a:r>
              <a:rPr sz="2400" spc="-18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60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1117193" y="4003929"/>
            <a:ext cx="8503285" cy="222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where,</a:t>
            </a:r>
            <a:endParaRPr sz="2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935"/>
              </a:spcBef>
              <a:buFont typeface="Wingdings"/>
              <a:buChar char="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|T| = length 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string</a:t>
            </a:r>
            <a:endParaRPr sz="2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939"/>
              </a:spcBef>
              <a:buFont typeface="Wingdings"/>
              <a:buChar char="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T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contain </a:t>
            </a:r>
            <a:r>
              <a:rPr sz="2400" spc="-10" dirty="0">
                <a:latin typeface="Times New Roman"/>
                <a:cs typeface="Times New Roman"/>
              </a:rPr>
              <a:t>SignWriting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Symbols</a:t>
            </a:r>
            <a:endParaRPr sz="2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950"/>
              </a:spcBef>
              <a:buFont typeface="Wingdings"/>
              <a:buChar char=""/>
              <a:tabLst>
                <a:tab pos="699135" algn="l"/>
              </a:tabLst>
            </a:pPr>
            <a:r>
              <a:rPr sz="2400" spc="-5" dirty="0">
                <a:latin typeface="Times New Roman"/>
                <a:cs typeface="Times New Roman"/>
              </a:rPr>
              <a:t>S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spc="-5" dirty="0">
                <a:latin typeface="Times New Roman"/>
                <a:cs typeface="Times New Roman"/>
              </a:rPr>
              <a:t>seconds </a:t>
            </a:r>
            <a:r>
              <a:rPr sz="2400" dirty="0">
                <a:latin typeface="Times New Roman"/>
                <a:cs typeface="Times New Roman"/>
              </a:rPr>
              <a:t>spent from the entry of the </a:t>
            </a:r>
            <a:r>
              <a:rPr sz="2400" spc="-5" dirty="0">
                <a:latin typeface="Times New Roman"/>
                <a:cs typeface="Times New Roman"/>
              </a:rPr>
              <a:t>first </a:t>
            </a:r>
            <a:r>
              <a:rPr sz="2400" dirty="0">
                <a:latin typeface="Times New Roman"/>
                <a:cs typeface="Times New Roman"/>
              </a:rPr>
              <a:t>character to the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last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333247"/>
            <a:ext cx="9563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CPM Evaluation Results </a:t>
            </a:r>
            <a:r>
              <a:rPr dirty="0"/>
              <a:t>of </a:t>
            </a:r>
            <a:r>
              <a:rPr spc="-5" dirty="0"/>
              <a:t>Hearing-impaired</a:t>
            </a:r>
            <a:r>
              <a:rPr spc="105" dirty="0"/>
              <a:t> </a:t>
            </a:r>
            <a:r>
              <a:rPr spc="-5" dirty="0"/>
              <a:t>Users</a:t>
            </a:r>
          </a:p>
        </p:txBody>
      </p:sp>
      <p:sp>
        <p:nvSpPr>
          <p:cNvPr id="3" name="object 3"/>
          <p:cNvSpPr/>
          <p:nvPr/>
        </p:nvSpPr>
        <p:spPr>
          <a:xfrm>
            <a:off x="9691116" y="4050029"/>
            <a:ext cx="665480" cy="0"/>
          </a:xfrm>
          <a:custGeom>
            <a:avLst/>
            <a:gdLst/>
            <a:ahLst/>
            <a:cxnLst/>
            <a:rect l="l" t="t" r="r" b="b"/>
            <a:pathLst>
              <a:path w="665479">
                <a:moveTo>
                  <a:pt x="0" y="0"/>
                </a:moveTo>
                <a:lnTo>
                  <a:pt x="6652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2080" y="4050029"/>
            <a:ext cx="60960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3552" y="4050029"/>
            <a:ext cx="1330960" cy="0"/>
          </a:xfrm>
          <a:custGeom>
            <a:avLst/>
            <a:gdLst/>
            <a:ahLst/>
            <a:cxnLst/>
            <a:rect l="l" t="t" r="r" b="b"/>
            <a:pathLst>
              <a:path w="1330959">
                <a:moveTo>
                  <a:pt x="0" y="0"/>
                </a:moveTo>
                <a:lnTo>
                  <a:pt x="13304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4515" y="4050029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5988" y="4050029"/>
            <a:ext cx="1332230" cy="0"/>
          </a:xfrm>
          <a:custGeom>
            <a:avLst/>
            <a:gdLst/>
            <a:ahLst/>
            <a:cxnLst/>
            <a:rect l="l" t="t" r="r" b="b"/>
            <a:pathLst>
              <a:path w="1332229">
                <a:moveTo>
                  <a:pt x="0" y="0"/>
                </a:moveTo>
                <a:lnTo>
                  <a:pt x="13319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08476" y="4050029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4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35173" y="4050029"/>
            <a:ext cx="665480" cy="0"/>
          </a:xfrm>
          <a:custGeom>
            <a:avLst/>
            <a:gdLst/>
            <a:ahLst/>
            <a:cxnLst/>
            <a:rect l="l" t="t" r="r" b="b"/>
            <a:pathLst>
              <a:path w="665480">
                <a:moveTo>
                  <a:pt x="0" y="0"/>
                </a:moveTo>
                <a:lnTo>
                  <a:pt x="6652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91116" y="3368802"/>
            <a:ext cx="665480" cy="0"/>
          </a:xfrm>
          <a:custGeom>
            <a:avLst/>
            <a:gdLst/>
            <a:ahLst/>
            <a:cxnLst/>
            <a:rect l="l" t="t" r="r" b="b"/>
            <a:pathLst>
              <a:path w="665479">
                <a:moveTo>
                  <a:pt x="0" y="0"/>
                </a:moveTo>
                <a:lnTo>
                  <a:pt x="6652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22080" y="3368802"/>
            <a:ext cx="60960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83552" y="3368802"/>
            <a:ext cx="1330960" cy="0"/>
          </a:xfrm>
          <a:custGeom>
            <a:avLst/>
            <a:gdLst/>
            <a:ahLst/>
            <a:cxnLst/>
            <a:rect l="l" t="t" r="r" b="b"/>
            <a:pathLst>
              <a:path w="1330959">
                <a:moveTo>
                  <a:pt x="0" y="0"/>
                </a:moveTo>
                <a:lnTo>
                  <a:pt x="13304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4515" y="3368802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75988" y="3368802"/>
            <a:ext cx="1332230" cy="0"/>
          </a:xfrm>
          <a:custGeom>
            <a:avLst/>
            <a:gdLst/>
            <a:ahLst/>
            <a:cxnLst/>
            <a:rect l="l" t="t" r="r" b="b"/>
            <a:pathLst>
              <a:path w="1332229">
                <a:moveTo>
                  <a:pt x="0" y="0"/>
                </a:moveTo>
                <a:lnTo>
                  <a:pt x="13319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08476" y="3368802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4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35173" y="3368802"/>
            <a:ext cx="665480" cy="0"/>
          </a:xfrm>
          <a:custGeom>
            <a:avLst/>
            <a:gdLst/>
            <a:ahLst/>
            <a:cxnLst/>
            <a:rect l="l" t="t" r="r" b="b"/>
            <a:pathLst>
              <a:path w="665480">
                <a:moveTo>
                  <a:pt x="0" y="0"/>
                </a:moveTo>
                <a:lnTo>
                  <a:pt x="6652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91116" y="2687573"/>
            <a:ext cx="665480" cy="0"/>
          </a:xfrm>
          <a:custGeom>
            <a:avLst/>
            <a:gdLst/>
            <a:ahLst/>
            <a:cxnLst/>
            <a:rect l="l" t="t" r="r" b="b"/>
            <a:pathLst>
              <a:path w="665479">
                <a:moveTo>
                  <a:pt x="0" y="0"/>
                </a:moveTo>
                <a:lnTo>
                  <a:pt x="6652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22080" y="2687573"/>
            <a:ext cx="60960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3552" y="2687573"/>
            <a:ext cx="1330960" cy="0"/>
          </a:xfrm>
          <a:custGeom>
            <a:avLst/>
            <a:gdLst/>
            <a:ahLst/>
            <a:cxnLst/>
            <a:rect l="l" t="t" r="r" b="b"/>
            <a:pathLst>
              <a:path w="1330959">
                <a:moveTo>
                  <a:pt x="0" y="0"/>
                </a:moveTo>
                <a:lnTo>
                  <a:pt x="13304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14515" y="2687573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35173" y="2687573"/>
            <a:ext cx="3272790" cy="0"/>
          </a:xfrm>
          <a:custGeom>
            <a:avLst/>
            <a:gdLst/>
            <a:ahLst/>
            <a:cxnLst/>
            <a:rect l="l" t="t" r="r" b="b"/>
            <a:pathLst>
              <a:path w="3272790">
                <a:moveTo>
                  <a:pt x="0" y="0"/>
                </a:moveTo>
                <a:lnTo>
                  <a:pt x="32727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35173" y="2006345"/>
            <a:ext cx="7821295" cy="0"/>
          </a:xfrm>
          <a:custGeom>
            <a:avLst/>
            <a:gdLst/>
            <a:ahLst/>
            <a:cxnLst/>
            <a:rect l="l" t="t" r="r" b="b"/>
            <a:pathLst>
              <a:path w="7821295">
                <a:moveTo>
                  <a:pt x="0" y="0"/>
                </a:moveTo>
                <a:lnTo>
                  <a:pt x="78211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35173" y="1326641"/>
            <a:ext cx="7821295" cy="0"/>
          </a:xfrm>
          <a:custGeom>
            <a:avLst/>
            <a:gdLst/>
            <a:ahLst/>
            <a:cxnLst/>
            <a:rect l="l" t="t" r="r" b="b"/>
            <a:pathLst>
              <a:path w="7821295">
                <a:moveTo>
                  <a:pt x="0" y="0"/>
                </a:moveTo>
                <a:lnTo>
                  <a:pt x="78211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34411" y="1325880"/>
            <a:ext cx="7823200" cy="3404870"/>
          </a:xfrm>
          <a:custGeom>
            <a:avLst/>
            <a:gdLst/>
            <a:ahLst/>
            <a:cxnLst/>
            <a:rect l="l" t="t" r="r" b="b"/>
            <a:pathLst>
              <a:path w="7823200" h="3404870">
                <a:moveTo>
                  <a:pt x="0" y="3404616"/>
                </a:moveTo>
                <a:lnTo>
                  <a:pt x="7822692" y="3404616"/>
                </a:lnTo>
                <a:lnTo>
                  <a:pt x="7822692" y="0"/>
                </a:lnTo>
                <a:lnTo>
                  <a:pt x="0" y="0"/>
                </a:lnTo>
                <a:lnTo>
                  <a:pt x="0" y="34046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00400" y="2991611"/>
            <a:ext cx="608330" cy="1739264"/>
          </a:xfrm>
          <a:custGeom>
            <a:avLst/>
            <a:gdLst/>
            <a:ahLst/>
            <a:cxnLst/>
            <a:rect l="l" t="t" r="r" b="b"/>
            <a:pathLst>
              <a:path w="608329" h="1739264">
                <a:moveTo>
                  <a:pt x="608076" y="0"/>
                </a:moveTo>
                <a:lnTo>
                  <a:pt x="0" y="0"/>
                </a:lnTo>
                <a:lnTo>
                  <a:pt x="0" y="1738883"/>
                </a:lnTo>
                <a:lnTo>
                  <a:pt x="608076" y="1738883"/>
                </a:lnTo>
                <a:lnTo>
                  <a:pt x="608076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07964" y="2446020"/>
            <a:ext cx="607060" cy="2284730"/>
          </a:xfrm>
          <a:custGeom>
            <a:avLst/>
            <a:gdLst/>
            <a:ahLst/>
            <a:cxnLst/>
            <a:rect l="l" t="t" r="r" b="b"/>
            <a:pathLst>
              <a:path w="607060" h="2284729">
                <a:moveTo>
                  <a:pt x="606551" y="0"/>
                </a:moveTo>
                <a:lnTo>
                  <a:pt x="0" y="0"/>
                </a:lnTo>
                <a:lnTo>
                  <a:pt x="0" y="2284475"/>
                </a:lnTo>
                <a:lnTo>
                  <a:pt x="606551" y="2284475"/>
                </a:lnTo>
                <a:lnTo>
                  <a:pt x="606551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14004" y="2090927"/>
            <a:ext cx="608330" cy="2639695"/>
          </a:xfrm>
          <a:custGeom>
            <a:avLst/>
            <a:gdLst/>
            <a:ahLst/>
            <a:cxnLst/>
            <a:rect l="l" t="t" r="r" b="b"/>
            <a:pathLst>
              <a:path w="608329" h="2639695">
                <a:moveTo>
                  <a:pt x="608076" y="0"/>
                </a:moveTo>
                <a:lnTo>
                  <a:pt x="0" y="0"/>
                </a:lnTo>
                <a:lnTo>
                  <a:pt x="0" y="2639568"/>
                </a:lnTo>
                <a:lnTo>
                  <a:pt x="608076" y="2639568"/>
                </a:lnTo>
                <a:lnTo>
                  <a:pt x="608076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7911" y="2823972"/>
            <a:ext cx="608330" cy="1906905"/>
          </a:xfrm>
          <a:custGeom>
            <a:avLst/>
            <a:gdLst/>
            <a:ahLst/>
            <a:cxnLst/>
            <a:rect l="l" t="t" r="r" b="b"/>
            <a:pathLst>
              <a:path w="608329" h="1906904">
                <a:moveTo>
                  <a:pt x="608076" y="0"/>
                </a:moveTo>
                <a:lnTo>
                  <a:pt x="0" y="0"/>
                </a:lnTo>
                <a:lnTo>
                  <a:pt x="0" y="1906523"/>
                </a:lnTo>
                <a:lnTo>
                  <a:pt x="608076" y="1906523"/>
                </a:lnTo>
                <a:lnTo>
                  <a:pt x="608076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75476" y="2488692"/>
            <a:ext cx="608330" cy="2242185"/>
          </a:xfrm>
          <a:custGeom>
            <a:avLst/>
            <a:gdLst/>
            <a:ahLst/>
            <a:cxnLst/>
            <a:rect l="l" t="t" r="r" b="b"/>
            <a:pathLst>
              <a:path w="608329" h="2242185">
                <a:moveTo>
                  <a:pt x="608076" y="0"/>
                </a:moveTo>
                <a:lnTo>
                  <a:pt x="0" y="0"/>
                </a:lnTo>
                <a:lnTo>
                  <a:pt x="0" y="2241804"/>
                </a:lnTo>
                <a:lnTo>
                  <a:pt x="608076" y="2241804"/>
                </a:lnTo>
                <a:lnTo>
                  <a:pt x="608076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83040" y="2321051"/>
            <a:ext cx="608330" cy="2409825"/>
          </a:xfrm>
          <a:custGeom>
            <a:avLst/>
            <a:gdLst/>
            <a:ahLst/>
            <a:cxnLst/>
            <a:rect l="l" t="t" r="r" b="b"/>
            <a:pathLst>
              <a:path w="608329" h="2409825">
                <a:moveTo>
                  <a:pt x="608076" y="0"/>
                </a:moveTo>
                <a:lnTo>
                  <a:pt x="0" y="0"/>
                </a:lnTo>
                <a:lnTo>
                  <a:pt x="0" y="2409444"/>
                </a:lnTo>
                <a:lnTo>
                  <a:pt x="608076" y="2409444"/>
                </a:lnTo>
                <a:lnTo>
                  <a:pt x="608076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34411" y="4730496"/>
            <a:ext cx="7823200" cy="0"/>
          </a:xfrm>
          <a:custGeom>
            <a:avLst/>
            <a:gdLst/>
            <a:ahLst/>
            <a:cxnLst/>
            <a:rect l="l" t="t" r="r" b="b"/>
            <a:pathLst>
              <a:path w="7823200">
                <a:moveTo>
                  <a:pt x="0" y="0"/>
                </a:moveTo>
                <a:lnTo>
                  <a:pt x="782269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323082" y="2655823"/>
            <a:ext cx="311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8.3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48858" y="2187702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10.9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405241" y="1756409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12.6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16502" y="2540584"/>
            <a:ext cx="3117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9.1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05778" y="2201036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10.7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79814" y="2005965"/>
            <a:ext cx="417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1.5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42286" y="3199891"/>
            <a:ext cx="311785" cy="166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6.5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3.3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imes New Roman"/>
              <a:cs typeface="Times New Roman"/>
            </a:endParaRPr>
          </a:p>
          <a:p>
            <a:pPr marL="113664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0.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42286" y="2518917"/>
            <a:ext cx="311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9.8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42286" y="1838071"/>
            <a:ext cx="311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13.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927986" y="1157096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16.3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87780" y="1755195"/>
            <a:ext cx="307340" cy="2168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5"/>
              </a:lnSpc>
            </a:pPr>
            <a:r>
              <a:rPr sz="2000" dirty="0">
                <a:latin typeface="Times New Roman"/>
                <a:cs typeface="Times New Roman"/>
              </a:rPr>
              <a:t>Character per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minute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615439" y="527456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2"/>
                </a:moveTo>
                <a:lnTo>
                  <a:pt x="126491" y="126492"/>
                </a:lnTo>
                <a:lnTo>
                  <a:pt x="126491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788667" y="4788155"/>
            <a:ext cx="4315460" cy="6953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R="205740" algn="ctr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latin typeface="Times New Roman"/>
                <a:cs typeface="Times New Roman"/>
              </a:rPr>
              <a:t>Poem1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000" spc="-5" dirty="0">
                <a:latin typeface="Times New Roman"/>
                <a:cs typeface="Times New Roman"/>
              </a:rPr>
              <a:t>Phonetic-based </a:t>
            </a:r>
            <a:r>
              <a:rPr sz="2000" dirty="0">
                <a:latin typeface="Times New Roman"/>
                <a:cs typeface="Times New Roman"/>
              </a:rPr>
              <a:t>keyboard </a:t>
            </a:r>
            <a:r>
              <a:rPr sz="2000" spc="-5" dirty="0">
                <a:latin typeface="Times New Roman"/>
                <a:cs typeface="Times New Roman"/>
              </a:rPr>
              <a:t>layout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MSW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283452" y="527456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2"/>
                </a:moveTo>
                <a:lnTo>
                  <a:pt x="126491" y="126492"/>
                </a:lnTo>
                <a:lnTo>
                  <a:pt x="126491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116573" y="4788155"/>
            <a:ext cx="4555490" cy="6953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2620010" algn="l"/>
              </a:tabLst>
            </a:pPr>
            <a:r>
              <a:rPr sz="1800" spc="-5" dirty="0">
                <a:latin typeface="Times New Roman"/>
                <a:cs typeface="Times New Roman"/>
              </a:rPr>
              <a:t>Poem2	Poem3</a:t>
            </a:r>
            <a:endParaRPr sz="1800">
              <a:latin typeface="Times New Roman"/>
              <a:cs typeface="Times New Roman"/>
            </a:endParaRPr>
          </a:p>
          <a:p>
            <a:pPr marL="353060">
              <a:lnSpc>
                <a:spcPct val="100000"/>
              </a:lnSpc>
              <a:spcBef>
                <a:spcPts val="380"/>
              </a:spcBef>
            </a:pPr>
            <a:r>
              <a:rPr sz="2000" spc="-5" dirty="0">
                <a:latin typeface="Times New Roman"/>
                <a:cs typeface="Times New Roman"/>
              </a:rPr>
              <a:t>Symbol-based keyboard layout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MSW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47" name="object 47"/>
          <p:cNvSpPr txBox="1"/>
          <p:nvPr/>
        </p:nvSpPr>
        <p:spPr>
          <a:xfrm>
            <a:off x="2946654" y="5673344"/>
            <a:ext cx="70338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Figure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6.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Average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CPM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hearing-impaired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participants‟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typing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three </a:t>
            </a:r>
            <a:r>
              <a:rPr sz="2000" spc="-5" dirty="0">
                <a:latin typeface="Times New Roman"/>
                <a:cs typeface="Times New Roman"/>
              </a:rPr>
              <a:t>poems </a:t>
            </a:r>
            <a:r>
              <a:rPr sz="2000" dirty="0">
                <a:latin typeface="Times New Roman"/>
                <a:cs typeface="Times New Roman"/>
              </a:rPr>
              <a:t>with both two </a:t>
            </a:r>
            <a:r>
              <a:rPr sz="2000" spc="-5" dirty="0">
                <a:latin typeface="Times New Roman"/>
                <a:cs typeface="Times New Roman"/>
              </a:rPr>
              <a:t>fingerspelling </a:t>
            </a:r>
            <a:r>
              <a:rPr sz="2000" dirty="0">
                <a:latin typeface="Times New Roman"/>
                <a:cs typeface="Times New Roman"/>
              </a:rPr>
              <a:t>keyboard layouts for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MSW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333247"/>
            <a:ext cx="77857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CPM Evaluation Results </a:t>
            </a:r>
            <a:r>
              <a:rPr dirty="0"/>
              <a:t>of Hearing</a:t>
            </a:r>
            <a:r>
              <a:rPr spc="35" dirty="0"/>
              <a:t> </a:t>
            </a:r>
            <a:r>
              <a:rPr spc="-5" dirty="0"/>
              <a:t>Users</a:t>
            </a:r>
          </a:p>
        </p:txBody>
      </p:sp>
      <p:sp>
        <p:nvSpPr>
          <p:cNvPr id="3" name="object 3"/>
          <p:cNvSpPr/>
          <p:nvPr/>
        </p:nvSpPr>
        <p:spPr>
          <a:xfrm>
            <a:off x="9334500" y="3986021"/>
            <a:ext cx="610870" cy="0"/>
          </a:xfrm>
          <a:custGeom>
            <a:avLst/>
            <a:gdLst/>
            <a:ahLst/>
            <a:cxnLst/>
            <a:rect l="l" t="t" r="r" b="b"/>
            <a:pathLst>
              <a:path w="610870">
                <a:moveTo>
                  <a:pt x="0" y="0"/>
                </a:moveTo>
                <a:lnTo>
                  <a:pt x="6103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1852" y="398602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44868" y="3986021"/>
            <a:ext cx="1221105" cy="0"/>
          </a:xfrm>
          <a:custGeom>
            <a:avLst/>
            <a:gdLst/>
            <a:ahLst/>
            <a:cxnLst/>
            <a:rect l="l" t="t" r="r" b="b"/>
            <a:pathLst>
              <a:path w="1221104">
                <a:moveTo>
                  <a:pt x="0" y="0"/>
                </a:moveTo>
                <a:lnTo>
                  <a:pt x="12207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32220" y="398602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6759" y="3986021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44111" y="3986021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75966" y="3986021"/>
            <a:ext cx="610870" cy="0"/>
          </a:xfrm>
          <a:custGeom>
            <a:avLst/>
            <a:gdLst/>
            <a:ahLst/>
            <a:cxnLst/>
            <a:rect l="l" t="t" r="r" b="b"/>
            <a:pathLst>
              <a:path w="610870">
                <a:moveTo>
                  <a:pt x="0" y="0"/>
                </a:moveTo>
                <a:lnTo>
                  <a:pt x="6103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34500" y="3387090"/>
            <a:ext cx="610870" cy="0"/>
          </a:xfrm>
          <a:custGeom>
            <a:avLst/>
            <a:gdLst/>
            <a:ahLst/>
            <a:cxnLst/>
            <a:rect l="l" t="t" r="r" b="b"/>
            <a:pathLst>
              <a:path w="610870">
                <a:moveTo>
                  <a:pt x="0" y="0"/>
                </a:moveTo>
                <a:lnTo>
                  <a:pt x="6103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21852" y="3387090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44868" y="3387090"/>
            <a:ext cx="1221105" cy="0"/>
          </a:xfrm>
          <a:custGeom>
            <a:avLst/>
            <a:gdLst/>
            <a:ahLst/>
            <a:cxnLst/>
            <a:rect l="l" t="t" r="r" b="b"/>
            <a:pathLst>
              <a:path w="1221104">
                <a:moveTo>
                  <a:pt x="0" y="0"/>
                </a:moveTo>
                <a:lnTo>
                  <a:pt x="12207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32220" y="3387090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56759" y="338709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44111" y="3387090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5966" y="3387090"/>
            <a:ext cx="610870" cy="0"/>
          </a:xfrm>
          <a:custGeom>
            <a:avLst/>
            <a:gdLst/>
            <a:ahLst/>
            <a:cxnLst/>
            <a:rect l="l" t="t" r="r" b="b"/>
            <a:pathLst>
              <a:path w="610870">
                <a:moveTo>
                  <a:pt x="0" y="0"/>
                </a:moveTo>
                <a:lnTo>
                  <a:pt x="6103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34500" y="2789682"/>
            <a:ext cx="610870" cy="0"/>
          </a:xfrm>
          <a:custGeom>
            <a:avLst/>
            <a:gdLst/>
            <a:ahLst/>
            <a:cxnLst/>
            <a:rect l="l" t="t" r="r" b="b"/>
            <a:pathLst>
              <a:path w="610870">
                <a:moveTo>
                  <a:pt x="0" y="0"/>
                </a:moveTo>
                <a:lnTo>
                  <a:pt x="6103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21852" y="2789682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44868" y="2789682"/>
            <a:ext cx="1221105" cy="0"/>
          </a:xfrm>
          <a:custGeom>
            <a:avLst/>
            <a:gdLst/>
            <a:ahLst/>
            <a:cxnLst/>
            <a:rect l="l" t="t" r="r" b="b"/>
            <a:pathLst>
              <a:path w="1221104">
                <a:moveTo>
                  <a:pt x="0" y="0"/>
                </a:moveTo>
                <a:lnTo>
                  <a:pt x="12207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32220" y="278968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75966" y="2789682"/>
            <a:ext cx="3000375" cy="0"/>
          </a:xfrm>
          <a:custGeom>
            <a:avLst/>
            <a:gdLst/>
            <a:ahLst/>
            <a:cxnLst/>
            <a:rect l="l" t="t" r="r" b="b"/>
            <a:pathLst>
              <a:path w="3000375">
                <a:moveTo>
                  <a:pt x="0" y="0"/>
                </a:moveTo>
                <a:lnTo>
                  <a:pt x="29999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75966" y="2192273"/>
            <a:ext cx="7169150" cy="0"/>
          </a:xfrm>
          <a:custGeom>
            <a:avLst/>
            <a:gdLst/>
            <a:ahLst/>
            <a:cxnLst/>
            <a:rect l="l" t="t" r="r" b="b"/>
            <a:pathLst>
              <a:path w="7169150">
                <a:moveTo>
                  <a:pt x="0" y="0"/>
                </a:moveTo>
                <a:lnTo>
                  <a:pt x="71688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75966" y="1594866"/>
            <a:ext cx="7169150" cy="0"/>
          </a:xfrm>
          <a:custGeom>
            <a:avLst/>
            <a:gdLst/>
            <a:ahLst/>
            <a:cxnLst/>
            <a:rect l="l" t="t" r="r" b="b"/>
            <a:pathLst>
              <a:path w="7169150">
                <a:moveTo>
                  <a:pt x="0" y="0"/>
                </a:moveTo>
                <a:lnTo>
                  <a:pt x="71688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76727" y="1594103"/>
            <a:ext cx="7167880" cy="2988945"/>
          </a:xfrm>
          <a:custGeom>
            <a:avLst/>
            <a:gdLst/>
            <a:ahLst/>
            <a:cxnLst/>
            <a:rect l="l" t="t" r="r" b="b"/>
            <a:pathLst>
              <a:path w="7167880" h="2988945">
                <a:moveTo>
                  <a:pt x="0" y="2988564"/>
                </a:moveTo>
                <a:lnTo>
                  <a:pt x="7167372" y="2988564"/>
                </a:lnTo>
                <a:lnTo>
                  <a:pt x="7167372" y="0"/>
                </a:lnTo>
                <a:lnTo>
                  <a:pt x="0" y="0"/>
                </a:lnTo>
                <a:lnTo>
                  <a:pt x="0" y="298856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86328" y="2909316"/>
            <a:ext cx="558165" cy="1673860"/>
          </a:xfrm>
          <a:custGeom>
            <a:avLst/>
            <a:gdLst/>
            <a:ahLst/>
            <a:cxnLst/>
            <a:rect l="l" t="t" r="r" b="b"/>
            <a:pathLst>
              <a:path w="558164" h="1673860">
                <a:moveTo>
                  <a:pt x="557784" y="0"/>
                </a:moveTo>
                <a:lnTo>
                  <a:pt x="0" y="0"/>
                </a:lnTo>
                <a:lnTo>
                  <a:pt x="0" y="1673352"/>
                </a:lnTo>
                <a:lnTo>
                  <a:pt x="557784" y="1673352"/>
                </a:lnTo>
                <a:lnTo>
                  <a:pt x="557784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75959" y="2449067"/>
            <a:ext cx="556260" cy="2133600"/>
          </a:xfrm>
          <a:custGeom>
            <a:avLst/>
            <a:gdLst/>
            <a:ahLst/>
            <a:cxnLst/>
            <a:rect l="l" t="t" r="r" b="b"/>
            <a:pathLst>
              <a:path w="556260" h="2133600">
                <a:moveTo>
                  <a:pt x="556260" y="0"/>
                </a:moveTo>
                <a:lnTo>
                  <a:pt x="0" y="0"/>
                </a:lnTo>
                <a:lnTo>
                  <a:pt x="0" y="2133600"/>
                </a:lnTo>
                <a:lnTo>
                  <a:pt x="556260" y="2133600"/>
                </a:lnTo>
                <a:lnTo>
                  <a:pt x="55626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65592" y="2237232"/>
            <a:ext cx="556260" cy="2345690"/>
          </a:xfrm>
          <a:custGeom>
            <a:avLst/>
            <a:gdLst/>
            <a:ahLst/>
            <a:cxnLst/>
            <a:rect l="l" t="t" r="r" b="b"/>
            <a:pathLst>
              <a:path w="556259" h="2345690">
                <a:moveTo>
                  <a:pt x="556259" y="0"/>
                </a:moveTo>
                <a:lnTo>
                  <a:pt x="0" y="0"/>
                </a:lnTo>
                <a:lnTo>
                  <a:pt x="0" y="2345435"/>
                </a:lnTo>
                <a:lnTo>
                  <a:pt x="556259" y="2345435"/>
                </a:lnTo>
                <a:lnTo>
                  <a:pt x="556259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98976" y="3086100"/>
            <a:ext cx="558165" cy="1496695"/>
          </a:xfrm>
          <a:custGeom>
            <a:avLst/>
            <a:gdLst/>
            <a:ahLst/>
            <a:cxnLst/>
            <a:rect l="l" t="t" r="r" b="b"/>
            <a:pathLst>
              <a:path w="558164" h="1496695">
                <a:moveTo>
                  <a:pt x="557784" y="0"/>
                </a:moveTo>
                <a:lnTo>
                  <a:pt x="0" y="0"/>
                </a:lnTo>
                <a:lnTo>
                  <a:pt x="0" y="1496568"/>
                </a:lnTo>
                <a:lnTo>
                  <a:pt x="557784" y="1496568"/>
                </a:lnTo>
                <a:lnTo>
                  <a:pt x="55778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88608" y="2679192"/>
            <a:ext cx="556260" cy="1903730"/>
          </a:xfrm>
          <a:custGeom>
            <a:avLst/>
            <a:gdLst/>
            <a:ahLst/>
            <a:cxnLst/>
            <a:rect l="l" t="t" r="r" b="b"/>
            <a:pathLst>
              <a:path w="556259" h="1903729">
                <a:moveTo>
                  <a:pt x="556260" y="0"/>
                </a:moveTo>
                <a:lnTo>
                  <a:pt x="0" y="0"/>
                </a:lnTo>
                <a:lnTo>
                  <a:pt x="0" y="1903476"/>
                </a:lnTo>
                <a:lnTo>
                  <a:pt x="556260" y="1903476"/>
                </a:lnTo>
                <a:lnTo>
                  <a:pt x="55626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78240" y="2502407"/>
            <a:ext cx="556260" cy="2080260"/>
          </a:xfrm>
          <a:custGeom>
            <a:avLst/>
            <a:gdLst/>
            <a:ahLst/>
            <a:cxnLst/>
            <a:rect l="l" t="t" r="r" b="b"/>
            <a:pathLst>
              <a:path w="556259" h="2080260">
                <a:moveTo>
                  <a:pt x="556259" y="0"/>
                </a:moveTo>
                <a:lnTo>
                  <a:pt x="0" y="0"/>
                </a:lnTo>
                <a:lnTo>
                  <a:pt x="0" y="2080259"/>
                </a:lnTo>
                <a:lnTo>
                  <a:pt x="556259" y="2080259"/>
                </a:lnTo>
                <a:lnTo>
                  <a:pt x="55625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76727" y="4582667"/>
            <a:ext cx="7167880" cy="0"/>
          </a:xfrm>
          <a:custGeom>
            <a:avLst/>
            <a:gdLst/>
            <a:ahLst/>
            <a:cxnLst/>
            <a:rect l="l" t="t" r="r" b="b"/>
            <a:pathLst>
              <a:path w="7167880">
                <a:moveTo>
                  <a:pt x="0" y="0"/>
                </a:moveTo>
                <a:lnTo>
                  <a:pt x="71673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452621" y="2631770"/>
            <a:ext cx="42608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18.9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30951" y="2177922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24.1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1885" y="1945970"/>
            <a:ext cx="42608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26.5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65523" y="2770123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16.9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55155" y="2319020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21.5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844788" y="2181809"/>
            <a:ext cx="42608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23.5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69922" y="2620517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20.3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84222" y="2022728"/>
            <a:ext cx="311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27.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69922" y="1424685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33.8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50848" y="2065837"/>
            <a:ext cx="307340" cy="2168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5"/>
              </a:lnSpc>
            </a:pPr>
            <a:r>
              <a:rPr sz="2000" dirty="0">
                <a:latin typeface="Times New Roman"/>
                <a:cs typeface="Times New Roman"/>
              </a:rPr>
              <a:t>Character per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minute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589532" y="516026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2"/>
                </a:moveTo>
                <a:lnTo>
                  <a:pt x="126492" y="126492"/>
                </a:lnTo>
                <a:lnTo>
                  <a:pt x="126492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33159" y="516026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2"/>
                </a:moveTo>
                <a:lnTo>
                  <a:pt x="126491" y="126492"/>
                </a:lnTo>
                <a:lnTo>
                  <a:pt x="126491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762125" y="3218434"/>
            <a:ext cx="8860155" cy="309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1047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13.5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Times New Roman"/>
              <a:cs typeface="Times New Roman"/>
            </a:endParaRPr>
          </a:p>
          <a:p>
            <a:pPr marR="7496175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6.8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Times New Roman"/>
              <a:cs typeface="Times New Roman"/>
            </a:endParaRPr>
          </a:p>
          <a:p>
            <a:pPr marR="7382509"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0.</a:t>
            </a:r>
            <a:endParaRPr sz="1800">
              <a:latin typeface="Times New Roman"/>
              <a:cs typeface="Times New Roman"/>
            </a:endParaRPr>
          </a:p>
          <a:p>
            <a:pPr marL="1856739">
              <a:lnSpc>
                <a:spcPct val="100000"/>
              </a:lnSpc>
              <a:spcBef>
                <a:spcPts val="50"/>
              </a:spcBef>
              <a:tabLst>
                <a:tab pos="4246245" algn="l"/>
                <a:tab pos="6635750" algn="l"/>
              </a:tabLst>
            </a:pPr>
            <a:r>
              <a:rPr sz="2000" dirty="0">
                <a:latin typeface="Times New Roman"/>
                <a:cs typeface="Times New Roman"/>
              </a:rPr>
              <a:t>Poem1	Poem2	Poem3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  <a:tabLst>
                <a:tab pos="4657090" algn="l"/>
              </a:tabLst>
            </a:pPr>
            <a:r>
              <a:rPr sz="2000" dirty="0">
                <a:latin typeface="Times New Roman"/>
                <a:cs typeface="Times New Roman"/>
              </a:rPr>
              <a:t>Phonetic-based keyboard layout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MSW	Symbol-based keyboard layout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MSW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545465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Figure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7.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Average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CPM </a:t>
            </a:r>
            <a:r>
              <a:rPr sz="2000" spc="5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hearing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participants‟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typing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three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poems</a:t>
            </a:r>
            <a:endParaRPr sz="2000">
              <a:latin typeface="Times New Roman"/>
              <a:cs typeface="Times New Roman"/>
            </a:endParaRPr>
          </a:p>
          <a:p>
            <a:pPr marL="184785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with both two </a:t>
            </a:r>
            <a:r>
              <a:rPr sz="2000" spc="-5" dirty="0">
                <a:latin typeface="Times New Roman"/>
                <a:cs typeface="Times New Roman"/>
              </a:rPr>
              <a:t>fingerspelling </a:t>
            </a:r>
            <a:r>
              <a:rPr sz="2000" dirty="0">
                <a:latin typeface="Times New Roman"/>
                <a:cs typeface="Times New Roman"/>
              </a:rPr>
              <a:t>keyboard layouts for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MSW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367" y="461517"/>
            <a:ext cx="7724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Comparison </a:t>
            </a:r>
            <a:r>
              <a:rPr dirty="0"/>
              <a:t>of </a:t>
            </a:r>
            <a:r>
              <a:rPr spc="-5" dirty="0"/>
              <a:t>CPM </a:t>
            </a:r>
            <a:r>
              <a:rPr spc="-70" dirty="0"/>
              <a:t>Values </a:t>
            </a:r>
            <a:r>
              <a:rPr spc="-5" dirty="0"/>
              <a:t>of </a:t>
            </a:r>
            <a:r>
              <a:rPr spc="-90" dirty="0"/>
              <a:t>Two</a:t>
            </a:r>
            <a:r>
              <a:rPr spc="-55" dirty="0"/>
              <a:t> </a:t>
            </a:r>
            <a:r>
              <a:rPr dirty="0"/>
              <a:t>Users</a:t>
            </a:r>
          </a:p>
        </p:txBody>
      </p:sp>
      <p:sp>
        <p:nvSpPr>
          <p:cNvPr id="3" name="object 3"/>
          <p:cNvSpPr/>
          <p:nvPr/>
        </p:nvSpPr>
        <p:spPr>
          <a:xfrm>
            <a:off x="9553956" y="3833621"/>
            <a:ext cx="619760" cy="0"/>
          </a:xfrm>
          <a:custGeom>
            <a:avLst/>
            <a:gdLst/>
            <a:ahLst/>
            <a:cxnLst/>
            <a:rect l="l" t="t" r="r" b="b"/>
            <a:pathLst>
              <a:path w="619759">
                <a:moveTo>
                  <a:pt x="0" y="0"/>
                </a:moveTo>
                <a:lnTo>
                  <a:pt x="61950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32164" y="383362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9271" y="3833621"/>
            <a:ext cx="1237615" cy="0"/>
          </a:xfrm>
          <a:custGeom>
            <a:avLst/>
            <a:gdLst/>
            <a:ahLst/>
            <a:cxnLst/>
            <a:rect l="l" t="t" r="r" b="b"/>
            <a:pathLst>
              <a:path w="1237615">
                <a:moveTo>
                  <a:pt x="0" y="0"/>
                </a:moveTo>
                <a:lnTo>
                  <a:pt x="12374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07480" y="383362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04588" y="3833621"/>
            <a:ext cx="1237615" cy="0"/>
          </a:xfrm>
          <a:custGeom>
            <a:avLst/>
            <a:gdLst/>
            <a:ahLst/>
            <a:cxnLst/>
            <a:rect l="l" t="t" r="r" b="b"/>
            <a:pathLst>
              <a:path w="1237614">
                <a:moveTo>
                  <a:pt x="0" y="0"/>
                </a:moveTo>
                <a:lnTo>
                  <a:pt x="12374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2796" y="383362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9410" y="3833621"/>
            <a:ext cx="618490" cy="0"/>
          </a:xfrm>
          <a:custGeom>
            <a:avLst/>
            <a:gdLst/>
            <a:ahLst/>
            <a:cxnLst/>
            <a:rect l="l" t="t" r="r" b="b"/>
            <a:pathLst>
              <a:path w="618489">
                <a:moveTo>
                  <a:pt x="0" y="0"/>
                </a:moveTo>
                <a:lnTo>
                  <a:pt x="6179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53956" y="3252978"/>
            <a:ext cx="619760" cy="0"/>
          </a:xfrm>
          <a:custGeom>
            <a:avLst/>
            <a:gdLst/>
            <a:ahLst/>
            <a:cxnLst/>
            <a:rect l="l" t="t" r="r" b="b"/>
            <a:pathLst>
              <a:path w="619759">
                <a:moveTo>
                  <a:pt x="0" y="0"/>
                </a:moveTo>
                <a:lnTo>
                  <a:pt x="61950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2164" y="325297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29271" y="3252978"/>
            <a:ext cx="1237615" cy="0"/>
          </a:xfrm>
          <a:custGeom>
            <a:avLst/>
            <a:gdLst/>
            <a:ahLst/>
            <a:cxnLst/>
            <a:rect l="l" t="t" r="r" b="b"/>
            <a:pathLst>
              <a:path w="1237615">
                <a:moveTo>
                  <a:pt x="0" y="0"/>
                </a:moveTo>
                <a:lnTo>
                  <a:pt x="12374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07480" y="325297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04588" y="3252978"/>
            <a:ext cx="1237615" cy="0"/>
          </a:xfrm>
          <a:custGeom>
            <a:avLst/>
            <a:gdLst/>
            <a:ahLst/>
            <a:cxnLst/>
            <a:rect l="l" t="t" r="r" b="b"/>
            <a:pathLst>
              <a:path w="1237614">
                <a:moveTo>
                  <a:pt x="0" y="0"/>
                </a:moveTo>
                <a:lnTo>
                  <a:pt x="12374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82796" y="325297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9410" y="3252978"/>
            <a:ext cx="618490" cy="0"/>
          </a:xfrm>
          <a:custGeom>
            <a:avLst/>
            <a:gdLst/>
            <a:ahLst/>
            <a:cxnLst/>
            <a:rect l="l" t="t" r="r" b="b"/>
            <a:pathLst>
              <a:path w="618489">
                <a:moveTo>
                  <a:pt x="0" y="0"/>
                </a:moveTo>
                <a:lnTo>
                  <a:pt x="6179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53956" y="2672333"/>
            <a:ext cx="619760" cy="0"/>
          </a:xfrm>
          <a:custGeom>
            <a:avLst/>
            <a:gdLst/>
            <a:ahLst/>
            <a:cxnLst/>
            <a:rect l="l" t="t" r="r" b="b"/>
            <a:pathLst>
              <a:path w="619759">
                <a:moveTo>
                  <a:pt x="0" y="0"/>
                </a:moveTo>
                <a:lnTo>
                  <a:pt x="61950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32164" y="2672333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29271" y="2672333"/>
            <a:ext cx="1237615" cy="0"/>
          </a:xfrm>
          <a:custGeom>
            <a:avLst/>
            <a:gdLst/>
            <a:ahLst/>
            <a:cxnLst/>
            <a:rect l="l" t="t" r="r" b="b"/>
            <a:pathLst>
              <a:path w="1237615">
                <a:moveTo>
                  <a:pt x="0" y="0"/>
                </a:moveTo>
                <a:lnTo>
                  <a:pt x="12374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7480" y="2672333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9410" y="2672333"/>
            <a:ext cx="3042920" cy="0"/>
          </a:xfrm>
          <a:custGeom>
            <a:avLst/>
            <a:gdLst/>
            <a:ahLst/>
            <a:cxnLst/>
            <a:rect l="l" t="t" r="r" b="b"/>
            <a:pathLst>
              <a:path w="3042920">
                <a:moveTo>
                  <a:pt x="0" y="0"/>
                </a:moveTo>
                <a:lnTo>
                  <a:pt x="30426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32164" y="2091689"/>
            <a:ext cx="1241425" cy="0"/>
          </a:xfrm>
          <a:custGeom>
            <a:avLst/>
            <a:gdLst/>
            <a:ahLst/>
            <a:cxnLst/>
            <a:rect l="l" t="t" r="r" b="b"/>
            <a:pathLst>
              <a:path w="1241425">
                <a:moveTo>
                  <a:pt x="0" y="0"/>
                </a:moveTo>
                <a:lnTo>
                  <a:pt x="12412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9410" y="2091689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9410" y="1511046"/>
            <a:ext cx="7274559" cy="0"/>
          </a:xfrm>
          <a:custGeom>
            <a:avLst/>
            <a:gdLst/>
            <a:ahLst/>
            <a:cxnLst/>
            <a:rect l="l" t="t" r="r" b="b"/>
            <a:pathLst>
              <a:path w="7274559">
                <a:moveTo>
                  <a:pt x="0" y="0"/>
                </a:moveTo>
                <a:lnTo>
                  <a:pt x="72740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8648" y="1511808"/>
            <a:ext cx="7274559" cy="2901950"/>
          </a:xfrm>
          <a:custGeom>
            <a:avLst/>
            <a:gdLst/>
            <a:ahLst/>
            <a:cxnLst/>
            <a:rect l="l" t="t" r="r" b="b"/>
            <a:pathLst>
              <a:path w="7274559" h="2901950">
                <a:moveTo>
                  <a:pt x="0" y="2901696"/>
                </a:moveTo>
                <a:lnTo>
                  <a:pt x="7274052" y="2901696"/>
                </a:lnTo>
                <a:lnTo>
                  <a:pt x="7274052" y="0"/>
                </a:lnTo>
                <a:lnTo>
                  <a:pt x="0" y="0"/>
                </a:lnTo>
                <a:lnTo>
                  <a:pt x="0" y="290169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17391" y="2729483"/>
            <a:ext cx="565785" cy="1684020"/>
          </a:xfrm>
          <a:custGeom>
            <a:avLst/>
            <a:gdLst/>
            <a:ahLst/>
            <a:cxnLst/>
            <a:rect l="l" t="t" r="r" b="b"/>
            <a:pathLst>
              <a:path w="565785" h="1684020">
                <a:moveTo>
                  <a:pt x="565404" y="0"/>
                </a:moveTo>
                <a:lnTo>
                  <a:pt x="0" y="0"/>
                </a:lnTo>
                <a:lnTo>
                  <a:pt x="0" y="1684020"/>
                </a:lnTo>
                <a:lnTo>
                  <a:pt x="565404" y="1684020"/>
                </a:lnTo>
                <a:lnTo>
                  <a:pt x="565404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42076" y="2266188"/>
            <a:ext cx="565785" cy="2147570"/>
          </a:xfrm>
          <a:custGeom>
            <a:avLst/>
            <a:gdLst/>
            <a:ahLst/>
            <a:cxnLst/>
            <a:rect l="l" t="t" r="r" b="b"/>
            <a:pathLst>
              <a:path w="565784" h="2147570">
                <a:moveTo>
                  <a:pt x="565403" y="0"/>
                </a:moveTo>
                <a:lnTo>
                  <a:pt x="0" y="0"/>
                </a:lnTo>
                <a:lnTo>
                  <a:pt x="0" y="2147316"/>
                </a:lnTo>
                <a:lnTo>
                  <a:pt x="565403" y="2147316"/>
                </a:lnTo>
                <a:lnTo>
                  <a:pt x="565403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66759" y="2022348"/>
            <a:ext cx="565785" cy="2391410"/>
          </a:xfrm>
          <a:custGeom>
            <a:avLst/>
            <a:gdLst/>
            <a:ahLst/>
            <a:cxnLst/>
            <a:rect l="l" t="t" r="r" b="b"/>
            <a:pathLst>
              <a:path w="565784" h="2391410">
                <a:moveTo>
                  <a:pt x="565404" y="0"/>
                </a:moveTo>
                <a:lnTo>
                  <a:pt x="0" y="0"/>
                </a:lnTo>
                <a:lnTo>
                  <a:pt x="0" y="2391156"/>
                </a:lnTo>
                <a:lnTo>
                  <a:pt x="565404" y="2391156"/>
                </a:lnTo>
                <a:lnTo>
                  <a:pt x="565404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39184" y="2834639"/>
            <a:ext cx="565785" cy="1579245"/>
          </a:xfrm>
          <a:custGeom>
            <a:avLst/>
            <a:gdLst/>
            <a:ahLst/>
            <a:cxnLst/>
            <a:rect l="l" t="t" r="r" b="b"/>
            <a:pathLst>
              <a:path w="565785" h="1579245">
                <a:moveTo>
                  <a:pt x="0" y="1578863"/>
                </a:moveTo>
                <a:lnTo>
                  <a:pt x="565403" y="1578863"/>
                </a:lnTo>
                <a:lnTo>
                  <a:pt x="565403" y="0"/>
                </a:lnTo>
                <a:lnTo>
                  <a:pt x="0" y="0"/>
                </a:lnTo>
                <a:lnTo>
                  <a:pt x="0" y="1578863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63868" y="2452116"/>
            <a:ext cx="565785" cy="1961514"/>
          </a:xfrm>
          <a:custGeom>
            <a:avLst/>
            <a:gdLst/>
            <a:ahLst/>
            <a:cxnLst/>
            <a:rect l="l" t="t" r="r" b="b"/>
            <a:pathLst>
              <a:path w="565784" h="1961514">
                <a:moveTo>
                  <a:pt x="0" y="1961387"/>
                </a:moveTo>
                <a:lnTo>
                  <a:pt x="565403" y="1961387"/>
                </a:lnTo>
                <a:lnTo>
                  <a:pt x="565403" y="0"/>
                </a:lnTo>
                <a:lnTo>
                  <a:pt x="0" y="0"/>
                </a:lnTo>
                <a:lnTo>
                  <a:pt x="0" y="196138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88552" y="2266188"/>
            <a:ext cx="565785" cy="2147570"/>
          </a:xfrm>
          <a:custGeom>
            <a:avLst/>
            <a:gdLst/>
            <a:ahLst/>
            <a:cxnLst/>
            <a:rect l="l" t="t" r="r" b="b"/>
            <a:pathLst>
              <a:path w="565784" h="2147570">
                <a:moveTo>
                  <a:pt x="0" y="2147316"/>
                </a:moveTo>
                <a:lnTo>
                  <a:pt x="565403" y="2147316"/>
                </a:lnTo>
                <a:lnTo>
                  <a:pt x="565403" y="0"/>
                </a:lnTo>
                <a:lnTo>
                  <a:pt x="0" y="0"/>
                </a:lnTo>
                <a:lnTo>
                  <a:pt x="0" y="2147316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8648" y="4413503"/>
            <a:ext cx="7274559" cy="0"/>
          </a:xfrm>
          <a:custGeom>
            <a:avLst/>
            <a:gdLst/>
            <a:ahLst/>
            <a:cxnLst/>
            <a:rect l="l" t="t" r="r" b="b"/>
            <a:pathLst>
              <a:path w="7274559">
                <a:moveTo>
                  <a:pt x="0" y="0"/>
                </a:moveTo>
                <a:lnTo>
                  <a:pt x="727405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586353" y="2422016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14.5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09513" y="1959609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18.5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36356" y="1698116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20.6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08145" y="2529916"/>
            <a:ext cx="42608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13.6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33209" y="2146808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16.9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057893" y="1961134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18.5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05888" y="2502534"/>
            <a:ext cx="311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15.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05888" y="1921890"/>
            <a:ext cx="311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20.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05888" y="1341246"/>
            <a:ext cx="311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25.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34363" y="1784151"/>
            <a:ext cx="307340" cy="2168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5"/>
              </a:lnSpc>
            </a:pPr>
            <a:r>
              <a:rPr sz="2000" dirty="0">
                <a:latin typeface="Times New Roman"/>
                <a:cs typeface="Times New Roman"/>
              </a:rPr>
              <a:t>Character per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minute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859279" y="4875276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2"/>
                </a:moveTo>
                <a:lnTo>
                  <a:pt x="126492" y="126492"/>
                </a:lnTo>
                <a:lnTo>
                  <a:pt x="126492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85788" y="4875276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2"/>
                </a:moveTo>
                <a:lnTo>
                  <a:pt x="126492" y="126492"/>
                </a:lnTo>
                <a:lnTo>
                  <a:pt x="126492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994407" y="3082797"/>
            <a:ext cx="8931910" cy="2981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10.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5384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5.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5384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0.</a:t>
            </a:r>
            <a:endParaRPr sz="1800">
              <a:latin typeface="Times New Roman"/>
              <a:cs typeface="Times New Roman"/>
            </a:endParaRPr>
          </a:p>
          <a:p>
            <a:pPr marL="50165" marR="887730" indent="1713864">
              <a:lnSpc>
                <a:spcPct val="74300"/>
              </a:lnSpc>
              <a:spcBef>
                <a:spcPts val="665"/>
              </a:spcBef>
              <a:tabLst>
                <a:tab pos="4188460" algn="l"/>
                <a:tab pos="4876165" algn="l"/>
                <a:tab pos="6613525" algn="l"/>
              </a:tabLst>
            </a:pPr>
            <a:r>
              <a:rPr sz="2000" dirty="0">
                <a:latin typeface="Times New Roman"/>
                <a:cs typeface="Times New Roman"/>
              </a:rPr>
              <a:t>Poem1	Poem2	Poem3  Phonetic-based keyboard layout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MSW	Symbol-based keyboard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layout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marL="262255" marR="5080" indent="-25019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Figure 8. </a:t>
            </a:r>
            <a:r>
              <a:rPr sz="2000" spc="-20" dirty="0">
                <a:latin typeface="Times New Roman"/>
                <a:cs typeface="Times New Roman"/>
              </a:rPr>
              <a:t>Average </a:t>
            </a:r>
            <a:r>
              <a:rPr sz="2000" dirty="0">
                <a:latin typeface="Times New Roman"/>
                <a:cs typeface="Times New Roman"/>
              </a:rPr>
              <a:t>CPM typing speed of two </a:t>
            </a:r>
            <a:r>
              <a:rPr sz="2000" spc="-5" dirty="0">
                <a:latin typeface="Times New Roman"/>
                <a:cs typeface="Times New Roman"/>
              </a:rPr>
              <a:t>types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participants: </a:t>
            </a:r>
            <a:r>
              <a:rPr sz="2000" dirty="0">
                <a:latin typeface="Times New Roman"/>
                <a:cs typeface="Times New Roman"/>
              </a:rPr>
              <a:t>hearing-impaired</a:t>
            </a:r>
            <a:r>
              <a:rPr sz="2000" spc="-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  hearing </a:t>
            </a:r>
            <a:r>
              <a:rPr sz="2000" spc="-5" dirty="0">
                <a:latin typeface="Times New Roman"/>
                <a:cs typeface="Times New Roman"/>
              </a:rPr>
              <a:t>participants </a:t>
            </a:r>
            <a:r>
              <a:rPr sz="2000" dirty="0">
                <a:latin typeface="Times New Roman"/>
                <a:cs typeface="Times New Roman"/>
              </a:rPr>
              <a:t>for three </a:t>
            </a:r>
            <a:r>
              <a:rPr sz="2000" spc="-5" dirty="0">
                <a:latin typeface="Times New Roman"/>
                <a:cs typeface="Times New Roman"/>
              </a:rPr>
              <a:t>poems </a:t>
            </a:r>
            <a:r>
              <a:rPr sz="2000" dirty="0">
                <a:latin typeface="Times New Roman"/>
                <a:cs typeface="Times New Roman"/>
              </a:rPr>
              <a:t>with both two fingerspelling keyboard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layouts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122659" y="6407505"/>
            <a:ext cx="16510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sz="1800" dirty="0">
                <a:latin typeface="Times New Roman"/>
                <a:cs typeface="Times New Roman"/>
              </a:rPr>
              <a:t>4</a:t>
            </a:fld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4943" y="413384"/>
            <a:ext cx="2284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Introduction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3275" marR="5715" indent="-228600">
              <a:lnSpc>
                <a:spcPct val="150100"/>
              </a:lnSpc>
              <a:spcBef>
                <a:spcPts val="95"/>
              </a:spcBef>
              <a:buFont typeface="Wingdings"/>
              <a:buChar char=""/>
              <a:tabLst>
                <a:tab pos="803275" algn="l"/>
                <a:tab pos="2133600" algn="l"/>
                <a:tab pos="2804160" algn="l"/>
                <a:tab pos="3759835" algn="l"/>
                <a:tab pos="4752340" algn="l"/>
                <a:tab pos="5302250" algn="l"/>
                <a:tab pos="6633209" algn="l"/>
                <a:tab pos="7338695" algn="l"/>
                <a:tab pos="8684895" algn="l"/>
                <a:tab pos="9660255" algn="l"/>
                <a:tab pos="10059670" algn="l"/>
              </a:tabLst>
            </a:pPr>
            <a:r>
              <a:rPr dirty="0"/>
              <a:t>Myan</a:t>
            </a:r>
            <a:r>
              <a:rPr spc="-15" dirty="0"/>
              <a:t>m</a:t>
            </a:r>
            <a:r>
              <a:rPr dirty="0"/>
              <a:t>ar	deaf	peo</a:t>
            </a:r>
            <a:r>
              <a:rPr spc="-10" dirty="0"/>
              <a:t>p</a:t>
            </a:r>
            <a:r>
              <a:rPr dirty="0"/>
              <a:t>le	</a:t>
            </a:r>
            <a:r>
              <a:rPr spc="-20" dirty="0"/>
              <a:t>m</a:t>
            </a:r>
            <a:r>
              <a:rPr dirty="0"/>
              <a:t>a</a:t>
            </a:r>
            <a:r>
              <a:rPr spc="5" dirty="0"/>
              <a:t>i</a:t>
            </a:r>
            <a:r>
              <a:rPr dirty="0"/>
              <a:t>nly	</a:t>
            </a:r>
            <a:r>
              <a:rPr spc="-5" dirty="0"/>
              <a:t>u</a:t>
            </a:r>
            <a:r>
              <a:rPr spc="-15" dirty="0"/>
              <a:t>s</a:t>
            </a:r>
            <a:r>
              <a:rPr dirty="0"/>
              <a:t>e	Myan</a:t>
            </a:r>
            <a:r>
              <a:rPr spc="-15" dirty="0"/>
              <a:t>m</a:t>
            </a:r>
            <a:r>
              <a:rPr dirty="0"/>
              <a:t>ar	Sign	</a:t>
            </a:r>
            <a:r>
              <a:rPr spc="-15" dirty="0"/>
              <a:t>L</a:t>
            </a:r>
            <a:r>
              <a:rPr dirty="0"/>
              <a:t>angu</a:t>
            </a:r>
            <a:r>
              <a:rPr spc="-10" dirty="0"/>
              <a:t>a</a:t>
            </a:r>
            <a:r>
              <a:rPr dirty="0"/>
              <a:t>ge	</a:t>
            </a:r>
            <a:r>
              <a:rPr spc="-5" dirty="0"/>
              <a:t>(MSL)</a:t>
            </a:r>
            <a:r>
              <a:rPr dirty="0"/>
              <a:t>	</a:t>
            </a:r>
            <a:r>
              <a:rPr spc="-15" dirty="0"/>
              <a:t>a</a:t>
            </a:r>
            <a:r>
              <a:rPr spc="-5" dirty="0"/>
              <a:t>s</a:t>
            </a:r>
            <a:r>
              <a:rPr dirty="0"/>
              <a:t>	an  essential </a:t>
            </a:r>
            <a:r>
              <a:rPr spc="-5" dirty="0"/>
              <a:t>communication </a:t>
            </a:r>
            <a:r>
              <a:rPr dirty="0"/>
              <a:t>language </a:t>
            </a:r>
            <a:r>
              <a:rPr spc="-5" dirty="0"/>
              <a:t>among</a:t>
            </a:r>
            <a:r>
              <a:rPr spc="-55" dirty="0"/>
              <a:t> </a:t>
            </a:r>
            <a:r>
              <a:rPr spc="-5" dirty="0"/>
              <a:t>them.</a:t>
            </a:r>
          </a:p>
          <a:p>
            <a:pPr marL="803275" marR="5080" indent="-228600">
              <a:lnSpc>
                <a:spcPct val="150000"/>
              </a:lnSpc>
              <a:spcBef>
                <a:spcPts val="994"/>
              </a:spcBef>
              <a:buFont typeface="Wingdings"/>
              <a:buChar char=""/>
              <a:tabLst>
                <a:tab pos="803275" algn="l"/>
                <a:tab pos="1572895" algn="l"/>
                <a:tab pos="2290445" algn="l"/>
                <a:tab pos="3746500" algn="l"/>
                <a:tab pos="4125595" algn="l"/>
                <a:tab pos="5198745" algn="l"/>
                <a:tab pos="5578475" algn="l"/>
                <a:tab pos="6584315" algn="l"/>
                <a:tab pos="7947025" algn="l"/>
                <a:tab pos="8631555" algn="l"/>
                <a:tab pos="9486265" algn="l"/>
              </a:tabLst>
            </a:pPr>
            <a:r>
              <a:rPr dirty="0"/>
              <a:t>They	have	di</a:t>
            </a:r>
            <a:r>
              <a:rPr spc="-55" dirty="0"/>
              <a:t>f</a:t>
            </a:r>
            <a:r>
              <a:rPr dirty="0"/>
              <a:t>ficu</a:t>
            </a:r>
            <a:r>
              <a:rPr spc="-10" dirty="0"/>
              <a:t>l</a:t>
            </a:r>
            <a:r>
              <a:rPr spc="-5" dirty="0"/>
              <a:t>ties</a:t>
            </a:r>
            <a:r>
              <a:rPr dirty="0"/>
              <a:t>	</a:t>
            </a:r>
            <a:r>
              <a:rPr spc="-10" dirty="0"/>
              <a:t>i</a:t>
            </a:r>
            <a:r>
              <a:rPr dirty="0"/>
              <a:t>n	rel</a:t>
            </a:r>
            <a:r>
              <a:rPr spc="-20" dirty="0"/>
              <a:t>a</a:t>
            </a:r>
            <a:r>
              <a:rPr dirty="0"/>
              <a:t>tion	</a:t>
            </a:r>
            <a:r>
              <a:rPr spc="-10" dirty="0"/>
              <a:t>t</a:t>
            </a:r>
            <a:r>
              <a:rPr dirty="0"/>
              <a:t>o	written	languages	</a:t>
            </a:r>
            <a:r>
              <a:rPr spc="-5" dirty="0"/>
              <a:t>wi</a:t>
            </a:r>
            <a:r>
              <a:rPr spc="-15" dirty="0"/>
              <a:t>t</a:t>
            </a:r>
            <a:r>
              <a:rPr dirty="0"/>
              <a:t>h	orally	</a:t>
            </a:r>
            <a:r>
              <a:rPr spc="-5" dirty="0"/>
              <a:t>s</a:t>
            </a:r>
            <a:r>
              <a:rPr spc="-15" dirty="0"/>
              <a:t>p</a:t>
            </a:r>
            <a:r>
              <a:rPr dirty="0"/>
              <a:t>oken  words.</a:t>
            </a:r>
          </a:p>
          <a:p>
            <a:pPr marL="803275" marR="6985" indent="-228600">
              <a:lnSpc>
                <a:spcPct val="150000"/>
              </a:lnSpc>
              <a:spcBef>
                <a:spcPts val="1010"/>
              </a:spcBef>
              <a:buFont typeface="Wingdings"/>
              <a:buChar char=""/>
              <a:tabLst>
                <a:tab pos="803275" algn="l"/>
              </a:tabLst>
            </a:pPr>
            <a:r>
              <a:rPr spc="-15" dirty="0"/>
              <a:t>SignWriting </a:t>
            </a:r>
            <a:r>
              <a:rPr dirty="0"/>
              <a:t>is used for writing sign </a:t>
            </a:r>
            <a:r>
              <a:rPr spc="-5" dirty="0"/>
              <a:t>language </a:t>
            </a:r>
            <a:r>
              <a:rPr dirty="0"/>
              <a:t>in other </a:t>
            </a:r>
            <a:r>
              <a:rPr spc="-5" dirty="0"/>
              <a:t>countries </a:t>
            </a:r>
            <a:r>
              <a:rPr dirty="0"/>
              <a:t>for their deaf  people.</a:t>
            </a:r>
          </a:p>
          <a:p>
            <a:pPr marL="803275" marR="6985" indent="-228600">
              <a:lnSpc>
                <a:spcPct val="150000"/>
              </a:lnSpc>
              <a:spcBef>
                <a:spcPts val="1000"/>
              </a:spcBef>
              <a:buFont typeface="Wingdings"/>
              <a:buChar char=""/>
              <a:tabLst>
                <a:tab pos="803275" algn="l"/>
              </a:tabLst>
            </a:pPr>
            <a:r>
              <a:rPr dirty="0"/>
              <a:t>There is no </a:t>
            </a:r>
            <a:r>
              <a:rPr spc="-5" dirty="0"/>
              <a:t>Myanmar </a:t>
            </a:r>
            <a:r>
              <a:rPr dirty="0"/>
              <a:t>language </a:t>
            </a:r>
            <a:r>
              <a:rPr spc="-5" dirty="0"/>
              <a:t>specific </a:t>
            </a:r>
            <a:r>
              <a:rPr spc="-15" dirty="0"/>
              <a:t>SignWriting </a:t>
            </a:r>
            <a:r>
              <a:rPr spc="-5" dirty="0"/>
              <a:t>text editor </a:t>
            </a:r>
            <a:r>
              <a:rPr dirty="0"/>
              <a:t>for </a:t>
            </a:r>
            <a:r>
              <a:rPr spc="-5" dirty="0"/>
              <a:t>Myanmar  </a:t>
            </a:r>
            <a:r>
              <a:rPr dirty="0"/>
              <a:t>Deaf society</a:t>
            </a:r>
            <a:r>
              <a:rPr spc="-30" dirty="0"/>
              <a:t> </a:t>
            </a:r>
            <a:r>
              <a:rPr dirty="0"/>
              <a:t>yet.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333247"/>
            <a:ext cx="43389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Likert </a:t>
            </a:r>
            <a:r>
              <a:rPr dirty="0"/>
              <a:t>Scale</a:t>
            </a:r>
            <a:r>
              <a:rPr spc="-60" dirty="0"/>
              <a:t> </a:t>
            </a:r>
            <a:r>
              <a:rPr spc="-5" dirty="0"/>
              <a:t>Evaluation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7193" y="1118316"/>
            <a:ext cx="10484485" cy="486092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Questionnaires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were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taken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participants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order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get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their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comments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suggestions on that keyboard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layout.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The questions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are:</a:t>
            </a:r>
            <a:endParaRPr sz="2400">
              <a:latin typeface="Times New Roman"/>
              <a:cs typeface="Times New Roman"/>
            </a:endParaRPr>
          </a:p>
          <a:p>
            <a:pPr marL="984885" lvl="1" indent="-514984">
              <a:lnSpc>
                <a:spcPct val="100000"/>
              </a:lnSpc>
              <a:spcBef>
                <a:spcPts val="194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400" spc="-5" dirty="0">
                <a:latin typeface="Times New Roman"/>
                <a:cs typeface="Times New Roman"/>
              </a:rPr>
              <a:t>Do </a:t>
            </a:r>
            <a:r>
              <a:rPr sz="2400" dirty="0">
                <a:latin typeface="Times New Roman"/>
                <a:cs typeface="Times New Roman"/>
              </a:rPr>
              <a:t>you have any experience of using personal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computer?</a:t>
            </a:r>
            <a:endParaRPr sz="2400">
              <a:latin typeface="Times New Roman"/>
              <a:cs typeface="Times New Roman"/>
            </a:endParaRPr>
          </a:p>
          <a:p>
            <a:pPr marL="984885" lvl="1" indent="-514984">
              <a:lnSpc>
                <a:spcPct val="100000"/>
              </a:lnSpc>
              <a:spcBef>
                <a:spcPts val="194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400" spc="-5" dirty="0">
                <a:latin typeface="Times New Roman"/>
                <a:cs typeface="Times New Roman"/>
              </a:rPr>
              <a:t>Are </a:t>
            </a:r>
            <a:r>
              <a:rPr sz="2400" dirty="0">
                <a:latin typeface="Times New Roman"/>
                <a:cs typeface="Times New Roman"/>
              </a:rPr>
              <a:t>you </a:t>
            </a:r>
            <a:r>
              <a:rPr sz="2400" spc="-5" dirty="0">
                <a:latin typeface="Times New Roman"/>
                <a:cs typeface="Times New Roman"/>
              </a:rPr>
              <a:t>familiar </a:t>
            </a:r>
            <a:r>
              <a:rPr sz="2400" dirty="0">
                <a:latin typeface="Times New Roman"/>
                <a:cs typeface="Times New Roman"/>
              </a:rPr>
              <a:t>with one of the existing </a:t>
            </a:r>
            <a:r>
              <a:rPr sz="2400" spc="-5" dirty="0">
                <a:latin typeface="Times New Roman"/>
                <a:cs typeface="Times New Roman"/>
              </a:rPr>
              <a:t>Myanmar PC </a:t>
            </a:r>
            <a:r>
              <a:rPr sz="2400" dirty="0">
                <a:latin typeface="Times New Roman"/>
                <a:cs typeface="Times New Roman"/>
              </a:rPr>
              <a:t>keyboard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layout?</a:t>
            </a:r>
            <a:endParaRPr sz="2400">
              <a:latin typeface="Times New Roman"/>
              <a:cs typeface="Times New Roman"/>
            </a:endParaRPr>
          </a:p>
          <a:p>
            <a:pPr marL="984885" lvl="1" indent="-514984">
              <a:lnSpc>
                <a:spcPct val="100000"/>
              </a:lnSpc>
              <a:spcBef>
                <a:spcPts val="193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400" dirty="0">
                <a:latin typeface="Times New Roman"/>
                <a:cs typeface="Times New Roman"/>
              </a:rPr>
              <a:t>Can </a:t>
            </a:r>
            <a:r>
              <a:rPr sz="2400" spc="-5" dirty="0">
                <a:latin typeface="Times New Roman"/>
                <a:cs typeface="Times New Roman"/>
              </a:rPr>
              <a:t>be </a:t>
            </a:r>
            <a:r>
              <a:rPr sz="2400" dirty="0">
                <a:latin typeface="Times New Roman"/>
                <a:cs typeface="Times New Roman"/>
              </a:rPr>
              <a:t>skillfully used </a:t>
            </a:r>
            <a:r>
              <a:rPr sz="2400" spc="-35" dirty="0">
                <a:latin typeface="Times New Roman"/>
                <a:cs typeface="Times New Roman"/>
              </a:rPr>
              <a:t>QWERTY </a:t>
            </a:r>
            <a:r>
              <a:rPr sz="2400" dirty="0">
                <a:latin typeface="Times New Roman"/>
                <a:cs typeface="Times New Roman"/>
              </a:rPr>
              <a:t>keyboard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layout?</a:t>
            </a:r>
            <a:endParaRPr sz="2400">
              <a:latin typeface="Times New Roman"/>
              <a:cs typeface="Times New Roman"/>
            </a:endParaRPr>
          </a:p>
          <a:p>
            <a:pPr marL="984885" lvl="1" indent="-514984">
              <a:lnSpc>
                <a:spcPct val="100000"/>
              </a:lnSpc>
              <a:spcBef>
                <a:spcPts val="1939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400" spc="-5" dirty="0">
                <a:latin typeface="Times New Roman"/>
                <a:cs typeface="Times New Roman"/>
              </a:rPr>
              <a:t>Which </a:t>
            </a:r>
            <a:r>
              <a:rPr sz="2400" dirty="0">
                <a:latin typeface="Times New Roman"/>
                <a:cs typeface="Times New Roman"/>
              </a:rPr>
              <a:t>keyboard layout is the best suitable to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in real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time?</a:t>
            </a:r>
            <a:endParaRPr sz="2400">
              <a:latin typeface="Times New Roman"/>
              <a:cs typeface="Times New Roman"/>
            </a:endParaRPr>
          </a:p>
          <a:p>
            <a:pPr marL="984885" lvl="1" indent="-514984">
              <a:lnSpc>
                <a:spcPct val="100000"/>
              </a:lnSpc>
              <a:spcBef>
                <a:spcPts val="194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400" spc="-5" dirty="0">
                <a:latin typeface="Times New Roman"/>
                <a:cs typeface="Times New Roman"/>
              </a:rPr>
              <a:t>Do </a:t>
            </a:r>
            <a:r>
              <a:rPr sz="2400" dirty="0">
                <a:latin typeface="Times New Roman"/>
                <a:cs typeface="Times New Roman"/>
              </a:rPr>
              <a:t>you have any </a:t>
            </a:r>
            <a:r>
              <a:rPr sz="2400" spc="-5" dirty="0">
                <a:latin typeface="Times New Roman"/>
                <a:cs typeface="Times New Roman"/>
              </a:rPr>
              <a:t>comments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suggestions?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109" y="333247"/>
            <a:ext cx="6031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Likert </a:t>
            </a:r>
            <a:r>
              <a:rPr dirty="0"/>
              <a:t>Scale </a:t>
            </a:r>
            <a:r>
              <a:rPr spc="-5" dirty="0"/>
              <a:t>Evaluation</a:t>
            </a:r>
            <a:r>
              <a:rPr spc="-30" dirty="0"/>
              <a:t> </a:t>
            </a:r>
            <a:r>
              <a:rPr spc="-50" dirty="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9677" y="1282699"/>
            <a:ext cx="10323195" cy="486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241935" algn="l"/>
                <a:tab pos="1005840" algn="l"/>
                <a:tab pos="1937385" algn="l"/>
                <a:tab pos="2853055" algn="l"/>
                <a:tab pos="3293745" algn="l"/>
                <a:tab pos="3720465" algn="l"/>
                <a:tab pos="4161154" algn="l"/>
                <a:tab pos="4720590" algn="l"/>
                <a:tab pos="5567680" algn="l"/>
                <a:tab pos="5993130" algn="l"/>
                <a:tab pos="6636384" algn="l"/>
                <a:tab pos="7198995" algn="l"/>
                <a:tab pos="9410700" algn="l"/>
                <a:tab pos="9852660" algn="l"/>
              </a:tabLst>
            </a:pPr>
            <a:r>
              <a:rPr sz="2400" dirty="0">
                <a:latin typeface="Times New Roman"/>
                <a:cs typeface="Times New Roman"/>
              </a:rPr>
              <a:t>Four	Li</a:t>
            </a:r>
            <a:r>
              <a:rPr sz="2400" spc="-10" dirty="0">
                <a:latin typeface="Times New Roman"/>
                <a:cs typeface="Times New Roman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ert	</a:t>
            </a:r>
            <a:r>
              <a:rPr sz="2400" spc="-5" dirty="0">
                <a:latin typeface="Times New Roman"/>
                <a:cs typeface="Times New Roman"/>
              </a:rPr>
              <a:t>sca</a:t>
            </a:r>
            <a:r>
              <a:rPr sz="2400" spc="-20" dirty="0">
                <a:latin typeface="Times New Roman"/>
                <a:cs typeface="Times New Roman"/>
              </a:rPr>
              <a:t>l</a:t>
            </a:r>
            <a:r>
              <a:rPr sz="2400" spc="-5" dirty="0">
                <a:latin typeface="Times New Roman"/>
                <a:cs typeface="Times New Roman"/>
              </a:rPr>
              <a:t>es</a:t>
            </a:r>
            <a:r>
              <a:rPr sz="2400" dirty="0">
                <a:latin typeface="Times New Roman"/>
                <a:cs typeface="Times New Roman"/>
              </a:rPr>
              <a:t>	(1	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	</a:t>
            </a:r>
            <a:r>
              <a:rPr sz="2400" spc="-15" dirty="0">
                <a:latin typeface="Times New Roman"/>
                <a:cs typeface="Times New Roman"/>
              </a:rPr>
              <a:t>5</a:t>
            </a:r>
            <a:r>
              <a:rPr sz="2400" dirty="0">
                <a:latin typeface="Times New Roman"/>
                <a:cs typeface="Times New Roman"/>
              </a:rPr>
              <a:t>)	a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ade	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	rate	the	</a:t>
            </a:r>
            <a:r>
              <a:rPr sz="2400" spc="-5" dirty="0">
                <a:latin typeface="Times New Roman"/>
                <a:cs typeface="Times New Roman"/>
              </a:rPr>
              <a:t>u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-frien</a:t>
            </a:r>
            <a:r>
              <a:rPr sz="2400" spc="-10" dirty="0">
                <a:latin typeface="Times New Roman"/>
                <a:cs typeface="Times New Roman"/>
              </a:rPr>
              <a:t>d</a:t>
            </a:r>
            <a:r>
              <a:rPr sz="2400" spc="-5" dirty="0">
                <a:latin typeface="Times New Roman"/>
                <a:cs typeface="Times New Roman"/>
              </a:rPr>
              <a:t>liness</a:t>
            </a:r>
            <a:r>
              <a:rPr sz="2400" dirty="0">
                <a:latin typeface="Times New Roman"/>
                <a:cs typeface="Times New Roman"/>
              </a:rPr>
              <a:t>	of	</a:t>
            </a:r>
            <a:r>
              <a:rPr sz="2400" spc="-5" dirty="0">
                <a:latin typeface="Times New Roman"/>
                <a:cs typeface="Times New Roman"/>
              </a:rPr>
              <a:t>two  fingerspelling </a:t>
            </a:r>
            <a:r>
              <a:rPr sz="2400" dirty="0">
                <a:latin typeface="Times New Roman"/>
                <a:cs typeface="Times New Roman"/>
              </a:rPr>
              <a:t>keyboard layouts for </a:t>
            </a:r>
            <a:r>
              <a:rPr sz="2400" spc="-5" dirty="0">
                <a:latin typeface="Times New Roman"/>
                <a:cs typeface="Times New Roman"/>
              </a:rPr>
              <a:t>Myanmar </a:t>
            </a:r>
            <a:r>
              <a:rPr sz="2400" dirty="0">
                <a:latin typeface="Times New Roman"/>
                <a:cs typeface="Times New Roman"/>
              </a:rPr>
              <a:t>Sign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Writing.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311150" indent="-298450">
              <a:lnSpc>
                <a:spcPct val="100000"/>
              </a:lnSpc>
              <a:buFont typeface="Wingdings"/>
              <a:buChar char=""/>
              <a:tabLst>
                <a:tab pos="311785" algn="l"/>
              </a:tabLst>
            </a:pPr>
            <a:r>
              <a:rPr sz="2400" dirty="0">
                <a:latin typeface="Times New Roman"/>
                <a:cs typeface="Times New Roman"/>
              </a:rPr>
              <a:t>The scales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are:</a:t>
            </a:r>
            <a:endParaRPr sz="2400">
              <a:latin typeface="Times New Roman"/>
              <a:cs typeface="Times New Roman"/>
            </a:endParaRPr>
          </a:p>
          <a:p>
            <a:pPr marL="1899285" lvl="1" indent="-514984">
              <a:lnSpc>
                <a:spcPct val="100000"/>
              </a:lnSpc>
              <a:spcBef>
                <a:spcPts val="1945"/>
              </a:spcBef>
              <a:buAutoNum type="arabicPeriod"/>
              <a:tabLst>
                <a:tab pos="1899285" algn="l"/>
                <a:tab pos="1899920" algn="l"/>
              </a:tabLst>
            </a:pPr>
            <a:r>
              <a:rPr sz="2400" spc="-5" dirty="0">
                <a:latin typeface="Times New Roman"/>
                <a:cs typeface="Times New Roman"/>
              </a:rPr>
              <a:t>Difficult-easy</a:t>
            </a:r>
            <a:endParaRPr sz="2400">
              <a:latin typeface="Times New Roman"/>
              <a:cs typeface="Times New Roman"/>
            </a:endParaRPr>
          </a:p>
          <a:p>
            <a:pPr marL="1899285" lvl="1" indent="-514984">
              <a:lnSpc>
                <a:spcPct val="100000"/>
              </a:lnSpc>
              <a:spcBef>
                <a:spcPts val="1950"/>
              </a:spcBef>
              <a:buAutoNum type="arabicPeriod"/>
              <a:tabLst>
                <a:tab pos="1899285" algn="l"/>
                <a:tab pos="1899920" algn="l"/>
              </a:tabLst>
            </a:pPr>
            <a:r>
              <a:rPr sz="2400" spc="-5" dirty="0">
                <a:latin typeface="Times New Roman"/>
                <a:cs typeface="Times New Roman"/>
              </a:rPr>
              <a:t>Slow-fast</a:t>
            </a:r>
            <a:endParaRPr sz="2400">
              <a:latin typeface="Times New Roman"/>
              <a:cs typeface="Times New Roman"/>
            </a:endParaRPr>
          </a:p>
          <a:p>
            <a:pPr marL="1899285" lvl="1" indent="-514984">
              <a:lnSpc>
                <a:spcPct val="100000"/>
              </a:lnSpc>
              <a:spcBef>
                <a:spcPts val="1930"/>
              </a:spcBef>
              <a:buAutoNum type="arabicPeriod"/>
              <a:tabLst>
                <a:tab pos="1899285" algn="l"/>
                <a:tab pos="1899920" algn="l"/>
              </a:tabLst>
            </a:pPr>
            <a:r>
              <a:rPr sz="2400" dirty="0">
                <a:latin typeface="Times New Roman"/>
                <a:cs typeface="Times New Roman"/>
              </a:rPr>
              <a:t>Dislike-like</a:t>
            </a:r>
            <a:endParaRPr sz="2400">
              <a:latin typeface="Times New Roman"/>
              <a:cs typeface="Times New Roman"/>
            </a:endParaRPr>
          </a:p>
          <a:p>
            <a:pPr marL="1899285" lvl="1" indent="-514984">
              <a:lnSpc>
                <a:spcPct val="100000"/>
              </a:lnSpc>
              <a:spcBef>
                <a:spcPts val="1945"/>
              </a:spcBef>
              <a:buAutoNum type="arabicPeriod"/>
              <a:tabLst>
                <a:tab pos="1899285" algn="l"/>
                <a:tab pos="1899920" algn="l"/>
              </a:tabLst>
            </a:pPr>
            <a:r>
              <a:rPr sz="2400" dirty="0">
                <a:latin typeface="Times New Roman"/>
                <a:cs typeface="Times New Roman"/>
              </a:rPr>
              <a:t>Impossible-possible</a:t>
            </a:r>
            <a:endParaRPr sz="2400">
              <a:latin typeface="Times New Roman"/>
              <a:cs typeface="Times New Roman"/>
            </a:endParaRPr>
          </a:p>
          <a:p>
            <a:pPr marL="245745" indent="-233045">
              <a:lnSpc>
                <a:spcPct val="100000"/>
              </a:lnSpc>
              <a:spcBef>
                <a:spcPts val="1945"/>
              </a:spcBef>
              <a:buFont typeface="Arial"/>
              <a:buChar char="•"/>
              <a:tabLst>
                <a:tab pos="246379" algn="l"/>
              </a:tabLst>
            </a:pPr>
            <a:r>
              <a:rPr sz="2400" dirty="0">
                <a:latin typeface="Times New Roman"/>
                <a:cs typeface="Times New Roman"/>
              </a:rPr>
              <a:t>Likert scales value 1 is the </a:t>
            </a:r>
            <a:r>
              <a:rPr sz="2400" spc="-10" dirty="0">
                <a:latin typeface="Times New Roman"/>
                <a:cs typeface="Times New Roman"/>
              </a:rPr>
              <a:t>most </a:t>
            </a:r>
            <a:r>
              <a:rPr sz="2400" dirty="0">
                <a:latin typeface="Times New Roman"/>
                <a:cs typeface="Times New Roman"/>
              </a:rPr>
              <a:t>negative, 3 is neutral and 5 is the </a:t>
            </a:r>
            <a:r>
              <a:rPr sz="2400" spc="-10" dirty="0">
                <a:latin typeface="Times New Roman"/>
                <a:cs typeface="Times New Roman"/>
              </a:rPr>
              <a:t>most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positive.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472" y="376809"/>
            <a:ext cx="5980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Likert </a:t>
            </a:r>
            <a:r>
              <a:rPr dirty="0"/>
              <a:t>Scale </a:t>
            </a:r>
            <a:r>
              <a:rPr spc="-5" dirty="0"/>
              <a:t>Evaluations</a:t>
            </a:r>
            <a:r>
              <a:rPr dirty="0"/>
              <a:t> </a:t>
            </a:r>
            <a:r>
              <a:rPr spc="-5" dirty="0"/>
              <a:t>Results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93152" y="2487802"/>
          <a:ext cx="4761230" cy="3214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0515"/>
                <a:gridCol w="1580515"/>
                <a:gridCol w="1580515"/>
              </a:tblGrid>
              <a:tr h="9138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Likert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scales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 marR="125095" indent="-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Phonetic-based  keyboard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layout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MSW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 marR="125095" indent="-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Symbol-based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keyboard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layout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MSW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152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Difficult-Easy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4.3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4.1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1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Slow-Fast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4.3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3.9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1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Dislike-Like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4.5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4.3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2381">
                <a:tc>
                  <a:txBody>
                    <a:bodyPr/>
                    <a:lstStyle/>
                    <a:p>
                      <a:pPr marL="450215" marR="304800" indent="-139065">
                        <a:lnSpc>
                          <a:spcPct val="114999"/>
                        </a:lnSpc>
                        <a:spcBef>
                          <a:spcPts val="17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possibl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Possible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4.4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352403" y="6085128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42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4878" y="5768441"/>
            <a:ext cx="4251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Table </a:t>
            </a:r>
            <a:r>
              <a:rPr sz="1800" dirty="0">
                <a:latin typeface="Times New Roman"/>
                <a:cs typeface="Times New Roman"/>
              </a:rPr>
              <a:t>3. Evaluation by hearing-impaired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users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727952" y="2527426"/>
          <a:ext cx="4761230" cy="317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0515"/>
                <a:gridCol w="1580515"/>
                <a:gridCol w="1580515"/>
              </a:tblGrid>
              <a:tr h="91262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Likert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scales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12446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Phonetic-based  keyboard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layout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MSW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123825" indent="-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Symbol-based  keyboard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layout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MSW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8827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Difficult-Easy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4.5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3.7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882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Slow-Fast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4.1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4.1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8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Dislike-Like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4.4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4.5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2381">
                <a:tc>
                  <a:txBody>
                    <a:bodyPr/>
                    <a:lstStyle/>
                    <a:p>
                      <a:pPr marL="450850" marR="303530" indent="-139065">
                        <a:lnSpc>
                          <a:spcPct val="114999"/>
                        </a:lnSpc>
                        <a:spcBef>
                          <a:spcPts val="17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possibl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Possible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4.8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4.6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464043" y="5850128"/>
            <a:ext cx="3362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Table </a:t>
            </a:r>
            <a:r>
              <a:rPr sz="1800" dirty="0">
                <a:latin typeface="Times New Roman"/>
                <a:cs typeface="Times New Roman"/>
              </a:rPr>
              <a:t>4. Evaluation by hearing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users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7348" y="991849"/>
            <a:ext cx="10322560" cy="1123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50100"/>
              </a:lnSpc>
              <a:spcBef>
                <a:spcPts val="95"/>
              </a:spcBef>
              <a:buFont typeface="Wingdings"/>
              <a:buChar char=""/>
              <a:tabLst>
                <a:tab pos="241300" algn="l"/>
                <a:tab pos="868680" algn="l"/>
                <a:tab pos="1971039" algn="l"/>
                <a:tab pos="2379345" algn="l"/>
                <a:tab pos="3766820" algn="l"/>
                <a:tab pos="4578985" algn="l"/>
                <a:tab pos="5528310" algn="l"/>
                <a:tab pos="5935345" algn="l"/>
                <a:tab pos="6834505" algn="l"/>
                <a:tab pos="7598409" algn="l"/>
                <a:tab pos="8903335" algn="l"/>
                <a:tab pos="9293225" algn="l"/>
              </a:tabLst>
            </a:pPr>
            <a:r>
              <a:rPr sz="2400" dirty="0">
                <a:latin typeface="Times New Roman"/>
                <a:cs typeface="Times New Roman"/>
              </a:rPr>
              <a:t>The	avera</a:t>
            </a:r>
            <a:r>
              <a:rPr sz="2400" spc="-1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e	or	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rith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ean	resu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-5" dirty="0">
                <a:latin typeface="Times New Roman"/>
                <a:cs typeface="Times New Roman"/>
              </a:rPr>
              <a:t>ts</a:t>
            </a:r>
            <a:r>
              <a:rPr sz="2400" dirty="0">
                <a:latin typeface="Times New Roman"/>
                <a:cs typeface="Times New Roman"/>
              </a:rPr>
              <a:t>	of	Likert	scale	</a:t>
            </a:r>
            <a:r>
              <a:rPr sz="2400" spc="-15" dirty="0">
                <a:latin typeface="Times New Roman"/>
                <a:cs typeface="Times New Roman"/>
              </a:rPr>
              <a:t>q</a:t>
            </a:r>
            <a:r>
              <a:rPr sz="2400" dirty="0">
                <a:latin typeface="Times New Roman"/>
                <a:cs typeface="Times New Roman"/>
              </a:rPr>
              <a:t>uestions	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	hearing-  </a:t>
            </a:r>
            <a:r>
              <a:rPr sz="2400" spc="-5" dirty="0">
                <a:latin typeface="Times New Roman"/>
                <a:cs typeface="Times New Roman"/>
              </a:rPr>
              <a:t>impaired </a:t>
            </a:r>
            <a:r>
              <a:rPr sz="2400" dirty="0">
                <a:latin typeface="Times New Roman"/>
                <a:cs typeface="Times New Roman"/>
              </a:rPr>
              <a:t>users and hearing users can </a:t>
            </a:r>
            <a:r>
              <a:rPr sz="2400" spc="-5" dirty="0">
                <a:latin typeface="Times New Roman"/>
                <a:cs typeface="Times New Roman"/>
              </a:rPr>
              <a:t>be </a:t>
            </a:r>
            <a:r>
              <a:rPr sz="2400" dirty="0">
                <a:latin typeface="Times New Roman"/>
                <a:cs typeface="Times New Roman"/>
              </a:rPr>
              <a:t>seen as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follows: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768" y="333247"/>
            <a:ext cx="8570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Comparison </a:t>
            </a:r>
            <a:r>
              <a:rPr dirty="0"/>
              <a:t>of Likert scale </a:t>
            </a:r>
            <a:r>
              <a:rPr spc="-5" dirty="0"/>
              <a:t>Evaluation</a:t>
            </a:r>
            <a:r>
              <a:rPr spc="20" dirty="0"/>
              <a:t> </a:t>
            </a:r>
            <a:r>
              <a:rPr spc="-5" dirty="0"/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79251" y="6216802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43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62171" y="1510283"/>
            <a:ext cx="5760720" cy="0"/>
          </a:xfrm>
          <a:custGeom>
            <a:avLst/>
            <a:gdLst/>
            <a:ahLst/>
            <a:cxnLst/>
            <a:rect l="l" t="t" r="r" b="b"/>
            <a:pathLst>
              <a:path w="5760720">
                <a:moveTo>
                  <a:pt x="0" y="0"/>
                </a:moveTo>
                <a:lnTo>
                  <a:pt x="57607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17054" y="1578355"/>
            <a:ext cx="311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4.5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657600" y="1921764"/>
          <a:ext cx="5774690" cy="249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390"/>
                <a:gridCol w="646429"/>
                <a:gridCol w="173990"/>
                <a:gridCol w="646429"/>
                <a:gridCol w="1414780"/>
                <a:gridCol w="646429"/>
                <a:gridCol w="173989"/>
                <a:gridCol w="646429"/>
                <a:gridCol w="707389"/>
              </a:tblGrid>
              <a:tr h="414527">
                <a:tc gridSpan="5">
                  <a:txBody>
                    <a:bodyPr/>
                    <a:lstStyle/>
                    <a:p>
                      <a:pPr marL="8858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4.4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001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4.2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4.1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168776" y="1200226"/>
            <a:ext cx="311785" cy="334772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800" dirty="0">
                <a:latin typeface="Times New Roman"/>
                <a:cs typeface="Times New Roman"/>
              </a:rPr>
              <a:t>4.6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800" dirty="0">
                <a:latin typeface="Times New Roman"/>
                <a:cs typeface="Times New Roman"/>
              </a:rPr>
              <a:t>4.5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800" dirty="0">
                <a:latin typeface="Times New Roman"/>
                <a:cs typeface="Times New Roman"/>
              </a:rPr>
              <a:t>4.4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800" dirty="0">
                <a:latin typeface="Times New Roman"/>
                <a:cs typeface="Times New Roman"/>
              </a:rPr>
              <a:t>4.3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800" dirty="0">
                <a:latin typeface="Times New Roman"/>
                <a:cs typeface="Times New Roman"/>
              </a:rPr>
              <a:t>4.2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800" dirty="0">
                <a:latin typeface="Times New Roman"/>
                <a:cs typeface="Times New Roman"/>
              </a:rPr>
              <a:t>4.1</a:t>
            </a:r>
            <a:endParaRPr sz="1800">
              <a:latin typeface="Times New Roman"/>
              <a:cs typeface="Times New Roman"/>
            </a:endParaRPr>
          </a:p>
          <a:p>
            <a:pPr marL="184150">
              <a:lnSpc>
                <a:spcPct val="100000"/>
              </a:lnSpc>
              <a:spcBef>
                <a:spcPts val="111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800" dirty="0">
                <a:latin typeface="Times New Roman"/>
                <a:cs typeface="Times New Roman"/>
              </a:rPr>
              <a:t>3.9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94201" y="4528515"/>
            <a:ext cx="24161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Hearing-impaired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68971" y="4528515"/>
            <a:ext cx="14293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Hearing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users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0676" y="1870908"/>
            <a:ext cx="307340" cy="18326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5"/>
              </a:lnSpc>
            </a:pPr>
            <a:r>
              <a:rPr sz="2000" dirty="0">
                <a:latin typeface="Times New Roman"/>
                <a:cs typeface="Times New Roman"/>
              </a:rPr>
              <a:t>Likert </a:t>
            </a:r>
            <a:r>
              <a:rPr sz="2000" spc="-5" dirty="0">
                <a:latin typeface="Times New Roman"/>
                <a:cs typeface="Times New Roman"/>
              </a:rPr>
              <a:t>scale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value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53183" y="5315711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1"/>
                </a:moveTo>
                <a:lnTo>
                  <a:pt x="126492" y="126491"/>
                </a:lnTo>
                <a:lnTo>
                  <a:pt x="126492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60235" y="5315711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1"/>
                </a:moveTo>
                <a:lnTo>
                  <a:pt x="126491" y="126491"/>
                </a:lnTo>
                <a:lnTo>
                  <a:pt x="126491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25523" y="5191759"/>
            <a:ext cx="8823325" cy="119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20260" algn="l"/>
              </a:tabLst>
            </a:pPr>
            <a:r>
              <a:rPr sz="2000" dirty="0">
                <a:latin typeface="Times New Roman"/>
                <a:cs typeface="Times New Roman"/>
              </a:rPr>
              <a:t>Phonetic-based keyboard layout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MSW	Symbol-based keyboard layout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MSW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2404745" marR="836930" indent="-133413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Figure 9. Comparison of Likert </a:t>
            </a:r>
            <a:r>
              <a:rPr sz="2000" spc="-5" dirty="0">
                <a:latin typeface="Times New Roman"/>
                <a:cs typeface="Times New Roman"/>
              </a:rPr>
              <a:t>scale </a:t>
            </a:r>
            <a:r>
              <a:rPr sz="2000" dirty="0">
                <a:latin typeface="Times New Roman"/>
                <a:cs typeface="Times New Roman"/>
              </a:rPr>
              <a:t>evaluation results for both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two  fingerspelling keyboard layouts for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MSW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44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122" y="477773"/>
            <a:ext cx="2032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Discussion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9411" y="1345438"/>
            <a:ext cx="10574020" cy="461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Experiment was made </a:t>
            </a:r>
            <a:r>
              <a:rPr sz="2400" dirty="0">
                <a:latin typeface="Times New Roman"/>
                <a:cs typeface="Times New Roman"/>
              </a:rPr>
              <a:t>with 8 </a:t>
            </a:r>
            <a:r>
              <a:rPr sz="2400" spc="-5" dirty="0">
                <a:latin typeface="Times New Roman"/>
                <a:cs typeface="Times New Roman"/>
              </a:rPr>
              <a:t>hearing-impaired </a:t>
            </a:r>
            <a:r>
              <a:rPr sz="2400" dirty="0">
                <a:latin typeface="Times New Roman"/>
                <a:cs typeface="Times New Roman"/>
              </a:rPr>
              <a:t>users and </a:t>
            </a:r>
            <a:r>
              <a:rPr sz="2400" spc="-45" dirty="0">
                <a:latin typeface="Times New Roman"/>
                <a:cs typeface="Times New Roman"/>
              </a:rPr>
              <a:t>11 </a:t>
            </a:r>
            <a:r>
              <a:rPr sz="2400" dirty="0">
                <a:latin typeface="Times New Roman"/>
                <a:cs typeface="Times New Roman"/>
              </a:rPr>
              <a:t>hearing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users.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5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Hearing </a:t>
            </a:r>
            <a:r>
              <a:rPr sz="2400" spc="-5" dirty="0">
                <a:latin typeface="Times New Roman"/>
                <a:cs typeface="Times New Roman"/>
              </a:rPr>
              <a:t>users achieved maximum typing </a:t>
            </a:r>
            <a:r>
              <a:rPr sz="2400" dirty="0">
                <a:latin typeface="Times New Roman"/>
                <a:cs typeface="Times New Roman"/>
              </a:rPr>
              <a:t>speed 26.5 </a:t>
            </a:r>
            <a:r>
              <a:rPr sz="2400" spc="-5" dirty="0">
                <a:latin typeface="Times New Roman"/>
                <a:cs typeface="Times New Roman"/>
              </a:rPr>
              <a:t>CPM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phonetic-based  </a:t>
            </a:r>
            <a:r>
              <a:rPr sz="2400" dirty="0">
                <a:latin typeface="Times New Roman"/>
                <a:cs typeface="Times New Roman"/>
              </a:rPr>
              <a:t>keyboard and 23.5 </a:t>
            </a:r>
            <a:r>
              <a:rPr sz="2400" spc="-5" dirty="0">
                <a:latin typeface="Times New Roman"/>
                <a:cs typeface="Times New Roman"/>
              </a:rPr>
              <a:t>CPM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symbol-based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keyboard.</a:t>
            </a:r>
            <a:endParaRPr sz="2400">
              <a:latin typeface="Times New Roman"/>
              <a:cs typeface="Times New Roman"/>
            </a:endParaRPr>
          </a:p>
          <a:p>
            <a:pPr marL="241300" marR="5715" indent="-228600" algn="just">
              <a:lnSpc>
                <a:spcPct val="1501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Hearing-impaired </a:t>
            </a:r>
            <a:r>
              <a:rPr sz="2400" dirty="0">
                <a:latin typeface="Times New Roman"/>
                <a:cs typeface="Times New Roman"/>
              </a:rPr>
              <a:t>users </a:t>
            </a:r>
            <a:r>
              <a:rPr sz="2400" spc="-5" dirty="0">
                <a:latin typeface="Times New Roman"/>
                <a:cs typeface="Times New Roman"/>
              </a:rPr>
              <a:t>achieved 12.6 CPM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phonetic-based </a:t>
            </a:r>
            <a:r>
              <a:rPr sz="2400" dirty="0">
                <a:latin typeface="Times New Roman"/>
                <a:cs typeface="Times New Roman"/>
              </a:rPr>
              <a:t>keyboard and </a:t>
            </a:r>
            <a:r>
              <a:rPr sz="2400" spc="-25" dirty="0">
                <a:latin typeface="Times New Roman"/>
                <a:cs typeface="Times New Roman"/>
              </a:rPr>
              <a:t>11.5  </a:t>
            </a:r>
            <a:r>
              <a:rPr sz="2400" spc="-5" dirty="0">
                <a:latin typeface="Times New Roman"/>
                <a:cs typeface="Times New Roman"/>
              </a:rPr>
              <a:t>CPM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symbol-based</a:t>
            </a:r>
            <a:r>
              <a:rPr sz="2400" dirty="0">
                <a:latin typeface="Times New Roman"/>
                <a:cs typeface="Times New Roman"/>
              </a:rPr>
              <a:t> keyboard.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5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results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Times New Roman"/>
                <a:cs typeface="Times New Roman"/>
              </a:rPr>
              <a:t>users are </a:t>
            </a:r>
            <a:r>
              <a:rPr sz="2400" spc="-5" dirty="0">
                <a:latin typeface="Times New Roman"/>
                <a:cs typeface="Times New Roman"/>
              </a:rPr>
              <a:t>very </a:t>
            </a:r>
            <a:r>
              <a:rPr sz="2400" spc="-10" dirty="0">
                <a:latin typeface="Times New Roman"/>
                <a:cs typeface="Times New Roman"/>
              </a:rPr>
              <a:t>different because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hearing-impaired </a:t>
            </a:r>
            <a:r>
              <a:rPr sz="2400" dirty="0">
                <a:latin typeface="Times New Roman"/>
                <a:cs typeface="Times New Roman"/>
              </a:rPr>
              <a:t>users are not  </a:t>
            </a:r>
            <a:r>
              <a:rPr sz="2400" spc="-5" dirty="0">
                <a:latin typeface="Times New Roman"/>
                <a:cs typeface="Times New Roman"/>
              </a:rPr>
              <a:t>familiar with computer </a:t>
            </a:r>
            <a:r>
              <a:rPr sz="2400" dirty="0">
                <a:latin typeface="Times New Roman"/>
                <a:cs typeface="Times New Roman"/>
              </a:rPr>
              <a:t>keyboard </a:t>
            </a:r>
            <a:r>
              <a:rPr sz="2400" spc="-5" dirty="0">
                <a:latin typeface="Times New Roman"/>
                <a:cs typeface="Times New Roman"/>
              </a:rPr>
              <a:t>but the results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two keyboard layouts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not  </a:t>
            </a:r>
            <a:r>
              <a:rPr sz="2400" dirty="0">
                <a:latin typeface="Times New Roman"/>
                <a:cs typeface="Times New Roman"/>
              </a:rPr>
              <a:t>significantly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different.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333247"/>
            <a:ext cx="3722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Discussion</a:t>
            </a:r>
            <a:r>
              <a:rPr spc="-65" dirty="0"/>
              <a:t> </a:t>
            </a:r>
            <a:r>
              <a:rPr spc="-50" dirty="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9411" y="1167129"/>
            <a:ext cx="10245090" cy="302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  <a:tab pos="1068705" algn="l"/>
                <a:tab pos="1609725" algn="l"/>
                <a:tab pos="3162935" algn="l"/>
                <a:tab pos="3566795" algn="l"/>
                <a:tab pos="4411345" algn="l"/>
                <a:tab pos="4832985" algn="l"/>
                <a:tab pos="5543550" algn="l"/>
                <a:tab pos="6356350" algn="l"/>
                <a:tab pos="6964045" algn="l"/>
                <a:tab pos="7875270" algn="l"/>
                <a:tab pos="8729345" algn="l"/>
                <a:tab pos="9438005" algn="l"/>
                <a:tab pos="9858375" algn="l"/>
              </a:tabLst>
            </a:pPr>
            <a:r>
              <a:rPr sz="2400" dirty="0">
                <a:latin typeface="Times New Roman"/>
                <a:cs typeface="Times New Roman"/>
              </a:rPr>
              <a:t>From	the	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val</a:t>
            </a:r>
            <a:r>
              <a:rPr sz="2400" spc="-15" dirty="0">
                <a:latin typeface="Times New Roman"/>
                <a:cs typeface="Times New Roman"/>
              </a:rPr>
              <a:t>u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ons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	t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of	both	</a:t>
            </a:r>
            <a:r>
              <a:rPr sz="2400" spc="-5" dirty="0">
                <a:latin typeface="Times New Roman"/>
                <a:cs typeface="Times New Roman"/>
              </a:rPr>
              <a:t>C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spc="-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	and	Likert	</a:t>
            </a:r>
            <a:r>
              <a:rPr sz="2400" spc="-5" dirty="0">
                <a:latin typeface="Times New Roman"/>
                <a:cs typeface="Times New Roman"/>
              </a:rPr>
              <a:t>sca</a:t>
            </a:r>
            <a:r>
              <a:rPr sz="2400" dirty="0">
                <a:latin typeface="Times New Roman"/>
                <a:cs typeface="Times New Roman"/>
              </a:rPr>
              <a:t>le,	bo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	of	the  keyboard layouts are applicable for typing </a:t>
            </a:r>
            <a:r>
              <a:rPr sz="2400" spc="-5" dirty="0">
                <a:latin typeface="Times New Roman"/>
                <a:cs typeface="Times New Roman"/>
              </a:rPr>
              <a:t>Myanmar </a:t>
            </a:r>
            <a:r>
              <a:rPr sz="2400" dirty="0">
                <a:latin typeface="Times New Roman"/>
                <a:cs typeface="Times New Roman"/>
              </a:rPr>
              <a:t>fingerspelling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SignWriting.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Based on </a:t>
            </a:r>
            <a:r>
              <a:rPr sz="2400" spc="-50" dirty="0">
                <a:latin typeface="Times New Roman"/>
                <a:cs typeface="Times New Roman"/>
              </a:rPr>
              <a:t>users‟ </a:t>
            </a:r>
            <a:r>
              <a:rPr sz="2400" spc="-5" dirty="0">
                <a:latin typeface="Times New Roman"/>
                <a:cs typeface="Times New Roman"/>
              </a:rPr>
              <a:t>comments, suggestions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Likert scale values, phonetic-based  </a:t>
            </a:r>
            <a:r>
              <a:rPr sz="2400" dirty="0">
                <a:latin typeface="Times New Roman"/>
                <a:cs typeface="Times New Roman"/>
              </a:rPr>
              <a:t>keyboard layout is </a:t>
            </a:r>
            <a:r>
              <a:rPr sz="2400" spc="-5" dirty="0">
                <a:latin typeface="Times New Roman"/>
                <a:cs typeface="Times New Roman"/>
              </a:rPr>
              <a:t>more </a:t>
            </a:r>
            <a:r>
              <a:rPr sz="2400" dirty="0">
                <a:latin typeface="Times New Roman"/>
                <a:cs typeface="Times New Roman"/>
              </a:rPr>
              <a:t>flexible to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for both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users.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46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695" y="349072"/>
            <a:ext cx="2108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6266" y="1117854"/>
            <a:ext cx="10033000" cy="399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715" indent="-457200" algn="just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This </a:t>
            </a:r>
            <a:r>
              <a:rPr sz="2400" spc="-5" dirty="0">
                <a:latin typeface="Times New Roman"/>
                <a:cs typeface="Times New Roman"/>
              </a:rPr>
              <a:t>research introduced </a:t>
            </a:r>
            <a:r>
              <a:rPr sz="2400" dirty="0">
                <a:latin typeface="Times New Roman"/>
                <a:cs typeface="Times New Roman"/>
              </a:rPr>
              <a:t>the first study of </a:t>
            </a:r>
            <a:r>
              <a:rPr sz="2400" spc="-5" dirty="0">
                <a:latin typeface="Times New Roman"/>
                <a:cs typeface="Times New Roman"/>
              </a:rPr>
              <a:t>Myanmar </a:t>
            </a:r>
            <a:r>
              <a:rPr sz="2400" spc="-10" dirty="0">
                <a:latin typeface="Times New Roman"/>
                <a:cs typeface="Times New Roman"/>
              </a:rPr>
              <a:t>SignWriting </a:t>
            </a:r>
            <a:r>
              <a:rPr sz="2400" spc="-5" dirty="0">
                <a:latin typeface="Times New Roman"/>
                <a:cs typeface="Times New Roman"/>
              </a:rPr>
              <a:t>and the  Myanmar </a:t>
            </a:r>
            <a:r>
              <a:rPr sz="2400" spc="-10" dirty="0">
                <a:latin typeface="Times New Roman"/>
                <a:cs typeface="Times New Roman"/>
              </a:rPr>
              <a:t>SignWriting </a:t>
            </a:r>
            <a:r>
              <a:rPr sz="2400" spc="-5" dirty="0">
                <a:latin typeface="Times New Roman"/>
                <a:cs typeface="Times New Roman"/>
              </a:rPr>
              <a:t>text input interface system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Myanmar </a:t>
            </a:r>
            <a:r>
              <a:rPr sz="2400" dirty="0">
                <a:latin typeface="Times New Roman"/>
                <a:cs typeface="Times New Roman"/>
              </a:rPr>
              <a:t>sign </a:t>
            </a:r>
            <a:r>
              <a:rPr sz="2400" spc="-5" dirty="0">
                <a:latin typeface="Times New Roman"/>
                <a:cs typeface="Times New Roman"/>
              </a:rPr>
              <a:t>language 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Myanmar </a:t>
            </a:r>
            <a:r>
              <a:rPr sz="2400" dirty="0">
                <a:latin typeface="Times New Roman"/>
                <a:cs typeface="Times New Roman"/>
              </a:rPr>
              <a:t>deaf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society.</a:t>
            </a:r>
            <a:endParaRPr sz="240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50000"/>
              </a:lnSpc>
              <a:spcBef>
                <a:spcPts val="505"/>
              </a:spcBef>
              <a:buFont typeface="Wingdings"/>
              <a:buChar char=""/>
              <a:tabLst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Reading and writing </a:t>
            </a:r>
            <a:r>
              <a:rPr sz="2400" spc="-5" dirty="0">
                <a:latin typeface="Times New Roman"/>
                <a:cs typeface="Times New Roman"/>
              </a:rPr>
              <a:t>Myanmar </a:t>
            </a:r>
            <a:r>
              <a:rPr sz="2400" dirty="0">
                <a:latin typeface="Times New Roman"/>
                <a:cs typeface="Times New Roman"/>
              </a:rPr>
              <a:t>sign languages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spc="-15" dirty="0">
                <a:latin typeface="Times New Roman"/>
                <a:cs typeface="Times New Roman"/>
              </a:rPr>
              <a:t>SignWriting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10" dirty="0">
                <a:latin typeface="Times New Roman"/>
                <a:cs typeface="Times New Roman"/>
              </a:rPr>
              <a:t>effective  </a:t>
            </a:r>
            <a:r>
              <a:rPr sz="2400" dirty="0">
                <a:latin typeface="Times New Roman"/>
                <a:cs typeface="Times New Roman"/>
              </a:rPr>
              <a:t>in Deaf Education and </a:t>
            </a:r>
            <a:r>
              <a:rPr sz="2400" spc="-5" dirty="0">
                <a:latin typeface="Times New Roman"/>
                <a:cs typeface="Times New Roman"/>
              </a:rPr>
              <a:t>communicating </a:t>
            </a:r>
            <a:r>
              <a:rPr sz="2400" dirty="0">
                <a:latin typeface="Times New Roman"/>
                <a:cs typeface="Times New Roman"/>
              </a:rPr>
              <a:t>with each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other.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935"/>
              </a:spcBef>
              <a:buFont typeface="Wingdings"/>
              <a:buChar char=""/>
              <a:tabLst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In our </a:t>
            </a:r>
            <a:r>
              <a:rPr sz="2400" spc="-20" dirty="0">
                <a:latin typeface="Times New Roman"/>
                <a:cs typeface="Times New Roman"/>
              </a:rPr>
              <a:t>paper, </a:t>
            </a:r>
            <a:r>
              <a:rPr sz="2400" spc="-5" dirty="0">
                <a:latin typeface="Times New Roman"/>
                <a:cs typeface="Times New Roman"/>
              </a:rPr>
              <a:t>two fingerspelling keyboard layouts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Myanmar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SignWriting: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Times New Roman"/>
                <a:cs typeface="Times New Roman"/>
              </a:rPr>
              <a:t>phonetic-based </a:t>
            </a:r>
            <a:r>
              <a:rPr sz="2400" b="1" spc="-5" dirty="0">
                <a:latin typeface="Times New Roman"/>
                <a:cs typeface="Times New Roman"/>
              </a:rPr>
              <a:t>and </a:t>
            </a:r>
            <a:r>
              <a:rPr sz="2400" b="1" dirty="0">
                <a:latin typeface="Times New Roman"/>
                <a:cs typeface="Times New Roman"/>
              </a:rPr>
              <a:t>symbol-based keyboard layouts </a:t>
            </a:r>
            <a:r>
              <a:rPr sz="2400" dirty="0">
                <a:latin typeface="Times New Roman"/>
                <a:cs typeface="Times New Roman"/>
              </a:rPr>
              <a:t>have been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proposed.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47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695" y="349072"/>
            <a:ext cx="37979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</a:t>
            </a:r>
            <a:r>
              <a:rPr spc="-45" dirty="0"/>
              <a:t> </a:t>
            </a:r>
            <a:r>
              <a:rPr spc="-50" dirty="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9411" y="1176273"/>
            <a:ext cx="10701020" cy="4606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6350" indent="-457200" algn="just">
              <a:lnSpc>
                <a:spcPct val="150100"/>
              </a:lnSpc>
              <a:spcBef>
                <a:spcPts val="95"/>
              </a:spcBef>
              <a:buFont typeface="Wingdings"/>
              <a:buChar char=""/>
              <a:tabLst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Among two fingerspelling keyboard </a:t>
            </a:r>
            <a:r>
              <a:rPr sz="2400" dirty="0">
                <a:latin typeface="Times New Roman"/>
                <a:cs typeface="Times New Roman"/>
              </a:rPr>
              <a:t>layouts,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phonetic-based keyboard layout 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more flexible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for both </a:t>
            </a:r>
            <a:r>
              <a:rPr sz="2400" spc="-5" dirty="0">
                <a:latin typeface="Times New Roman"/>
                <a:cs typeface="Times New Roman"/>
              </a:rPr>
              <a:t>hearing-impaired </a:t>
            </a:r>
            <a:r>
              <a:rPr sz="2400" dirty="0">
                <a:latin typeface="Times New Roman"/>
                <a:cs typeface="Times New Roman"/>
              </a:rPr>
              <a:t>users and hearing </a:t>
            </a:r>
            <a:r>
              <a:rPr sz="2400" spc="-5" dirty="0">
                <a:latin typeface="Times New Roman"/>
                <a:cs typeface="Times New Roman"/>
              </a:rPr>
              <a:t>users </a:t>
            </a:r>
            <a:r>
              <a:rPr sz="2400" dirty="0">
                <a:latin typeface="Times New Roman"/>
                <a:cs typeface="Times New Roman"/>
              </a:rPr>
              <a:t>based on  the results of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experiments.</a:t>
            </a: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50000"/>
              </a:lnSpc>
              <a:spcBef>
                <a:spcPts val="505"/>
              </a:spcBef>
              <a:buFont typeface="Wingdings"/>
              <a:buChar char=""/>
              <a:tabLst>
                <a:tab pos="470534" algn="l"/>
              </a:tabLst>
            </a:pPr>
            <a:r>
              <a:rPr sz="2400" spc="-15" dirty="0">
                <a:latin typeface="Times New Roman"/>
                <a:cs typeface="Times New Roman"/>
              </a:rPr>
              <a:t>Two-fingerspelling </a:t>
            </a:r>
            <a:r>
              <a:rPr sz="2400" spc="-5" dirty="0">
                <a:latin typeface="Times New Roman"/>
                <a:cs typeface="Times New Roman"/>
              </a:rPr>
              <a:t>keyboard layouts </a:t>
            </a:r>
            <a:r>
              <a:rPr sz="2400" dirty="0">
                <a:latin typeface="Times New Roman"/>
                <a:cs typeface="Times New Roman"/>
              </a:rPr>
              <a:t>were </a:t>
            </a:r>
            <a:r>
              <a:rPr sz="2400" spc="-5" dirty="0">
                <a:latin typeface="Times New Roman"/>
                <a:cs typeface="Times New Roman"/>
              </a:rPr>
              <a:t>shared </a:t>
            </a:r>
            <a:r>
              <a:rPr sz="2400" dirty="0">
                <a:latin typeface="Times New Roman"/>
                <a:cs typeface="Times New Roman"/>
              </a:rPr>
              <a:t>with the </a:t>
            </a:r>
            <a:r>
              <a:rPr sz="2400" spc="-5" dirty="0">
                <a:latin typeface="Times New Roman"/>
                <a:cs typeface="Times New Roman"/>
              </a:rPr>
              <a:t>public via GitHub, </a:t>
            </a:r>
            <a:r>
              <a:rPr sz="2400" dirty="0">
                <a:latin typeface="Times New Roman"/>
                <a:cs typeface="Times New Roman"/>
              </a:rPr>
              <a:t>and  can be downloaded and used on your Ubuntu desktop </a:t>
            </a:r>
            <a:r>
              <a:rPr sz="2400" spc="-20" dirty="0">
                <a:latin typeface="Times New Roman"/>
                <a:cs typeface="Times New Roman"/>
              </a:rPr>
              <a:t>computer. 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https://github.com/ye-kyawthu/MyanmarSignWriting-Fingerspelling-Keyboards</a:t>
            </a:r>
            <a:r>
              <a:rPr sz="2400" spc="-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525780" marR="5080" indent="-513080">
              <a:lnSpc>
                <a:spcPct val="150100"/>
              </a:lnSpc>
              <a:spcBef>
                <a:spcPts val="995"/>
              </a:spcBef>
              <a:buFont typeface="Wingdings"/>
              <a:buChar char=""/>
              <a:tabLst>
                <a:tab pos="526415" algn="l"/>
                <a:tab pos="1135380" algn="l"/>
                <a:tab pos="1997075" algn="l"/>
                <a:tab pos="2759075" algn="l"/>
                <a:tab pos="3096895" algn="l"/>
                <a:tab pos="3604895" algn="l"/>
                <a:tab pos="5650230" algn="l"/>
                <a:tab pos="6038850" algn="l"/>
                <a:tab pos="7666990" algn="l"/>
                <a:tab pos="8338820" algn="l"/>
                <a:tab pos="9116060" algn="l"/>
                <a:tab pos="10332720" algn="l"/>
              </a:tabLst>
            </a:pPr>
            <a:r>
              <a:rPr sz="2400" dirty="0">
                <a:latin typeface="Times New Roman"/>
                <a:cs typeface="Times New Roman"/>
              </a:rPr>
              <a:t>The	futu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	work	i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the	i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ple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	of	</a:t>
            </a:r>
            <a:r>
              <a:rPr sz="2400" spc="-5" dirty="0">
                <a:latin typeface="Times New Roman"/>
                <a:cs typeface="Times New Roman"/>
              </a:rPr>
              <a:t>Si</a:t>
            </a:r>
            <a:r>
              <a:rPr sz="2400" spc="-15" dirty="0">
                <a:latin typeface="Times New Roman"/>
                <a:cs typeface="Times New Roman"/>
              </a:rPr>
              <a:t>g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spc="-12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ting	</a:t>
            </a:r>
            <a:r>
              <a:rPr sz="2400" spc="-175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xt	Input	In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fa</a:t>
            </a:r>
            <a:r>
              <a:rPr sz="2400" spc="-1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	for  </a:t>
            </a:r>
            <a:r>
              <a:rPr sz="2400" spc="-5" dirty="0">
                <a:latin typeface="Times New Roman"/>
                <a:cs typeface="Times New Roman"/>
              </a:rPr>
              <a:t>Myanmar </a:t>
            </a:r>
            <a:r>
              <a:rPr sz="2400" dirty="0">
                <a:latin typeface="Times New Roman"/>
                <a:cs typeface="Times New Roman"/>
              </a:rPr>
              <a:t>Deaf people to write </a:t>
            </a:r>
            <a:r>
              <a:rPr sz="2400" spc="-5" dirty="0">
                <a:latin typeface="Times New Roman"/>
                <a:cs typeface="Times New Roman"/>
              </a:rPr>
              <a:t>Myanmar </a:t>
            </a:r>
            <a:r>
              <a:rPr sz="2400" dirty="0">
                <a:latin typeface="Times New Roman"/>
                <a:cs typeface="Times New Roman"/>
              </a:rPr>
              <a:t>sign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language.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48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61620"/>
            <a:ext cx="22923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Reference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666494" y="1206779"/>
            <a:ext cx="9761220" cy="486219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10" dirty="0">
                <a:latin typeface="Times New Roman"/>
                <a:cs typeface="Times New Roman"/>
              </a:rPr>
              <a:t>“Myanmar </a:t>
            </a:r>
            <a:r>
              <a:rPr sz="1900" spc="-5" dirty="0">
                <a:latin typeface="Times New Roman"/>
                <a:cs typeface="Times New Roman"/>
              </a:rPr>
              <a:t>Sign Language Dictionary </a:t>
            </a:r>
            <a:r>
              <a:rPr sz="1900" spc="-30" dirty="0">
                <a:latin typeface="Times New Roman"/>
                <a:cs typeface="Times New Roman"/>
              </a:rPr>
              <a:t>(Vol:1)”, </a:t>
            </a:r>
            <a:r>
              <a:rPr sz="1900" spc="-5" dirty="0">
                <a:latin typeface="Times New Roman"/>
                <a:cs typeface="Times New Roman"/>
              </a:rPr>
              <a:t>Mandalay School for the Deaf,</a:t>
            </a:r>
            <a:r>
              <a:rPr sz="1900" spc="1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2007</a:t>
            </a:r>
            <a:endParaRPr sz="1900">
              <a:latin typeface="Times New Roman"/>
              <a:cs typeface="Times New Roman"/>
            </a:endParaRPr>
          </a:p>
          <a:p>
            <a:pPr marL="469900" marR="5715" indent="-457200">
              <a:lnSpc>
                <a:spcPts val="2050"/>
              </a:lnSpc>
              <a:spcBef>
                <a:spcPts val="103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30" dirty="0">
                <a:latin typeface="Times New Roman"/>
                <a:cs typeface="Times New Roman"/>
              </a:rPr>
              <a:t>“Text </a:t>
            </a:r>
            <a:r>
              <a:rPr sz="1900" spc="-5" dirty="0">
                <a:latin typeface="Times New Roman"/>
                <a:cs typeface="Times New Roman"/>
              </a:rPr>
              <a:t>book of Speaking and </a:t>
            </a:r>
            <a:r>
              <a:rPr sz="1900" spc="-10" dirty="0">
                <a:latin typeface="Times New Roman"/>
                <a:cs typeface="Times New Roman"/>
              </a:rPr>
              <a:t>Myanmar </a:t>
            </a:r>
            <a:r>
              <a:rPr sz="1900" spc="-5" dirty="0">
                <a:latin typeface="Times New Roman"/>
                <a:cs typeface="Times New Roman"/>
              </a:rPr>
              <a:t>Sign Communication”, </a:t>
            </a:r>
            <a:r>
              <a:rPr sz="1900" spc="-10" dirty="0">
                <a:latin typeface="Times New Roman"/>
                <a:cs typeface="Times New Roman"/>
              </a:rPr>
              <a:t>Mary Chapman </a:t>
            </a:r>
            <a:r>
              <a:rPr sz="1900" spc="-5" dirty="0">
                <a:latin typeface="Times New Roman"/>
                <a:cs typeface="Times New Roman"/>
              </a:rPr>
              <a:t>School for </a:t>
            </a:r>
            <a:r>
              <a:rPr sz="1900" spc="-10" dirty="0">
                <a:latin typeface="Times New Roman"/>
                <a:cs typeface="Times New Roman"/>
              </a:rPr>
              <a:t>the  </a:t>
            </a:r>
            <a:r>
              <a:rPr sz="1900" spc="-5" dirty="0">
                <a:latin typeface="Times New Roman"/>
                <a:cs typeface="Times New Roman"/>
              </a:rPr>
              <a:t>Deaf, 1988</a:t>
            </a:r>
            <a:endParaRPr sz="19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5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30" dirty="0">
                <a:latin typeface="Times New Roman"/>
                <a:cs typeface="Times New Roman"/>
              </a:rPr>
              <a:t>“Text </a:t>
            </a:r>
            <a:r>
              <a:rPr sz="1900" spc="-5" dirty="0">
                <a:latin typeface="Times New Roman"/>
                <a:cs typeface="Times New Roman"/>
              </a:rPr>
              <a:t>book of </a:t>
            </a:r>
            <a:r>
              <a:rPr sz="1900" spc="-10" dirty="0">
                <a:latin typeface="Times New Roman"/>
                <a:cs typeface="Times New Roman"/>
              </a:rPr>
              <a:t>Primary Myanmar”, </a:t>
            </a:r>
            <a:r>
              <a:rPr sz="1900" spc="-5" dirty="0">
                <a:latin typeface="Times New Roman"/>
                <a:cs typeface="Times New Roman"/>
              </a:rPr>
              <a:t>Mandalay School for the</a:t>
            </a:r>
            <a:r>
              <a:rPr sz="1900" spc="1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Deaf</a:t>
            </a:r>
            <a:endParaRPr sz="1900">
              <a:latin typeface="Times New Roman"/>
              <a:cs typeface="Times New Roman"/>
            </a:endParaRPr>
          </a:p>
          <a:p>
            <a:pPr marL="469900" indent="-457200">
              <a:lnSpc>
                <a:spcPts val="2165"/>
              </a:lnSpc>
              <a:spcBef>
                <a:spcPts val="7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5" dirty="0">
                <a:latin typeface="Times New Roman"/>
                <a:cs typeface="Times New Roman"/>
              </a:rPr>
              <a:t>MacKenzie,</a:t>
            </a:r>
            <a:r>
              <a:rPr sz="1900" spc="10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I.</a:t>
            </a:r>
            <a:r>
              <a:rPr sz="1900" spc="8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S.</a:t>
            </a:r>
            <a:r>
              <a:rPr sz="1900" spc="10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and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Aleks</a:t>
            </a:r>
            <a:r>
              <a:rPr sz="1900" spc="8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Oniszczak,</a:t>
            </a:r>
            <a:r>
              <a:rPr sz="1900" spc="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“A</a:t>
            </a:r>
            <a:r>
              <a:rPr sz="1900" spc="-5" dirty="0">
                <a:latin typeface="Times New Roman"/>
                <a:cs typeface="Times New Roman"/>
              </a:rPr>
              <a:t> Comparison</a:t>
            </a:r>
            <a:r>
              <a:rPr sz="1900" spc="10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of</a:t>
            </a:r>
            <a:r>
              <a:rPr sz="1900" spc="105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Times New Roman"/>
                <a:cs typeface="Times New Roman"/>
              </a:rPr>
              <a:t>Two</a:t>
            </a:r>
            <a:r>
              <a:rPr sz="1900" spc="9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Input</a:t>
            </a:r>
            <a:r>
              <a:rPr sz="1900" spc="10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Methods</a:t>
            </a:r>
            <a:r>
              <a:rPr sz="1900" spc="9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for</a:t>
            </a:r>
            <a:r>
              <a:rPr sz="1900" spc="1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Keypads</a:t>
            </a:r>
            <a:r>
              <a:rPr sz="1900" spc="9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on</a:t>
            </a:r>
            <a:endParaRPr sz="1900">
              <a:latin typeface="Times New Roman"/>
              <a:cs typeface="Times New Roman"/>
            </a:endParaRPr>
          </a:p>
          <a:p>
            <a:pPr marL="469900">
              <a:lnSpc>
                <a:spcPts val="2165"/>
              </a:lnSpc>
            </a:pPr>
            <a:r>
              <a:rPr sz="1900" spc="-5" dirty="0">
                <a:latin typeface="Times New Roman"/>
                <a:cs typeface="Times New Roman"/>
              </a:rPr>
              <a:t>Mobile </a:t>
            </a:r>
            <a:r>
              <a:rPr sz="1900" spc="-10" dirty="0">
                <a:latin typeface="Times New Roman"/>
                <a:cs typeface="Times New Roman"/>
              </a:rPr>
              <a:t>Devices”</a:t>
            </a:r>
            <a:endParaRPr sz="19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050"/>
              </a:lnSpc>
              <a:spcBef>
                <a:spcPts val="1025"/>
              </a:spcBef>
              <a:buAutoNum type="arabicPeriod" startAt="5"/>
              <a:tabLst>
                <a:tab pos="469265" algn="l"/>
                <a:tab pos="469900" algn="l"/>
                <a:tab pos="1290955" algn="l"/>
                <a:tab pos="2062480" algn="l"/>
                <a:tab pos="2550160" algn="l"/>
                <a:tab pos="3278504" algn="l"/>
                <a:tab pos="3982720" algn="l"/>
                <a:tab pos="4857750" algn="l"/>
                <a:tab pos="5479415" algn="l"/>
                <a:tab pos="6155055" algn="l"/>
                <a:tab pos="7479030" algn="l"/>
                <a:tab pos="8140700" algn="l"/>
                <a:tab pos="9123680" algn="l"/>
                <a:tab pos="9453245" algn="l"/>
              </a:tabLst>
            </a:pPr>
            <a:r>
              <a:rPr sz="1900" spc="-225" dirty="0">
                <a:latin typeface="Times New Roman"/>
                <a:cs typeface="Times New Roman"/>
              </a:rPr>
              <a:t>V</a:t>
            </a:r>
            <a:r>
              <a:rPr sz="1900" spc="-5" dirty="0">
                <a:latin typeface="Times New Roman"/>
                <a:cs typeface="Times New Roman"/>
              </a:rPr>
              <a:t>alerie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Times New Roman"/>
                <a:cs typeface="Times New Roman"/>
              </a:rPr>
              <a:t>Sutton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Times New Roman"/>
                <a:cs typeface="Times New Roman"/>
              </a:rPr>
              <a:t>and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Times New Roman"/>
                <a:cs typeface="Times New Roman"/>
              </a:rPr>
              <a:t>Ad</a:t>
            </a:r>
            <a:r>
              <a:rPr sz="1900" dirty="0">
                <a:latin typeface="Times New Roman"/>
                <a:cs typeface="Times New Roman"/>
              </a:rPr>
              <a:t>a</a:t>
            </a:r>
            <a:r>
              <a:rPr sz="1900" spc="-5" dirty="0">
                <a:latin typeface="Times New Roman"/>
                <a:cs typeface="Times New Roman"/>
              </a:rPr>
              <a:t>m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5" dirty="0">
                <a:latin typeface="Times New Roman"/>
                <a:cs typeface="Times New Roman"/>
              </a:rPr>
              <a:t>F</a:t>
            </a:r>
            <a:r>
              <a:rPr sz="1900" spc="-5" dirty="0">
                <a:latin typeface="Times New Roman"/>
                <a:cs typeface="Times New Roman"/>
              </a:rPr>
              <a:t>rost: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Times New Roman"/>
                <a:cs typeface="Times New Roman"/>
              </a:rPr>
              <a:t>M</a:t>
            </a:r>
            <a:r>
              <a:rPr sz="1900" spc="-15" dirty="0">
                <a:latin typeface="Times New Roman"/>
                <a:cs typeface="Times New Roman"/>
              </a:rPr>
              <a:t>a</a:t>
            </a:r>
            <a:r>
              <a:rPr sz="1900" spc="-5" dirty="0">
                <a:latin typeface="Times New Roman"/>
                <a:cs typeface="Times New Roman"/>
              </a:rPr>
              <a:t>nual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Times New Roman"/>
                <a:cs typeface="Times New Roman"/>
              </a:rPr>
              <a:t>book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Times New Roman"/>
                <a:cs typeface="Times New Roman"/>
              </a:rPr>
              <a:t>about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Times New Roman"/>
                <a:cs typeface="Times New Roman"/>
              </a:rPr>
              <a:t>S</a:t>
            </a:r>
            <a:r>
              <a:rPr sz="1900" spc="5" dirty="0">
                <a:latin typeface="Times New Roman"/>
                <a:cs typeface="Times New Roman"/>
              </a:rPr>
              <a:t>i</a:t>
            </a:r>
            <a:r>
              <a:rPr sz="1900" spc="-5" dirty="0">
                <a:latin typeface="Times New Roman"/>
                <a:cs typeface="Times New Roman"/>
              </a:rPr>
              <a:t>g</a:t>
            </a:r>
            <a:r>
              <a:rPr sz="1900" spc="-20" dirty="0">
                <a:latin typeface="Times New Roman"/>
                <a:cs typeface="Times New Roman"/>
              </a:rPr>
              <a:t>n</a:t>
            </a:r>
            <a:r>
              <a:rPr sz="1900" spc="-55" dirty="0">
                <a:latin typeface="Times New Roman"/>
                <a:cs typeface="Times New Roman"/>
              </a:rPr>
              <a:t>W</a:t>
            </a:r>
            <a:r>
              <a:rPr sz="1900" spc="-5" dirty="0">
                <a:latin typeface="Times New Roman"/>
                <a:cs typeface="Times New Roman"/>
              </a:rPr>
              <a:t>riting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10" dirty="0">
                <a:latin typeface="Times New Roman"/>
                <a:cs typeface="Times New Roman"/>
              </a:rPr>
              <a:t>Han</a:t>
            </a:r>
            <a:r>
              <a:rPr sz="1900" spc="-5" dirty="0">
                <a:latin typeface="Times New Roman"/>
                <a:cs typeface="Times New Roman"/>
              </a:rPr>
              <a:t>d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Times New Roman"/>
                <a:cs typeface="Times New Roman"/>
              </a:rPr>
              <a:t>S</a:t>
            </a:r>
            <a:r>
              <a:rPr sz="1900" spc="15" dirty="0">
                <a:latin typeface="Times New Roman"/>
                <a:cs typeface="Times New Roman"/>
              </a:rPr>
              <a:t>y</a:t>
            </a:r>
            <a:r>
              <a:rPr sz="1900" spc="-30" dirty="0">
                <a:latin typeface="Times New Roman"/>
                <a:cs typeface="Times New Roman"/>
              </a:rPr>
              <a:t>m</a:t>
            </a:r>
            <a:r>
              <a:rPr sz="1900" spc="-5" dirty="0">
                <a:latin typeface="Times New Roman"/>
                <a:cs typeface="Times New Roman"/>
              </a:rPr>
              <a:t>bols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Times New Roman"/>
                <a:cs typeface="Times New Roman"/>
              </a:rPr>
              <a:t>in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Times New Roman"/>
                <a:cs typeface="Times New Roman"/>
              </a:rPr>
              <a:t>the  International </a:t>
            </a:r>
            <a:r>
              <a:rPr sz="1900" spc="-10" dirty="0">
                <a:latin typeface="Times New Roman"/>
                <a:cs typeface="Times New Roman"/>
              </a:rPr>
              <a:t>SignWriting </a:t>
            </a:r>
            <a:r>
              <a:rPr sz="1900" spc="-5" dirty="0">
                <a:latin typeface="Times New Roman"/>
                <a:cs typeface="Times New Roman"/>
              </a:rPr>
              <a:t>Alphabet</a:t>
            </a:r>
            <a:r>
              <a:rPr sz="1900" spc="-1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2010</a:t>
            </a:r>
            <a:endParaRPr sz="1900">
              <a:latin typeface="Times New Roman"/>
              <a:cs typeface="Times New Roman"/>
            </a:endParaRPr>
          </a:p>
          <a:p>
            <a:pPr marL="469900" indent="-457200">
              <a:lnSpc>
                <a:spcPts val="1939"/>
              </a:lnSpc>
              <a:spcBef>
                <a:spcPts val="785"/>
              </a:spcBef>
              <a:buAutoNum type="arabicPeriod" startAt="5"/>
              <a:tabLst>
                <a:tab pos="469265" algn="l"/>
                <a:tab pos="469900" algn="l"/>
              </a:tabLst>
            </a:pPr>
            <a:r>
              <a:rPr sz="1700" spc="-90" dirty="0">
                <a:latin typeface="Times New Roman"/>
                <a:cs typeface="Times New Roman"/>
              </a:rPr>
              <a:t>Ye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Kyaw</a:t>
            </a:r>
            <a:r>
              <a:rPr sz="1700" spc="9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Thu†,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Sai</a:t>
            </a:r>
            <a:r>
              <a:rPr sz="1700" spc="9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Aung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Win</a:t>
            </a:r>
            <a:r>
              <a:rPr sz="1700" spc="1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Maung‡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and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Yoshiyori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Urano†: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Direct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Keyboard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Mapping</a:t>
            </a:r>
            <a:r>
              <a:rPr sz="1700" spc="1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(DKM)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Layout</a:t>
            </a:r>
            <a:endParaRPr sz="1700">
              <a:latin typeface="Times New Roman"/>
              <a:cs typeface="Times New Roman"/>
            </a:endParaRPr>
          </a:p>
          <a:p>
            <a:pPr marL="469900">
              <a:lnSpc>
                <a:spcPts val="1939"/>
              </a:lnSpc>
            </a:pPr>
            <a:r>
              <a:rPr sz="1700" spc="-5" dirty="0">
                <a:latin typeface="Times New Roman"/>
                <a:cs typeface="Times New Roman"/>
              </a:rPr>
              <a:t>for Myanmar Fingerspelling </a:t>
            </a:r>
            <a:r>
              <a:rPr sz="1700" spc="-30" dirty="0">
                <a:latin typeface="Times New Roman"/>
                <a:cs typeface="Times New Roman"/>
              </a:rPr>
              <a:t>Text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Input</a:t>
            </a:r>
            <a:endParaRPr sz="17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90"/>
              </a:spcBef>
              <a:buAutoNum type="arabicPeriod" startAt="7"/>
              <a:tabLst>
                <a:tab pos="469265" algn="l"/>
                <a:tab pos="469900" algn="l"/>
              </a:tabLst>
            </a:pPr>
            <a:r>
              <a:rPr sz="1700" spc="-5" dirty="0">
                <a:latin typeface="Times New Roman"/>
                <a:cs typeface="Times New Roman"/>
              </a:rPr>
              <a:t>Sutton </a:t>
            </a:r>
            <a:r>
              <a:rPr sz="1700" spc="-10" dirty="0">
                <a:latin typeface="Times New Roman"/>
                <a:cs typeface="Times New Roman"/>
              </a:rPr>
              <a:t>SignWriting, </a:t>
            </a:r>
            <a:r>
              <a:rPr sz="1700" dirty="0">
                <a:latin typeface="Times New Roman"/>
                <a:cs typeface="Times New Roman"/>
              </a:rPr>
              <a:t>Unicode Standard,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10.0</a:t>
            </a:r>
            <a:endParaRPr sz="17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60"/>
              </a:spcBef>
              <a:buAutoNum type="arabicPeriod" startAt="7"/>
              <a:tabLst>
                <a:tab pos="469265" algn="l"/>
                <a:tab pos="469900" algn="l"/>
              </a:tabLst>
            </a:pPr>
            <a:r>
              <a:rPr sz="1900" spc="-5" dirty="0">
                <a:latin typeface="Times New Roman"/>
                <a:cs typeface="Times New Roman"/>
              </a:rPr>
              <a:t>https://en.wikipedia.org/wiki/SignWriting</a:t>
            </a:r>
            <a:endParaRPr sz="19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80"/>
              </a:spcBef>
              <a:buAutoNum type="arabicPeriod" startAt="7"/>
              <a:tabLst>
                <a:tab pos="469265" algn="l"/>
                <a:tab pos="469900" algn="l"/>
              </a:tabLst>
            </a:pPr>
            <a:r>
              <a:rPr sz="1900" spc="-5" dirty="0">
                <a:latin typeface="Times New Roman"/>
                <a:cs typeface="Times New Roman"/>
              </a:rPr>
              <a:t>https://en.wikipedia.org/wiki/SignLanguage</a:t>
            </a:r>
            <a:endParaRPr sz="19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75"/>
              </a:spcBef>
              <a:buAutoNum type="arabicPeriod" startAt="7"/>
              <a:tabLst>
                <a:tab pos="469265" algn="l"/>
                <a:tab pos="469900" algn="l"/>
              </a:tabLst>
            </a:pPr>
            <a:r>
              <a:rPr sz="1900" spc="-5" dirty="0">
                <a:latin typeface="Times New Roman"/>
                <a:cs typeface="Times New Roman"/>
              </a:rPr>
              <a:t>https://github.com/ye-kyaw-thu/kKg-Myanmar-keyboard/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49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3247"/>
            <a:ext cx="36055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List </a:t>
            </a:r>
            <a:r>
              <a:rPr dirty="0"/>
              <a:t>of</a:t>
            </a:r>
            <a:r>
              <a:rPr spc="-30" dirty="0"/>
              <a:t> </a:t>
            </a:r>
            <a:r>
              <a:rPr spc="-5" dirty="0"/>
              <a:t>Publications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3756" y="1072139"/>
            <a:ext cx="10349230" cy="516255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Times New Roman"/>
                <a:cs typeface="Times New Roman"/>
              </a:rPr>
              <a:t>Swe Zin Moe, </a:t>
            </a:r>
            <a:r>
              <a:rPr sz="1600" b="1" spc="-5" dirty="0">
                <a:latin typeface="Times New Roman"/>
                <a:cs typeface="Times New Roman"/>
              </a:rPr>
              <a:t>Hlaing Myat </a:t>
            </a:r>
            <a:r>
              <a:rPr sz="1600" b="1" spc="5" dirty="0">
                <a:latin typeface="Times New Roman"/>
                <a:cs typeface="Times New Roman"/>
              </a:rPr>
              <a:t>Nwe</a:t>
            </a:r>
            <a:r>
              <a:rPr sz="1600" spc="5" dirty="0">
                <a:latin typeface="Times New Roman"/>
                <a:cs typeface="Times New Roman"/>
              </a:rPr>
              <a:t>, </a:t>
            </a:r>
            <a:r>
              <a:rPr sz="1600" spc="-5" dirty="0">
                <a:latin typeface="Times New Roman"/>
                <a:cs typeface="Times New Roman"/>
              </a:rPr>
              <a:t>Hnin </a:t>
            </a:r>
            <a:r>
              <a:rPr sz="1600" spc="-50" dirty="0">
                <a:latin typeface="Times New Roman"/>
                <a:cs typeface="Times New Roman"/>
              </a:rPr>
              <a:t>Wai Wai </a:t>
            </a:r>
            <a:r>
              <a:rPr sz="1600" spc="-5" dirty="0">
                <a:latin typeface="Times New Roman"/>
                <a:cs typeface="Times New Roman"/>
              </a:rPr>
              <a:t>Hlaing, </a:t>
            </a:r>
            <a:r>
              <a:rPr sz="1600" spc="-85" dirty="0">
                <a:latin typeface="Times New Roman"/>
                <a:cs typeface="Times New Roman"/>
              </a:rPr>
              <a:t>Ye </a:t>
            </a:r>
            <a:r>
              <a:rPr sz="1600" spc="-5" dirty="0">
                <a:latin typeface="Times New Roman"/>
                <a:cs typeface="Times New Roman"/>
              </a:rPr>
              <a:t>Kyaw Thu, Hnin </a:t>
            </a:r>
            <a:r>
              <a:rPr sz="1600" spc="-55" dirty="0">
                <a:latin typeface="Times New Roman"/>
                <a:cs typeface="Times New Roman"/>
              </a:rPr>
              <a:t>Aye </a:t>
            </a:r>
            <a:r>
              <a:rPr sz="1600" spc="-5" dirty="0">
                <a:latin typeface="Times New Roman"/>
                <a:cs typeface="Times New Roman"/>
              </a:rPr>
              <a:t>Thant, Nandar </a:t>
            </a:r>
            <a:r>
              <a:rPr sz="1600" spc="-30" dirty="0">
                <a:latin typeface="Times New Roman"/>
                <a:cs typeface="Times New Roman"/>
              </a:rPr>
              <a:t>Win </a:t>
            </a:r>
            <a:r>
              <a:rPr sz="1600" spc="-10" dirty="0">
                <a:latin typeface="Times New Roman"/>
                <a:cs typeface="Times New Roman"/>
              </a:rPr>
              <a:t>Min, “Myanmar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Sign</a:t>
            </a:r>
            <a:endParaRPr sz="16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Times New Roman"/>
                <a:cs typeface="Times New Roman"/>
              </a:rPr>
              <a:t>Language </a:t>
            </a:r>
            <a:r>
              <a:rPr sz="1600" spc="-10" dirty="0">
                <a:latin typeface="Times New Roman"/>
                <a:cs typeface="Times New Roman"/>
              </a:rPr>
              <a:t>(MSL) </a:t>
            </a:r>
            <a:r>
              <a:rPr sz="1600" spc="-5" dirty="0">
                <a:latin typeface="Times New Roman"/>
                <a:cs typeface="Times New Roman"/>
              </a:rPr>
              <a:t>Corpus for </a:t>
            </a:r>
            <a:r>
              <a:rPr sz="1600" spc="-10" dirty="0">
                <a:latin typeface="Times New Roman"/>
                <a:cs typeface="Times New Roman"/>
              </a:rPr>
              <a:t>Emergency Domain”, </a:t>
            </a:r>
            <a:r>
              <a:rPr sz="1600" spc="-20" dirty="0">
                <a:latin typeface="Times New Roman"/>
                <a:cs typeface="Times New Roman"/>
              </a:rPr>
              <a:t>PACLING2017 </a:t>
            </a:r>
            <a:r>
              <a:rPr sz="1600" spc="-5" dirty="0">
                <a:latin typeface="Times New Roman"/>
                <a:cs typeface="Times New Roman"/>
              </a:rPr>
              <a:t>conference, </a:t>
            </a:r>
            <a:r>
              <a:rPr sz="1600" spc="-25" dirty="0">
                <a:latin typeface="Times New Roman"/>
                <a:cs typeface="Times New Roman"/>
              </a:rPr>
              <a:t>Yangon, </a:t>
            </a:r>
            <a:r>
              <a:rPr sz="1600" spc="-20" dirty="0">
                <a:latin typeface="Times New Roman"/>
                <a:cs typeface="Times New Roman"/>
              </a:rPr>
              <a:t>Myanmar. </a:t>
            </a:r>
            <a:r>
              <a:rPr sz="1600" spc="-10" dirty="0">
                <a:latin typeface="Times New Roman"/>
                <a:cs typeface="Times New Roman"/>
              </a:rPr>
              <a:t>(Demo </a:t>
            </a:r>
            <a:r>
              <a:rPr sz="1600" spc="-5" dirty="0">
                <a:latin typeface="Times New Roman"/>
                <a:cs typeface="Times New Roman"/>
              </a:rPr>
              <a:t>and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Poster)</a:t>
            </a:r>
            <a:endParaRPr sz="1600">
              <a:latin typeface="Times New Roman"/>
              <a:cs typeface="Times New Roman"/>
            </a:endParaRPr>
          </a:p>
          <a:p>
            <a:pPr marL="240665" marR="12700" indent="-227965">
              <a:lnSpc>
                <a:spcPct val="15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Times New Roman"/>
                <a:cs typeface="Times New Roman"/>
              </a:rPr>
              <a:t>Swe Zin Moe, </a:t>
            </a:r>
            <a:r>
              <a:rPr sz="1600" spc="-85" dirty="0">
                <a:latin typeface="Times New Roman"/>
                <a:cs typeface="Times New Roman"/>
              </a:rPr>
              <a:t>Ye </a:t>
            </a:r>
            <a:r>
              <a:rPr sz="1600" spc="-5" dirty="0">
                <a:latin typeface="Times New Roman"/>
                <a:cs typeface="Times New Roman"/>
              </a:rPr>
              <a:t>Kyaw Thu, </a:t>
            </a:r>
            <a:r>
              <a:rPr sz="1600" b="1" spc="-5" dirty="0">
                <a:latin typeface="Times New Roman"/>
                <a:cs typeface="Times New Roman"/>
              </a:rPr>
              <a:t>Hlaing Myat </a:t>
            </a:r>
            <a:r>
              <a:rPr sz="1600" b="1" spc="5" dirty="0">
                <a:latin typeface="Times New Roman"/>
                <a:cs typeface="Times New Roman"/>
              </a:rPr>
              <a:t>Nwe</a:t>
            </a:r>
            <a:r>
              <a:rPr sz="1600" spc="5" dirty="0">
                <a:latin typeface="Times New Roman"/>
                <a:cs typeface="Times New Roman"/>
              </a:rPr>
              <a:t>, </a:t>
            </a:r>
            <a:r>
              <a:rPr sz="1600" spc="-5" dirty="0">
                <a:latin typeface="Times New Roman"/>
                <a:cs typeface="Times New Roman"/>
              </a:rPr>
              <a:t>Hnin </a:t>
            </a:r>
            <a:r>
              <a:rPr sz="1600" spc="-50" dirty="0">
                <a:latin typeface="Times New Roman"/>
                <a:cs typeface="Times New Roman"/>
              </a:rPr>
              <a:t>Wai Wai </a:t>
            </a:r>
            <a:r>
              <a:rPr sz="1600" spc="-5" dirty="0">
                <a:latin typeface="Times New Roman"/>
                <a:cs typeface="Times New Roman"/>
              </a:rPr>
              <a:t>Hlaing, Ni Htwe Aung, Hnin </a:t>
            </a:r>
            <a:r>
              <a:rPr sz="1600" spc="-55" dirty="0">
                <a:latin typeface="Times New Roman"/>
                <a:cs typeface="Times New Roman"/>
              </a:rPr>
              <a:t>Aye </a:t>
            </a:r>
            <a:r>
              <a:rPr sz="1600" spc="-5" dirty="0">
                <a:latin typeface="Times New Roman"/>
                <a:cs typeface="Times New Roman"/>
              </a:rPr>
              <a:t>Thant, Nandar </a:t>
            </a:r>
            <a:r>
              <a:rPr sz="1600" spc="-30" dirty="0">
                <a:latin typeface="Times New Roman"/>
                <a:cs typeface="Times New Roman"/>
              </a:rPr>
              <a:t>Win </a:t>
            </a:r>
            <a:r>
              <a:rPr sz="1600" spc="-5" dirty="0">
                <a:latin typeface="Times New Roman"/>
                <a:cs typeface="Times New Roman"/>
              </a:rPr>
              <a:t>Min,  </a:t>
            </a:r>
            <a:r>
              <a:rPr sz="1600" dirty="0">
                <a:latin typeface="Times New Roman"/>
                <a:cs typeface="Times New Roman"/>
              </a:rPr>
              <a:t>“Corpus Building </a:t>
            </a:r>
            <a:r>
              <a:rPr sz="1600" spc="-5" dirty="0">
                <a:latin typeface="Times New Roman"/>
                <a:cs typeface="Times New Roman"/>
              </a:rPr>
              <a:t>for Machine </a:t>
            </a:r>
            <a:r>
              <a:rPr sz="1600" spc="-10" dirty="0">
                <a:latin typeface="Times New Roman"/>
                <a:cs typeface="Times New Roman"/>
              </a:rPr>
              <a:t>Translation </a:t>
            </a:r>
            <a:r>
              <a:rPr sz="1600" spc="-5" dirty="0">
                <a:latin typeface="Times New Roman"/>
                <a:cs typeface="Times New Roman"/>
              </a:rPr>
              <a:t>between </a:t>
            </a:r>
            <a:r>
              <a:rPr sz="1600" spc="-10" dirty="0">
                <a:latin typeface="Times New Roman"/>
                <a:cs typeface="Times New Roman"/>
              </a:rPr>
              <a:t>Myanmar </a:t>
            </a:r>
            <a:r>
              <a:rPr sz="1600" spc="-5" dirty="0">
                <a:latin typeface="Times New Roman"/>
                <a:cs typeface="Times New Roman"/>
              </a:rPr>
              <a:t>Sign Language and </a:t>
            </a:r>
            <a:r>
              <a:rPr sz="1600" spc="-10" dirty="0">
                <a:latin typeface="Times New Roman"/>
                <a:cs typeface="Times New Roman"/>
              </a:rPr>
              <a:t>Myanmar </a:t>
            </a:r>
            <a:r>
              <a:rPr sz="1600" spc="-15" dirty="0">
                <a:latin typeface="Times New Roman"/>
                <a:cs typeface="Times New Roman"/>
              </a:rPr>
              <a:t>Written </a:t>
            </a:r>
            <a:r>
              <a:rPr sz="1600" spc="-25" dirty="0">
                <a:latin typeface="Times New Roman"/>
                <a:cs typeface="Times New Roman"/>
              </a:rPr>
              <a:t>Text”, </a:t>
            </a:r>
            <a:r>
              <a:rPr sz="1600" spc="-30" dirty="0">
                <a:latin typeface="Times New Roman"/>
                <a:cs typeface="Times New Roman"/>
              </a:rPr>
              <a:t>World </a:t>
            </a:r>
            <a:r>
              <a:rPr sz="1600" spc="-10" dirty="0">
                <a:latin typeface="Times New Roman"/>
                <a:cs typeface="Times New Roman"/>
              </a:rPr>
              <a:t>Deaf Day  </a:t>
            </a:r>
            <a:r>
              <a:rPr sz="1600" dirty="0">
                <a:latin typeface="Times New Roman"/>
                <a:cs typeface="Times New Roman"/>
              </a:rPr>
              <a:t>2017, </a:t>
            </a:r>
            <a:r>
              <a:rPr sz="1600" spc="5" dirty="0">
                <a:latin typeface="Times New Roman"/>
                <a:cs typeface="Times New Roman"/>
              </a:rPr>
              <a:t>14</a:t>
            </a:r>
            <a:r>
              <a:rPr sz="1575" spc="7" baseline="26455" dirty="0">
                <a:latin typeface="Times New Roman"/>
                <a:cs typeface="Times New Roman"/>
              </a:rPr>
              <a:t>th </a:t>
            </a:r>
            <a:r>
              <a:rPr sz="1600" spc="-5" dirty="0">
                <a:latin typeface="Times New Roman"/>
                <a:cs typeface="Times New Roman"/>
              </a:rPr>
              <a:t>Sept. </a:t>
            </a:r>
            <a:r>
              <a:rPr sz="1600" dirty="0">
                <a:latin typeface="Times New Roman"/>
                <a:cs typeface="Times New Roman"/>
              </a:rPr>
              <a:t>2017, </a:t>
            </a:r>
            <a:r>
              <a:rPr sz="1600" spc="-5" dirty="0">
                <a:latin typeface="Times New Roman"/>
                <a:cs typeface="Times New Roman"/>
              </a:rPr>
              <a:t>Mandalay </a:t>
            </a:r>
            <a:r>
              <a:rPr sz="1600" spc="-10" dirty="0">
                <a:latin typeface="Times New Roman"/>
                <a:cs typeface="Times New Roman"/>
              </a:rPr>
              <a:t>Community </a:t>
            </a:r>
            <a:r>
              <a:rPr sz="1600" spc="-15" dirty="0">
                <a:latin typeface="Times New Roman"/>
                <a:cs typeface="Times New Roman"/>
              </a:rPr>
              <a:t>Center, </a:t>
            </a:r>
            <a:r>
              <a:rPr sz="1600" spc="-5" dirty="0">
                <a:latin typeface="Times New Roman"/>
                <a:cs typeface="Times New Roman"/>
              </a:rPr>
              <a:t>Chan </a:t>
            </a:r>
            <a:r>
              <a:rPr sz="1600" spc="-55" dirty="0">
                <a:latin typeface="Times New Roman"/>
                <a:cs typeface="Times New Roman"/>
              </a:rPr>
              <a:t>Aye </a:t>
            </a:r>
            <a:r>
              <a:rPr sz="1600" spc="-5" dirty="0">
                <a:latin typeface="Times New Roman"/>
                <a:cs typeface="Times New Roman"/>
              </a:rPr>
              <a:t>Tharzan </a:t>
            </a:r>
            <a:r>
              <a:rPr sz="1600" spc="-15" dirty="0">
                <a:latin typeface="Times New Roman"/>
                <a:cs typeface="Times New Roman"/>
              </a:rPr>
              <a:t>Township, Mandalay, </a:t>
            </a:r>
            <a:r>
              <a:rPr sz="1600" spc="-20" dirty="0">
                <a:latin typeface="Times New Roman"/>
                <a:cs typeface="Times New Roman"/>
              </a:rPr>
              <a:t>Myanmar.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(Poster)</a:t>
            </a:r>
            <a:endParaRPr sz="1600">
              <a:latin typeface="Times New Roman"/>
              <a:cs typeface="Times New Roman"/>
            </a:endParaRPr>
          </a:p>
          <a:p>
            <a:pPr marL="240665" marR="76835" indent="-227965">
              <a:lnSpc>
                <a:spcPct val="15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Times New Roman"/>
                <a:cs typeface="Times New Roman"/>
              </a:rPr>
              <a:t>Swe Zin Moe, Hnin </a:t>
            </a:r>
            <a:r>
              <a:rPr sz="1600" spc="-50" dirty="0">
                <a:latin typeface="Times New Roman"/>
                <a:cs typeface="Times New Roman"/>
              </a:rPr>
              <a:t>Wai Wai </a:t>
            </a:r>
            <a:r>
              <a:rPr sz="1600" spc="-5" dirty="0">
                <a:latin typeface="Times New Roman"/>
                <a:cs typeface="Times New Roman"/>
              </a:rPr>
              <a:t>Hlaing, </a:t>
            </a:r>
            <a:r>
              <a:rPr sz="1600" spc="-85" dirty="0">
                <a:latin typeface="Times New Roman"/>
                <a:cs typeface="Times New Roman"/>
              </a:rPr>
              <a:t>Ye </a:t>
            </a:r>
            <a:r>
              <a:rPr sz="1600" spc="-5" dirty="0">
                <a:latin typeface="Times New Roman"/>
                <a:cs typeface="Times New Roman"/>
              </a:rPr>
              <a:t>Kyaw Thu, </a:t>
            </a:r>
            <a:r>
              <a:rPr sz="1600" b="1" spc="-5" dirty="0">
                <a:latin typeface="Times New Roman"/>
                <a:cs typeface="Times New Roman"/>
              </a:rPr>
              <a:t>Hlaing </a:t>
            </a:r>
            <a:r>
              <a:rPr sz="1600" b="1" dirty="0">
                <a:latin typeface="Times New Roman"/>
                <a:cs typeface="Times New Roman"/>
              </a:rPr>
              <a:t>Myat </a:t>
            </a:r>
            <a:r>
              <a:rPr sz="1600" b="1" spc="5" dirty="0">
                <a:latin typeface="Times New Roman"/>
                <a:cs typeface="Times New Roman"/>
              </a:rPr>
              <a:t>Nwe</a:t>
            </a:r>
            <a:r>
              <a:rPr sz="1600" spc="5" dirty="0">
                <a:latin typeface="Times New Roman"/>
                <a:cs typeface="Times New Roman"/>
              </a:rPr>
              <a:t>, </a:t>
            </a:r>
            <a:r>
              <a:rPr sz="1600" spc="-5" dirty="0">
                <a:latin typeface="Times New Roman"/>
                <a:cs typeface="Times New Roman"/>
              </a:rPr>
              <a:t>Ni Htwe </a:t>
            </a:r>
            <a:r>
              <a:rPr sz="1600" dirty="0">
                <a:latin typeface="Times New Roman"/>
                <a:cs typeface="Times New Roman"/>
              </a:rPr>
              <a:t>Aung, </a:t>
            </a:r>
            <a:r>
              <a:rPr sz="1600" spc="-5" dirty="0">
                <a:latin typeface="Times New Roman"/>
                <a:cs typeface="Times New Roman"/>
              </a:rPr>
              <a:t>Hnin </a:t>
            </a:r>
            <a:r>
              <a:rPr sz="1600" spc="-55" dirty="0">
                <a:latin typeface="Times New Roman"/>
                <a:cs typeface="Times New Roman"/>
              </a:rPr>
              <a:t>Aye </a:t>
            </a:r>
            <a:r>
              <a:rPr sz="1600" spc="-5" dirty="0">
                <a:latin typeface="Times New Roman"/>
                <a:cs typeface="Times New Roman"/>
              </a:rPr>
              <a:t>Thant, Nandar </a:t>
            </a:r>
            <a:r>
              <a:rPr sz="1600" spc="-25" dirty="0">
                <a:latin typeface="Times New Roman"/>
                <a:cs typeface="Times New Roman"/>
              </a:rPr>
              <a:t>Win </a:t>
            </a:r>
            <a:r>
              <a:rPr sz="1600" spc="-5" dirty="0">
                <a:latin typeface="Times New Roman"/>
                <a:cs typeface="Times New Roman"/>
              </a:rPr>
              <a:t>Min,  </a:t>
            </a:r>
            <a:r>
              <a:rPr sz="1600" spc="-360" dirty="0">
                <a:latin typeface="Times New Roman"/>
                <a:cs typeface="Times New Roman"/>
              </a:rPr>
              <a:t>“</a:t>
            </a:r>
            <a:r>
              <a:rPr sz="1400" spc="-360" dirty="0">
                <a:latin typeface="Myanmar Sangam MN"/>
                <a:cs typeface="Myanmar Sangam MN"/>
              </a:rPr>
              <a:t>ျမန္မာ </a:t>
            </a:r>
            <a:r>
              <a:rPr sz="1400" spc="-325" dirty="0">
                <a:latin typeface="Myanmar Sangam MN"/>
                <a:cs typeface="Myanmar Sangam MN"/>
              </a:rPr>
              <a:t>လက္သေကၤတျပဘာသာစကားမွ </a:t>
            </a:r>
            <a:r>
              <a:rPr sz="1400" spc="-505" dirty="0">
                <a:latin typeface="Myanmar Sangam MN"/>
                <a:cs typeface="Myanmar Sangam MN"/>
              </a:rPr>
              <a:t>ျမန္မာစကားေျပာစာေၾကာင္းသို႕</a:t>
            </a:r>
            <a:r>
              <a:rPr sz="1400" spc="15" dirty="0">
                <a:latin typeface="Myanmar Sangam MN"/>
                <a:cs typeface="Myanmar Sangam MN"/>
              </a:rPr>
              <a:t> </a:t>
            </a:r>
            <a:r>
              <a:rPr sz="1400" spc="-505" dirty="0">
                <a:latin typeface="Myanmar Sangam MN"/>
                <a:cs typeface="Myanmar Sangam MN"/>
              </a:rPr>
              <a:t>ကြန္ပ်ဴတာသံုး</a:t>
            </a:r>
            <a:r>
              <a:rPr sz="1400" spc="20" dirty="0">
                <a:latin typeface="Myanmar Sangam MN"/>
                <a:cs typeface="Myanmar Sangam MN"/>
              </a:rPr>
              <a:t> </a:t>
            </a:r>
            <a:r>
              <a:rPr sz="1400" spc="-295" dirty="0">
                <a:latin typeface="Myanmar Sangam MN"/>
                <a:cs typeface="Myanmar Sangam MN"/>
              </a:rPr>
              <a:t>ဘာသာျပန္ </a:t>
            </a:r>
            <a:r>
              <a:rPr sz="1400" spc="-190" dirty="0">
                <a:latin typeface="Myanmar Sangam MN"/>
                <a:cs typeface="Myanmar Sangam MN"/>
              </a:rPr>
              <a:t>သုေတသန</a:t>
            </a:r>
            <a:r>
              <a:rPr sz="1600" spc="-190" dirty="0">
                <a:latin typeface="Times New Roman"/>
                <a:cs typeface="Times New Roman"/>
              </a:rPr>
              <a:t>”, </a:t>
            </a:r>
            <a:r>
              <a:rPr sz="1600" spc="-5" dirty="0">
                <a:latin typeface="Times New Roman"/>
                <a:cs typeface="Times New Roman"/>
              </a:rPr>
              <a:t>International </a:t>
            </a:r>
            <a:r>
              <a:rPr sz="1600" spc="-10" dirty="0">
                <a:latin typeface="Times New Roman"/>
                <a:cs typeface="Times New Roman"/>
              </a:rPr>
              <a:t>Day </a:t>
            </a:r>
            <a:r>
              <a:rPr sz="1600" spc="-420" dirty="0">
                <a:latin typeface="Times New Roman"/>
                <a:cs typeface="Times New Roman"/>
              </a:rPr>
              <a:t>of </a:t>
            </a:r>
            <a:r>
              <a:rPr sz="1600" spc="-3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Persons with Disabilities </a:t>
            </a:r>
            <a:r>
              <a:rPr sz="1600" dirty="0">
                <a:latin typeface="Times New Roman"/>
                <a:cs typeface="Times New Roman"/>
              </a:rPr>
              <a:t>2017, </a:t>
            </a:r>
            <a:r>
              <a:rPr sz="1600" spc="5" dirty="0">
                <a:latin typeface="Times New Roman"/>
                <a:cs typeface="Times New Roman"/>
              </a:rPr>
              <a:t>3</a:t>
            </a:r>
            <a:r>
              <a:rPr sz="1575" spc="7" baseline="26455" dirty="0">
                <a:latin typeface="Times New Roman"/>
                <a:cs typeface="Times New Roman"/>
              </a:rPr>
              <a:t>rd </a:t>
            </a:r>
            <a:r>
              <a:rPr sz="1600" spc="-5" dirty="0">
                <a:latin typeface="Times New Roman"/>
                <a:cs typeface="Times New Roman"/>
              </a:rPr>
              <a:t>Dec. </a:t>
            </a:r>
            <a:r>
              <a:rPr sz="1600" dirty="0">
                <a:latin typeface="Times New Roman"/>
                <a:cs typeface="Times New Roman"/>
              </a:rPr>
              <a:t>2017, </a:t>
            </a:r>
            <a:r>
              <a:rPr sz="1600" spc="-15" dirty="0">
                <a:latin typeface="Times New Roman"/>
                <a:cs typeface="Times New Roman"/>
              </a:rPr>
              <a:t>Wilson </a:t>
            </a:r>
            <a:r>
              <a:rPr sz="1600" spc="-5" dirty="0">
                <a:latin typeface="Times New Roman"/>
                <a:cs typeface="Times New Roman"/>
              </a:rPr>
              <a:t>Hotel, No.31(E), </a:t>
            </a:r>
            <a:r>
              <a:rPr sz="1600" spc="-15" dirty="0">
                <a:latin typeface="Times New Roman"/>
                <a:cs typeface="Times New Roman"/>
              </a:rPr>
              <a:t>Yangon-Mandalay </a:t>
            </a:r>
            <a:r>
              <a:rPr sz="1600" spc="-5" dirty="0">
                <a:latin typeface="Times New Roman"/>
                <a:cs typeface="Times New Roman"/>
              </a:rPr>
              <a:t>Main Road, Maha Aung Myay  </a:t>
            </a:r>
            <a:r>
              <a:rPr sz="1600" spc="-15" dirty="0">
                <a:latin typeface="Times New Roman"/>
                <a:cs typeface="Times New Roman"/>
              </a:rPr>
              <a:t>Township, Mandalay, </a:t>
            </a:r>
            <a:r>
              <a:rPr sz="1600" spc="-20" dirty="0">
                <a:latin typeface="Times New Roman"/>
                <a:cs typeface="Times New Roman"/>
              </a:rPr>
              <a:t>Myanmar. </a:t>
            </a:r>
            <a:r>
              <a:rPr sz="1600" spc="-10" dirty="0">
                <a:latin typeface="Times New Roman"/>
                <a:cs typeface="Times New Roman"/>
              </a:rPr>
              <a:t>(Demo </a:t>
            </a:r>
            <a:r>
              <a:rPr sz="1600" spc="-5" dirty="0">
                <a:latin typeface="Times New Roman"/>
                <a:cs typeface="Times New Roman"/>
              </a:rPr>
              <a:t>and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Poster)</a:t>
            </a:r>
            <a:endParaRPr sz="1600">
              <a:latin typeface="Times New Roman"/>
              <a:cs typeface="Times New Roman"/>
            </a:endParaRPr>
          </a:p>
          <a:p>
            <a:pPr marL="240665" marR="65405" indent="-227965">
              <a:lnSpc>
                <a:spcPct val="15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Hlaing Myat </a:t>
            </a:r>
            <a:r>
              <a:rPr sz="1600" b="1" spc="5" dirty="0">
                <a:latin typeface="Times New Roman"/>
                <a:cs typeface="Times New Roman"/>
              </a:rPr>
              <a:t>Nwe</a:t>
            </a:r>
            <a:r>
              <a:rPr sz="1600" spc="5" dirty="0">
                <a:latin typeface="Times New Roman"/>
                <a:cs typeface="Times New Roman"/>
              </a:rPr>
              <a:t>, </a:t>
            </a:r>
            <a:r>
              <a:rPr sz="1600" spc="-85" dirty="0">
                <a:latin typeface="Times New Roman"/>
                <a:cs typeface="Times New Roman"/>
              </a:rPr>
              <a:t>Ye </a:t>
            </a:r>
            <a:r>
              <a:rPr sz="1600" spc="-5" dirty="0">
                <a:latin typeface="Times New Roman"/>
                <a:cs typeface="Times New Roman"/>
              </a:rPr>
              <a:t>Kyaw Thu, Hnin </a:t>
            </a:r>
            <a:r>
              <a:rPr sz="1600" spc="-50" dirty="0">
                <a:latin typeface="Times New Roman"/>
                <a:cs typeface="Times New Roman"/>
              </a:rPr>
              <a:t>Wai Wai </a:t>
            </a:r>
            <a:r>
              <a:rPr sz="1600" spc="-5" dirty="0">
                <a:latin typeface="Times New Roman"/>
                <a:cs typeface="Times New Roman"/>
              </a:rPr>
              <a:t>Hlaing, Swe </a:t>
            </a:r>
            <a:r>
              <a:rPr sz="1600" spc="-10" dirty="0">
                <a:latin typeface="Times New Roman"/>
                <a:cs typeface="Times New Roman"/>
              </a:rPr>
              <a:t>Zin </a:t>
            </a:r>
            <a:r>
              <a:rPr sz="1600" spc="-5" dirty="0">
                <a:latin typeface="Times New Roman"/>
                <a:cs typeface="Times New Roman"/>
              </a:rPr>
              <a:t>Moe, Ni Htwe Aung, Hnin </a:t>
            </a:r>
            <a:r>
              <a:rPr sz="1600" spc="-55" dirty="0">
                <a:latin typeface="Times New Roman"/>
                <a:cs typeface="Times New Roman"/>
              </a:rPr>
              <a:t>Aye </a:t>
            </a:r>
            <a:r>
              <a:rPr sz="1600" spc="-5" dirty="0">
                <a:latin typeface="Times New Roman"/>
                <a:cs typeface="Times New Roman"/>
              </a:rPr>
              <a:t>Thant, Nandar </a:t>
            </a:r>
            <a:r>
              <a:rPr sz="1600" spc="-30" dirty="0">
                <a:latin typeface="Times New Roman"/>
                <a:cs typeface="Times New Roman"/>
              </a:rPr>
              <a:t>Win </a:t>
            </a:r>
            <a:r>
              <a:rPr sz="1600" spc="-5" dirty="0">
                <a:latin typeface="Times New Roman"/>
                <a:cs typeface="Times New Roman"/>
              </a:rPr>
              <a:t>Min,  </a:t>
            </a:r>
            <a:r>
              <a:rPr sz="1600" spc="-35" dirty="0">
                <a:latin typeface="Times New Roman"/>
                <a:cs typeface="Times New Roman"/>
              </a:rPr>
              <a:t>"Two </a:t>
            </a:r>
            <a:r>
              <a:rPr sz="1600" spc="-5" dirty="0">
                <a:latin typeface="Times New Roman"/>
                <a:cs typeface="Times New Roman"/>
              </a:rPr>
              <a:t>Fingerspelling Keyboard layouts </a:t>
            </a:r>
            <a:r>
              <a:rPr sz="1600" dirty="0">
                <a:latin typeface="Times New Roman"/>
                <a:cs typeface="Times New Roman"/>
              </a:rPr>
              <a:t>for </a:t>
            </a:r>
            <a:r>
              <a:rPr sz="1600" spc="-10" dirty="0">
                <a:latin typeface="Times New Roman"/>
                <a:cs typeface="Times New Roman"/>
              </a:rPr>
              <a:t>Myanmar SignWriting", </a:t>
            </a:r>
            <a:r>
              <a:rPr sz="1600" spc="-5" dirty="0">
                <a:latin typeface="Times New Roman"/>
                <a:cs typeface="Times New Roman"/>
              </a:rPr>
              <a:t>International Day of Persons with Disabilities </a:t>
            </a:r>
            <a:r>
              <a:rPr sz="1600" dirty="0">
                <a:latin typeface="Times New Roman"/>
                <a:cs typeface="Times New Roman"/>
              </a:rPr>
              <a:t>2017, </a:t>
            </a:r>
            <a:r>
              <a:rPr sz="1600" spc="5" dirty="0">
                <a:latin typeface="Times New Roman"/>
                <a:cs typeface="Times New Roman"/>
              </a:rPr>
              <a:t>3</a:t>
            </a:r>
            <a:r>
              <a:rPr sz="1575" spc="7" baseline="26455" dirty="0">
                <a:latin typeface="Times New Roman"/>
                <a:cs typeface="Times New Roman"/>
              </a:rPr>
              <a:t>rd 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Dec. </a:t>
            </a:r>
            <a:r>
              <a:rPr sz="1600" dirty="0">
                <a:latin typeface="Times New Roman"/>
                <a:cs typeface="Times New Roman"/>
              </a:rPr>
              <a:t>2017, </a:t>
            </a:r>
            <a:r>
              <a:rPr sz="1600" spc="-15" dirty="0">
                <a:latin typeface="Times New Roman"/>
                <a:cs typeface="Times New Roman"/>
              </a:rPr>
              <a:t>Wilson </a:t>
            </a:r>
            <a:r>
              <a:rPr sz="1600" spc="-5" dirty="0">
                <a:latin typeface="Times New Roman"/>
                <a:cs typeface="Times New Roman"/>
              </a:rPr>
              <a:t>Hotel, No.31(E), </a:t>
            </a:r>
            <a:r>
              <a:rPr sz="1600" spc="-15" dirty="0">
                <a:latin typeface="Times New Roman"/>
                <a:cs typeface="Times New Roman"/>
              </a:rPr>
              <a:t>Yangon-Mandalay </a:t>
            </a:r>
            <a:r>
              <a:rPr sz="1600" spc="-5" dirty="0">
                <a:latin typeface="Times New Roman"/>
                <a:cs typeface="Times New Roman"/>
              </a:rPr>
              <a:t>Main Road, Maha Aung Myay </a:t>
            </a:r>
            <a:r>
              <a:rPr sz="1600" spc="-15" dirty="0">
                <a:latin typeface="Times New Roman"/>
                <a:cs typeface="Times New Roman"/>
              </a:rPr>
              <a:t>Township, Mandalay, </a:t>
            </a:r>
            <a:r>
              <a:rPr sz="1600" spc="-20" dirty="0">
                <a:latin typeface="Times New Roman"/>
                <a:cs typeface="Times New Roman"/>
              </a:rPr>
              <a:t>Myanmar.  </a:t>
            </a:r>
            <a:r>
              <a:rPr sz="1600" spc="-10" dirty="0">
                <a:latin typeface="Times New Roman"/>
                <a:cs typeface="Times New Roman"/>
              </a:rPr>
              <a:t>(Demo </a:t>
            </a:r>
            <a:r>
              <a:rPr sz="1600" spc="-5" dirty="0">
                <a:latin typeface="Times New Roman"/>
                <a:cs typeface="Times New Roman"/>
              </a:rPr>
              <a:t>and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Poster)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122659" y="6407505"/>
            <a:ext cx="16510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sz="1800" dirty="0">
                <a:latin typeface="Times New Roman"/>
                <a:cs typeface="Times New Roman"/>
              </a:rPr>
              <a:t>5</a:t>
            </a:fld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3247"/>
            <a:ext cx="39738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Introduction</a:t>
            </a:r>
            <a:r>
              <a:rPr spc="-45" dirty="0"/>
              <a:t> </a:t>
            </a:r>
            <a:r>
              <a:rPr spc="-50" dirty="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1589" y="1106169"/>
            <a:ext cx="9984740" cy="4669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715" indent="-228600" algn="just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SignWriting </a:t>
            </a:r>
            <a:r>
              <a:rPr sz="2400" spc="-5" dirty="0">
                <a:latin typeface="Times New Roman"/>
                <a:cs typeface="Times New Roman"/>
              </a:rPr>
              <a:t>will </a:t>
            </a:r>
            <a:r>
              <a:rPr sz="2400" spc="-1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useful </a:t>
            </a:r>
            <a:r>
              <a:rPr sz="2400" dirty="0">
                <a:latin typeface="Times New Roman"/>
                <a:cs typeface="Times New Roman"/>
              </a:rPr>
              <a:t>for Deaf </a:t>
            </a:r>
            <a:r>
              <a:rPr sz="2400" spc="-5" dirty="0">
                <a:latin typeface="Times New Roman"/>
                <a:cs typeface="Times New Roman"/>
              </a:rPr>
              <a:t>children education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documentation </a:t>
            </a:r>
            <a:r>
              <a:rPr sz="2400" spc="10" dirty="0">
                <a:latin typeface="Times New Roman"/>
                <a:cs typeface="Times New Roman"/>
              </a:rPr>
              <a:t>of  </a:t>
            </a:r>
            <a:r>
              <a:rPr sz="2400" dirty="0">
                <a:latin typeface="Times New Roman"/>
                <a:cs typeface="Times New Roman"/>
              </a:rPr>
              <a:t>sign language literature in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Myanmar.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50100"/>
              </a:lnSpc>
              <a:spcBef>
                <a:spcPts val="99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In the our </a:t>
            </a:r>
            <a:r>
              <a:rPr sz="2400" spc="-15" dirty="0">
                <a:latin typeface="Times New Roman"/>
                <a:cs typeface="Times New Roman"/>
              </a:rPr>
              <a:t>paper, </a:t>
            </a:r>
            <a:r>
              <a:rPr sz="2400" spc="-5" dirty="0">
                <a:latin typeface="Times New Roman"/>
                <a:cs typeface="Times New Roman"/>
              </a:rPr>
              <a:t>two fingerspelling </a:t>
            </a:r>
            <a:r>
              <a:rPr sz="2400" dirty="0">
                <a:latin typeface="Times New Roman"/>
                <a:cs typeface="Times New Roman"/>
              </a:rPr>
              <a:t>keyboard </a:t>
            </a:r>
            <a:r>
              <a:rPr sz="2400" spc="-5" dirty="0">
                <a:latin typeface="Times New Roman"/>
                <a:cs typeface="Times New Roman"/>
              </a:rPr>
              <a:t>layouts was </a:t>
            </a:r>
            <a:r>
              <a:rPr sz="2400" dirty="0">
                <a:latin typeface="Times New Roman"/>
                <a:cs typeface="Times New Roman"/>
              </a:rPr>
              <a:t>proposed, one is  based </a:t>
            </a:r>
            <a:r>
              <a:rPr sz="2400" spc="-5" dirty="0">
                <a:latin typeface="Times New Roman"/>
                <a:cs typeface="Times New Roman"/>
              </a:rPr>
              <a:t>on pronunciation of Myanmar characters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another </a:t>
            </a:r>
            <a:r>
              <a:rPr sz="2400" dirty="0">
                <a:latin typeface="Times New Roman"/>
                <a:cs typeface="Times New Roman"/>
              </a:rPr>
              <a:t>is based </a:t>
            </a:r>
            <a:r>
              <a:rPr sz="2400" spc="-5" dirty="0">
                <a:latin typeface="Times New Roman"/>
                <a:cs typeface="Times New Roman"/>
              </a:rPr>
              <a:t>on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5" dirty="0">
                <a:latin typeface="Times New Roman"/>
                <a:cs typeface="Times New Roman"/>
              </a:rPr>
              <a:t>shapes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0" dirty="0">
                <a:latin typeface="Times New Roman"/>
                <a:cs typeface="Times New Roman"/>
              </a:rPr>
              <a:t>SignWriting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symbols.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50000"/>
              </a:lnSpc>
              <a:spcBef>
                <a:spcPts val="101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A user </a:t>
            </a:r>
            <a:r>
              <a:rPr sz="2400" dirty="0">
                <a:latin typeface="Times New Roman"/>
                <a:cs typeface="Times New Roman"/>
              </a:rPr>
              <a:t>study with both </a:t>
            </a:r>
            <a:r>
              <a:rPr sz="2400" spc="-5" dirty="0">
                <a:latin typeface="Times New Roman"/>
                <a:cs typeface="Times New Roman"/>
              </a:rPr>
              <a:t>hearing-impaired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hearing users was conducted </a:t>
            </a:r>
            <a:r>
              <a:rPr sz="2400" dirty="0">
                <a:latin typeface="Times New Roman"/>
                <a:cs typeface="Times New Roman"/>
              </a:rPr>
              <a:t>and  the </a:t>
            </a:r>
            <a:r>
              <a:rPr sz="2400" spc="-5" dirty="0">
                <a:latin typeface="Times New Roman"/>
                <a:cs typeface="Times New Roman"/>
              </a:rPr>
              <a:t>comparisons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made </a:t>
            </a:r>
            <a:r>
              <a:rPr sz="2400" dirty="0">
                <a:latin typeface="Times New Roman"/>
                <a:cs typeface="Times New Roman"/>
              </a:rPr>
              <a:t>between </a:t>
            </a:r>
            <a:r>
              <a:rPr sz="2400" spc="-5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Times New Roman"/>
                <a:cs typeface="Times New Roman"/>
              </a:rPr>
              <a:t>keyboard </a:t>
            </a:r>
            <a:r>
              <a:rPr sz="2400" spc="-5" dirty="0">
                <a:latin typeface="Times New Roman"/>
                <a:cs typeface="Times New Roman"/>
              </a:rPr>
              <a:t>layouts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terms </a:t>
            </a:r>
            <a:r>
              <a:rPr sz="2400" spc="5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CPM </a:t>
            </a:r>
            <a:r>
              <a:rPr sz="2400" dirty="0">
                <a:latin typeface="Times New Roman"/>
                <a:cs typeface="Times New Roman"/>
              </a:rPr>
              <a:t>and  Likert </a:t>
            </a:r>
            <a:r>
              <a:rPr sz="2400" spc="-5" dirty="0">
                <a:latin typeface="Times New Roman"/>
                <a:cs typeface="Times New Roman"/>
              </a:rPr>
              <a:t>scale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feedbacks.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50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816" y="333247"/>
            <a:ext cx="36055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List </a:t>
            </a:r>
            <a:r>
              <a:rPr dirty="0"/>
              <a:t>of</a:t>
            </a:r>
            <a:r>
              <a:rPr spc="-30" dirty="0"/>
              <a:t> </a:t>
            </a:r>
            <a:r>
              <a:rPr spc="-5" dirty="0"/>
              <a:t>Publications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816" y="1221993"/>
            <a:ext cx="10532110" cy="4255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Hlaing </a:t>
            </a:r>
            <a:r>
              <a:rPr sz="1600" b="1" dirty="0">
                <a:latin typeface="Times New Roman"/>
                <a:cs typeface="Times New Roman"/>
              </a:rPr>
              <a:t>Myat </a:t>
            </a:r>
            <a:r>
              <a:rPr sz="1600" b="1" spc="-5" dirty="0">
                <a:latin typeface="Times New Roman"/>
                <a:cs typeface="Times New Roman"/>
              </a:rPr>
              <a:t>Nwe</a:t>
            </a:r>
            <a:r>
              <a:rPr sz="1600" spc="-5" dirty="0">
                <a:latin typeface="Times New Roman"/>
                <a:cs typeface="Times New Roman"/>
              </a:rPr>
              <a:t>, </a:t>
            </a:r>
            <a:r>
              <a:rPr sz="1600" spc="-85" dirty="0">
                <a:latin typeface="Times New Roman"/>
                <a:cs typeface="Times New Roman"/>
              </a:rPr>
              <a:t>Ye </a:t>
            </a:r>
            <a:r>
              <a:rPr sz="1600" spc="-5" dirty="0">
                <a:latin typeface="Times New Roman"/>
                <a:cs typeface="Times New Roman"/>
              </a:rPr>
              <a:t>Kyaw Thu, Hnin </a:t>
            </a:r>
            <a:r>
              <a:rPr sz="1600" spc="-50" dirty="0">
                <a:latin typeface="Times New Roman"/>
                <a:cs typeface="Times New Roman"/>
              </a:rPr>
              <a:t>Wai Wai </a:t>
            </a:r>
            <a:r>
              <a:rPr sz="1600" spc="-5" dirty="0">
                <a:latin typeface="Times New Roman"/>
                <a:cs typeface="Times New Roman"/>
              </a:rPr>
              <a:t>Hlaing, Swe Zin Moe, Ni Htwe Aung, Hnin </a:t>
            </a:r>
            <a:r>
              <a:rPr sz="1600" spc="-55" dirty="0">
                <a:latin typeface="Times New Roman"/>
                <a:cs typeface="Times New Roman"/>
              </a:rPr>
              <a:t>Aye </a:t>
            </a:r>
            <a:r>
              <a:rPr sz="1600" dirty="0">
                <a:latin typeface="Times New Roman"/>
                <a:cs typeface="Times New Roman"/>
              </a:rPr>
              <a:t>Thant, </a:t>
            </a:r>
            <a:r>
              <a:rPr sz="1600" spc="-5" dirty="0">
                <a:latin typeface="Times New Roman"/>
                <a:cs typeface="Times New Roman"/>
              </a:rPr>
              <a:t>Nanda </a:t>
            </a:r>
            <a:r>
              <a:rPr sz="1600" spc="-25" dirty="0">
                <a:latin typeface="Times New Roman"/>
                <a:cs typeface="Times New Roman"/>
              </a:rPr>
              <a:t>Win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Min,</a:t>
            </a:r>
            <a:endParaRPr sz="16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345"/>
              </a:spcBef>
            </a:pPr>
            <a:r>
              <a:rPr sz="1600" spc="-35" dirty="0">
                <a:latin typeface="Times New Roman"/>
                <a:cs typeface="Times New Roman"/>
              </a:rPr>
              <a:t>"Two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Fingerspelling</a:t>
            </a:r>
            <a:r>
              <a:rPr sz="1600" spc="2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Keyboard</a:t>
            </a:r>
            <a:r>
              <a:rPr sz="1600" spc="2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Layouts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Myanmar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SignWriting",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</a:t>
            </a:r>
            <a:r>
              <a:rPr sz="1600" spc="2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Proceedings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2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ICCA2018,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February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22-23,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2018,</a:t>
            </a:r>
            <a:endParaRPr sz="16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345"/>
              </a:spcBef>
            </a:pPr>
            <a:r>
              <a:rPr sz="1600" spc="-25" dirty="0">
                <a:latin typeface="Times New Roman"/>
                <a:cs typeface="Times New Roman"/>
              </a:rPr>
              <a:t>Yangon, </a:t>
            </a:r>
            <a:r>
              <a:rPr sz="1600" spc="-20" dirty="0">
                <a:latin typeface="Times New Roman"/>
                <a:cs typeface="Times New Roman"/>
              </a:rPr>
              <a:t>Myanmar, </a:t>
            </a:r>
            <a:r>
              <a:rPr sz="1600" dirty="0">
                <a:latin typeface="Times New Roman"/>
                <a:cs typeface="Times New Roman"/>
              </a:rPr>
              <a:t>pp. 290-298.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(Paper)</a:t>
            </a:r>
            <a:endParaRPr sz="16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701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1600" spc="-5" dirty="0">
                <a:latin typeface="Times New Roman"/>
                <a:cs typeface="Times New Roman"/>
              </a:rPr>
              <a:t>Swe Zin Moe, </a:t>
            </a:r>
            <a:r>
              <a:rPr sz="1600" spc="-85" dirty="0">
                <a:latin typeface="Times New Roman"/>
                <a:cs typeface="Times New Roman"/>
              </a:rPr>
              <a:t>Ye </a:t>
            </a:r>
            <a:r>
              <a:rPr sz="1600" spc="-5" dirty="0">
                <a:latin typeface="Times New Roman"/>
                <a:cs typeface="Times New Roman"/>
              </a:rPr>
              <a:t>Kyaw Thu, Hnin </a:t>
            </a:r>
            <a:r>
              <a:rPr sz="1600" spc="-50" dirty="0">
                <a:latin typeface="Times New Roman"/>
                <a:cs typeface="Times New Roman"/>
              </a:rPr>
              <a:t>Wai Wai </a:t>
            </a:r>
            <a:r>
              <a:rPr sz="1600" spc="-5" dirty="0">
                <a:latin typeface="Times New Roman"/>
                <a:cs typeface="Times New Roman"/>
              </a:rPr>
              <a:t>Hlaing, </a:t>
            </a:r>
            <a:r>
              <a:rPr sz="1600" b="1" spc="-5" dirty="0">
                <a:latin typeface="Times New Roman"/>
                <a:cs typeface="Times New Roman"/>
              </a:rPr>
              <a:t>Hlaing </a:t>
            </a:r>
            <a:r>
              <a:rPr sz="1600" b="1" dirty="0">
                <a:latin typeface="Times New Roman"/>
                <a:cs typeface="Times New Roman"/>
              </a:rPr>
              <a:t>Myat </a:t>
            </a:r>
            <a:r>
              <a:rPr sz="1600" b="1" spc="-5" dirty="0">
                <a:latin typeface="Times New Roman"/>
                <a:cs typeface="Times New Roman"/>
              </a:rPr>
              <a:t>Nwe</a:t>
            </a:r>
            <a:r>
              <a:rPr sz="1600" spc="-5" dirty="0">
                <a:latin typeface="Times New Roman"/>
                <a:cs typeface="Times New Roman"/>
              </a:rPr>
              <a:t>, Ni Htwe Aung, Hnin </a:t>
            </a:r>
            <a:r>
              <a:rPr sz="1600" spc="-55" dirty="0">
                <a:latin typeface="Times New Roman"/>
                <a:cs typeface="Times New Roman"/>
              </a:rPr>
              <a:t>Aye </a:t>
            </a:r>
            <a:r>
              <a:rPr sz="1600" spc="-5" dirty="0">
                <a:latin typeface="Times New Roman"/>
                <a:cs typeface="Times New Roman"/>
              </a:rPr>
              <a:t>Thant, Nandar </a:t>
            </a:r>
            <a:r>
              <a:rPr sz="1600" spc="-25" dirty="0">
                <a:latin typeface="Times New Roman"/>
                <a:cs typeface="Times New Roman"/>
              </a:rPr>
              <a:t>Win </a:t>
            </a:r>
            <a:r>
              <a:rPr sz="1600" dirty="0">
                <a:latin typeface="Times New Roman"/>
                <a:cs typeface="Times New Roman"/>
              </a:rPr>
              <a:t>Min,  "Statistical Machine </a:t>
            </a:r>
            <a:r>
              <a:rPr sz="1600" spc="-5" dirty="0">
                <a:latin typeface="Times New Roman"/>
                <a:cs typeface="Times New Roman"/>
              </a:rPr>
              <a:t>Translation between Myanmar Sign Language and Myanmar </a:t>
            </a:r>
            <a:r>
              <a:rPr sz="1600" spc="-10" dirty="0">
                <a:latin typeface="Times New Roman"/>
                <a:cs typeface="Times New Roman"/>
              </a:rPr>
              <a:t>Written </a:t>
            </a:r>
            <a:r>
              <a:rPr sz="1600" spc="-20" dirty="0">
                <a:latin typeface="Times New Roman"/>
                <a:cs typeface="Times New Roman"/>
              </a:rPr>
              <a:t>Text",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 Proceedings </a:t>
            </a:r>
            <a:r>
              <a:rPr sz="1600" dirty="0">
                <a:latin typeface="Times New Roman"/>
                <a:cs typeface="Times New Roman"/>
              </a:rPr>
              <a:t>of  ICCA2018, </a:t>
            </a:r>
            <a:r>
              <a:rPr sz="1600" spc="-5" dirty="0">
                <a:latin typeface="Times New Roman"/>
                <a:cs typeface="Times New Roman"/>
              </a:rPr>
              <a:t>February </a:t>
            </a:r>
            <a:r>
              <a:rPr sz="1600" dirty="0">
                <a:latin typeface="Times New Roman"/>
                <a:cs typeface="Times New Roman"/>
              </a:rPr>
              <a:t>22-23, 2018, </a:t>
            </a:r>
            <a:r>
              <a:rPr sz="1600" spc="-25" dirty="0">
                <a:latin typeface="Times New Roman"/>
                <a:cs typeface="Times New Roman"/>
              </a:rPr>
              <a:t>Yangon, </a:t>
            </a:r>
            <a:r>
              <a:rPr sz="1600" spc="-20" dirty="0">
                <a:latin typeface="Times New Roman"/>
                <a:cs typeface="Times New Roman"/>
              </a:rPr>
              <a:t>Myanmar, </a:t>
            </a:r>
            <a:r>
              <a:rPr sz="1600" dirty="0">
                <a:latin typeface="Times New Roman"/>
                <a:cs typeface="Times New Roman"/>
              </a:rPr>
              <a:t>pp. 217-227.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(Paper)</a:t>
            </a:r>
            <a:endParaRPr sz="1600">
              <a:latin typeface="Times New Roman"/>
              <a:cs typeface="Times New Roman"/>
            </a:endParaRPr>
          </a:p>
          <a:p>
            <a:pPr marL="241300" marR="5715" indent="-228600" algn="just">
              <a:lnSpc>
                <a:spcPct val="1701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1600" spc="-5" dirty="0">
                <a:latin typeface="Times New Roman"/>
                <a:cs typeface="Times New Roman"/>
              </a:rPr>
              <a:t>Hnin </a:t>
            </a:r>
            <a:r>
              <a:rPr sz="1600" spc="-50" dirty="0">
                <a:latin typeface="Times New Roman"/>
                <a:cs typeface="Times New Roman"/>
              </a:rPr>
              <a:t>Wai Wai </a:t>
            </a:r>
            <a:r>
              <a:rPr sz="1600" dirty="0">
                <a:latin typeface="Times New Roman"/>
                <a:cs typeface="Times New Roman"/>
              </a:rPr>
              <a:t>Hlaing, </a:t>
            </a:r>
            <a:r>
              <a:rPr sz="1600" spc="-85" dirty="0">
                <a:latin typeface="Times New Roman"/>
                <a:cs typeface="Times New Roman"/>
              </a:rPr>
              <a:t>Ye </a:t>
            </a:r>
            <a:r>
              <a:rPr sz="1600" spc="-5" dirty="0">
                <a:latin typeface="Times New Roman"/>
                <a:cs typeface="Times New Roman"/>
              </a:rPr>
              <a:t>Kyaw Thu, Swe Zin Moe, </a:t>
            </a:r>
            <a:r>
              <a:rPr sz="1600" b="1" spc="-5" dirty="0">
                <a:latin typeface="Times New Roman"/>
                <a:cs typeface="Times New Roman"/>
              </a:rPr>
              <a:t>Hlaing </a:t>
            </a:r>
            <a:r>
              <a:rPr sz="1600" b="1" dirty="0">
                <a:latin typeface="Times New Roman"/>
                <a:cs typeface="Times New Roman"/>
              </a:rPr>
              <a:t>Myat Nwe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-5" dirty="0">
                <a:latin typeface="Times New Roman"/>
                <a:cs typeface="Times New Roman"/>
              </a:rPr>
              <a:t>Ni Htwe Aung, Nandar </a:t>
            </a:r>
            <a:r>
              <a:rPr sz="1600" spc="-25" dirty="0">
                <a:latin typeface="Times New Roman"/>
                <a:cs typeface="Times New Roman"/>
              </a:rPr>
              <a:t>Win </a:t>
            </a:r>
            <a:r>
              <a:rPr sz="1600" spc="-5" dirty="0">
                <a:latin typeface="Times New Roman"/>
                <a:cs typeface="Times New Roman"/>
              </a:rPr>
              <a:t>Min, Hnin </a:t>
            </a:r>
            <a:r>
              <a:rPr sz="1600" spc="-55" dirty="0">
                <a:latin typeface="Times New Roman"/>
                <a:cs typeface="Times New Roman"/>
              </a:rPr>
              <a:t>Aye </a:t>
            </a:r>
            <a:r>
              <a:rPr sz="1600" dirty="0">
                <a:latin typeface="Times New Roman"/>
                <a:cs typeface="Times New Roman"/>
              </a:rPr>
              <a:t>Thant,  </a:t>
            </a:r>
            <a:r>
              <a:rPr sz="1600" spc="-5" dirty="0">
                <a:latin typeface="Times New Roman"/>
                <a:cs typeface="Times New Roman"/>
              </a:rPr>
              <a:t>“Statistical </a:t>
            </a:r>
            <a:r>
              <a:rPr sz="1600" dirty="0">
                <a:latin typeface="Times New Roman"/>
                <a:cs typeface="Times New Roman"/>
              </a:rPr>
              <a:t>Machine </a:t>
            </a:r>
            <a:r>
              <a:rPr sz="1600" spc="-10" dirty="0">
                <a:latin typeface="Times New Roman"/>
                <a:cs typeface="Times New Roman"/>
              </a:rPr>
              <a:t>Translation </a:t>
            </a:r>
            <a:r>
              <a:rPr sz="1600" spc="-5" dirty="0">
                <a:latin typeface="Times New Roman"/>
                <a:cs typeface="Times New Roman"/>
              </a:rPr>
              <a:t>between Myanmar </a:t>
            </a:r>
            <a:r>
              <a:rPr sz="1600" dirty="0">
                <a:latin typeface="Times New Roman"/>
                <a:cs typeface="Times New Roman"/>
              </a:rPr>
              <a:t>Sign </a:t>
            </a:r>
            <a:r>
              <a:rPr sz="1600" spc="-5" dirty="0">
                <a:latin typeface="Times New Roman"/>
                <a:cs typeface="Times New Roman"/>
              </a:rPr>
              <a:t>Language and Myanmar SignWriting”, at the </a:t>
            </a:r>
            <a:r>
              <a:rPr sz="1600" dirty="0">
                <a:latin typeface="Times New Roman"/>
                <a:cs typeface="Times New Roman"/>
              </a:rPr>
              <a:t>First International  </a:t>
            </a:r>
            <a:r>
              <a:rPr sz="1600" spc="-5" dirty="0">
                <a:latin typeface="Times New Roman"/>
                <a:cs typeface="Times New Roman"/>
              </a:rPr>
              <a:t>Symposium </a:t>
            </a:r>
            <a:r>
              <a:rPr sz="1600" dirty="0">
                <a:latin typeface="Times New Roman"/>
                <a:cs typeface="Times New Roman"/>
              </a:rPr>
              <a:t>on Artificial Intelligence for </a:t>
            </a:r>
            <a:r>
              <a:rPr sz="1600" spc="-5" dirty="0">
                <a:latin typeface="Times New Roman"/>
                <a:cs typeface="Times New Roman"/>
              </a:rPr>
              <a:t>ASEAN Development, ASEAN-AI2018, Phuket, </a:t>
            </a:r>
            <a:r>
              <a:rPr sz="1600" dirty="0">
                <a:latin typeface="Times New Roman"/>
                <a:cs typeface="Times New Roman"/>
              </a:rPr>
              <a:t>Thailand, </a:t>
            </a:r>
            <a:r>
              <a:rPr sz="1600" spc="5" dirty="0">
                <a:latin typeface="Times New Roman"/>
                <a:cs typeface="Times New Roman"/>
              </a:rPr>
              <a:t>26</a:t>
            </a:r>
            <a:r>
              <a:rPr sz="1575" spc="7" baseline="26455" dirty="0">
                <a:latin typeface="Times New Roman"/>
                <a:cs typeface="Times New Roman"/>
              </a:rPr>
              <a:t>th</a:t>
            </a:r>
            <a:r>
              <a:rPr sz="1575" spc="405" baseline="264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March </a:t>
            </a:r>
            <a:r>
              <a:rPr sz="1600" dirty="0">
                <a:latin typeface="Times New Roman"/>
                <a:cs typeface="Times New Roman"/>
              </a:rPr>
              <a:t>2018.  </a:t>
            </a:r>
            <a:r>
              <a:rPr sz="1600" spc="-5" dirty="0">
                <a:latin typeface="Times New Roman"/>
                <a:cs typeface="Times New Roman"/>
              </a:rPr>
              <a:t>(Paper)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51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451" y="459740"/>
            <a:ext cx="1447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2116" y="1474089"/>
            <a:ext cx="8794115" cy="309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Hlaing Myat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Nwe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1800"/>
              </a:spcBef>
              <a:buFont typeface="Wingdings"/>
              <a:buChar char=""/>
              <a:tabLst>
                <a:tab pos="927100" algn="l"/>
              </a:tabLst>
            </a:pPr>
            <a:r>
              <a:rPr sz="2000" dirty="0">
                <a:latin typeface="Times New Roman"/>
                <a:cs typeface="Times New Roman"/>
              </a:rPr>
              <a:t>University of </a:t>
            </a:r>
            <a:r>
              <a:rPr sz="2000" spc="-15" dirty="0">
                <a:latin typeface="Times New Roman"/>
                <a:cs typeface="Times New Roman"/>
              </a:rPr>
              <a:t>Technology </a:t>
            </a:r>
            <a:r>
              <a:rPr sz="2000" spc="-20" dirty="0">
                <a:latin typeface="Times New Roman"/>
                <a:cs typeface="Times New Roman"/>
              </a:rPr>
              <a:t>(Yatanarpon </a:t>
            </a:r>
            <a:r>
              <a:rPr sz="2000" dirty="0">
                <a:latin typeface="Times New Roman"/>
                <a:cs typeface="Times New Roman"/>
              </a:rPr>
              <a:t>Cyber </a:t>
            </a:r>
            <a:r>
              <a:rPr sz="2000" spc="-5" dirty="0">
                <a:latin typeface="Times New Roman"/>
                <a:cs typeface="Times New Roman"/>
              </a:rPr>
              <a:t>City), Pyin </a:t>
            </a:r>
            <a:r>
              <a:rPr sz="2000" dirty="0">
                <a:latin typeface="Times New Roman"/>
                <a:cs typeface="Times New Roman"/>
              </a:rPr>
              <a:t>Oo Lwin,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Myanmar</a:t>
            </a:r>
            <a:endParaRPr sz="20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1695"/>
              </a:spcBef>
              <a:buClr>
                <a:srgbClr val="000000"/>
              </a:buClr>
              <a:buFont typeface="Wingdings"/>
              <a:buChar char=""/>
              <a:tabLst>
                <a:tab pos="927100" algn="l"/>
              </a:tabLst>
            </a:pP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hlaingmyatnwe.nwe@gmail.com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845"/>
              </a:spcBef>
              <a:buFont typeface="Wingdings"/>
              <a:buChar char=""/>
              <a:tabLst>
                <a:tab pos="469900" algn="l"/>
              </a:tabLst>
            </a:pPr>
            <a:r>
              <a:rPr sz="2400" spc="-125" dirty="0">
                <a:latin typeface="Times New Roman"/>
                <a:cs typeface="Times New Roman"/>
              </a:rPr>
              <a:t>Ye </a:t>
            </a:r>
            <a:r>
              <a:rPr sz="2400" spc="-5" dirty="0">
                <a:latin typeface="Times New Roman"/>
                <a:cs typeface="Times New Roman"/>
              </a:rPr>
              <a:t>Kyaw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Thu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1805"/>
              </a:spcBef>
              <a:buFont typeface="Wingdings"/>
              <a:buChar char=""/>
              <a:tabLst>
                <a:tab pos="927100" algn="l"/>
              </a:tabLst>
            </a:pPr>
            <a:r>
              <a:rPr sz="2000" dirty="0">
                <a:latin typeface="Times New Roman"/>
                <a:cs typeface="Times New Roman"/>
              </a:rPr>
              <a:t>Language and Speech Science Research Lab., </a:t>
            </a:r>
            <a:r>
              <a:rPr sz="2000" spc="-25" dirty="0">
                <a:latin typeface="Times New Roman"/>
                <a:cs typeface="Times New Roman"/>
              </a:rPr>
              <a:t>Waseda </a:t>
            </a:r>
            <a:r>
              <a:rPr sz="2000" spc="-15" dirty="0">
                <a:latin typeface="Times New Roman"/>
                <a:cs typeface="Times New Roman"/>
              </a:rPr>
              <a:t>University,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Japan</a:t>
            </a:r>
            <a:endParaRPr sz="20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1695"/>
              </a:spcBef>
              <a:buClr>
                <a:srgbClr val="000000"/>
              </a:buClr>
              <a:buFont typeface="Wingdings"/>
              <a:buChar char=""/>
              <a:tabLst>
                <a:tab pos="927100" algn="l"/>
              </a:tabLst>
            </a:pP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wasedakuma@gmail.com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52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181" y="630173"/>
            <a:ext cx="2538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Contributions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44116" y="1579859"/>
            <a:ext cx="9436735" cy="2833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just">
              <a:lnSpc>
                <a:spcPct val="150100"/>
              </a:lnSpc>
              <a:spcBef>
                <a:spcPts val="9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This </a:t>
            </a:r>
            <a:r>
              <a:rPr sz="2400" spc="-5" dirty="0">
                <a:latin typeface="Times New Roman"/>
                <a:cs typeface="Times New Roman"/>
              </a:rPr>
              <a:t>system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first </a:t>
            </a:r>
            <a:r>
              <a:rPr sz="2400" b="1" spc="-10" dirty="0">
                <a:latin typeface="Times New Roman"/>
                <a:cs typeface="Times New Roman"/>
              </a:rPr>
              <a:t>SignWriting </a:t>
            </a:r>
            <a:r>
              <a:rPr sz="2400" b="1" dirty="0">
                <a:latin typeface="Times New Roman"/>
                <a:cs typeface="Times New Roman"/>
              </a:rPr>
              <a:t>text </a:t>
            </a:r>
            <a:r>
              <a:rPr sz="2400" b="1" spc="-5" dirty="0">
                <a:latin typeface="Times New Roman"/>
                <a:cs typeface="Times New Roman"/>
              </a:rPr>
              <a:t>input </a:t>
            </a:r>
            <a:r>
              <a:rPr sz="2400" b="1" dirty="0">
                <a:latin typeface="Times New Roman"/>
                <a:cs typeface="Times New Roman"/>
              </a:rPr>
              <a:t>interface </a:t>
            </a:r>
            <a:r>
              <a:rPr sz="2400" dirty="0">
                <a:latin typeface="Times New Roman"/>
                <a:cs typeface="Times New Roman"/>
              </a:rPr>
              <a:t>for Myanmar  </a:t>
            </a:r>
            <a:r>
              <a:rPr sz="2400" spc="-5" dirty="0">
                <a:latin typeface="Times New Roman"/>
                <a:cs typeface="Times New Roman"/>
              </a:rPr>
              <a:t>fingerspelling </a:t>
            </a:r>
            <a:r>
              <a:rPr sz="2400" dirty="0">
                <a:latin typeface="Times New Roman"/>
                <a:cs typeface="Times New Roman"/>
              </a:rPr>
              <a:t>characters with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SignWriting</a:t>
            </a:r>
            <a:endParaRPr sz="2400">
              <a:latin typeface="Times New Roman"/>
              <a:cs typeface="Times New Roman"/>
            </a:endParaRPr>
          </a:p>
          <a:p>
            <a:pPr marL="241300" marR="6350" indent="-228600" algn="just">
              <a:lnSpc>
                <a:spcPct val="150000"/>
              </a:lnSpc>
              <a:spcBef>
                <a:spcPts val="50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Building Myanmar </a:t>
            </a:r>
            <a:r>
              <a:rPr sz="2400" b="1" spc="-10" dirty="0">
                <a:latin typeface="Times New Roman"/>
                <a:cs typeface="Times New Roman"/>
              </a:rPr>
              <a:t>SignWriting </a:t>
            </a:r>
            <a:r>
              <a:rPr sz="2400" b="1" spc="-5" dirty="0">
                <a:latin typeface="Times New Roman"/>
                <a:cs typeface="Times New Roman"/>
              </a:rPr>
              <a:t>dictionary </a:t>
            </a:r>
            <a:r>
              <a:rPr sz="2400" spc="-5" dirty="0">
                <a:latin typeface="Times New Roman"/>
                <a:cs typeface="Times New Roman"/>
              </a:rPr>
              <a:t>will </a:t>
            </a:r>
            <a:r>
              <a:rPr sz="2400" spc="-1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useful for future  researchers </a:t>
            </a:r>
            <a:r>
              <a:rPr sz="2400" dirty="0">
                <a:latin typeface="Times New Roman"/>
                <a:cs typeface="Times New Roman"/>
              </a:rPr>
              <a:t>who want </a:t>
            </a:r>
            <a:r>
              <a:rPr sz="2400" spc="-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do </a:t>
            </a:r>
            <a:r>
              <a:rPr sz="2400" spc="-5" dirty="0">
                <a:latin typeface="Times New Roman"/>
                <a:cs typeface="Times New Roman"/>
              </a:rPr>
              <a:t>researching </a:t>
            </a:r>
            <a:r>
              <a:rPr sz="2400" dirty="0">
                <a:latin typeface="Times New Roman"/>
                <a:cs typeface="Times New Roman"/>
              </a:rPr>
              <a:t>about </a:t>
            </a:r>
            <a:r>
              <a:rPr sz="2400" spc="-15" dirty="0">
                <a:latin typeface="Times New Roman"/>
                <a:cs typeface="Times New Roman"/>
              </a:rPr>
              <a:t>SignWriting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10" dirty="0">
                <a:latin typeface="Times New Roman"/>
                <a:cs typeface="Times New Roman"/>
              </a:rPr>
              <a:t>Myanmar  </a:t>
            </a:r>
            <a:r>
              <a:rPr sz="2400" dirty="0">
                <a:latin typeface="Times New Roman"/>
                <a:cs typeface="Times New Roman"/>
              </a:rPr>
              <a:t>Sign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Language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41963" y="6376822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697484"/>
            <a:ext cx="1978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5017" y="1891029"/>
            <a:ext cx="9424670" cy="2418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8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develop </a:t>
            </a:r>
            <a:r>
              <a:rPr sz="2400" spc="-5" dirty="0">
                <a:latin typeface="Times New Roman"/>
                <a:cs typeface="Times New Roman"/>
              </a:rPr>
              <a:t>Myanmar </a:t>
            </a:r>
            <a:r>
              <a:rPr sz="2400" spc="-10" dirty="0">
                <a:latin typeface="Times New Roman"/>
                <a:cs typeface="Times New Roman"/>
              </a:rPr>
              <a:t>SignWriting </a:t>
            </a:r>
            <a:r>
              <a:rPr sz="2400" dirty="0">
                <a:latin typeface="Times New Roman"/>
                <a:cs typeface="Times New Roman"/>
              </a:rPr>
              <a:t>Dictionary for </a:t>
            </a:r>
            <a:r>
              <a:rPr sz="2400" spc="-5" dirty="0">
                <a:latin typeface="Times New Roman"/>
                <a:cs typeface="Times New Roman"/>
              </a:rPr>
              <a:t>Myanmar </a:t>
            </a:r>
            <a:r>
              <a:rPr sz="2400" dirty="0">
                <a:latin typeface="Times New Roman"/>
                <a:cs typeface="Times New Roman"/>
              </a:rPr>
              <a:t>Sign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Language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85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implement Myanmar </a:t>
            </a:r>
            <a:r>
              <a:rPr sz="2400" spc="-10" dirty="0">
                <a:latin typeface="Times New Roman"/>
                <a:cs typeface="Times New Roman"/>
              </a:rPr>
              <a:t>SignWriting </a:t>
            </a:r>
            <a:r>
              <a:rPr sz="2400" spc="-45" dirty="0">
                <a:latin typeface="Times New Roman"/>
                <a:cs typeface="Times New Roman"/>
              </a:rPr>
              <a:t>Text </a:t>
            </a:r>
            <a:r>
              <a:rPr sz="2400" dirty="0">
                <a:latin typeface="Times New Roman"/>
                <a:cs typeface="Times New Roman"/>
              </a:rPr>
              <a:t>Input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Interface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sz="2400" spc="-8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provide writing system for </a:t>
            </a:r>
            <a:r>
              <a:rPr sz="2400" spc="-5" dirty="0">
                <a:latin typeface="Times New Roman"/>
                <a:cs typeface="Times New Roman"/>
              </a:rPr>
              <a:t>Myanmar </a:t>
            </a:r>
            <a:r>
              <a:rPr sz="2400" dirty="0">
                <a:latin typeface="Times New Roman"/>
                <a:cs typeface="Times New Roman"/>
              </a:rPr>
              <a:t>Deaf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people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sz="2400" spc="-85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improve </a:t>
            </a:r>
            <a:r>
              <a:rPr sz="2400" dirty="0">
                <a:latin typeface="Times New Roman"/>
                <a:cs typeface="Times New Roman"/>
              </a:rPr>
              <a:t>the quality of Deaf Education in</a:t>
            </a:r>
            <a:r>
              <a:rPr sz="2400" spc="-5" dirty="0">
                <a:latin typeface="Times New Roman"/>
                <a:cs typeface="Times New Roman"/>
              </a:rPr>
              <a:t> Myanmar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35359" y="638261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3308" y="421335"/>
            <a:ext cx="61582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Schools </a:t>
            </a:r>
            <a:r>
              <a:rPr dirty="0"/>
              <a:t>for the Deaf in</a:t>
            </a:r>
            <a:r>
              <a:rPr spc="-45" dirty="0"/>
              <a:t> </a:t>
            </a:r>
            <a:r>
              <a:rPr spc="-5" dirty="0"/>
              <a:t>Myanmar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3730" y="1343101"/>
            <a:ext cx="8514080" cy="3452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Four Schools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the deaf in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Myanmar:</a:t>
            </a:r>
            <a:endParaRPr sz="2400">
              <a:latin typeface="Times New Roman"/>
              <a:cs typeface="Times New Roman"/>
            </a:endParaRPr>
          </a:p>
          <a:p>
            <a:pPr marL="1270000" lvl="1" indent="-342900">
              <a:lnSpc>
                <a:spcPct val="100000"/>
              </a:lnSpc>
              <a:spcBef>
                <a:spcPts val="1945"/>
              </a:spcBef>
              <a:buAutoNum type="arabicPeriod"/>
              <a:tabLst>
                <a:tab pos="1270635" algn="l"/>
              </a:tabLst>
            </a:pPr>
            <a:r>
              <a:rPr sz="2400" dirty="0">
                <a:latin typeface="Times New Roman"/>
                <a:cs typeface="Times New Roman"/>
              </a:rPr>
              <a:t>Mary </a:t>
            </a:r>
            <a:r>
              <a:rPr sz="2400" spc="-5" dirty="0">
                <a:latin typeface="Times New Roman"/>
                <a:cs typeface="Times New Roman"/>
              </a:rPr>
              <a:t>Chapman </a:t>
            </a:r>
            <a:r>
              <a:rPr sz="2400" dirty="0">
                <a:latin typeface="Times New Roman"/>
                <a:cs typeface="Times New Roman"/>
              </a:rPr>
              <a:t>School for the Deaf in </a:t>
            </a:r>
            <a:r>
              <a:rPr sz="2400" spc="-45" dirty="0">
                <a:latin typeface="Times New Roman"/>
                <a:cs typeface="Times New Roman"/>
              </a:rPr>
              <a:t>Yangon </a:t>
            </a:r>
            <a:r>
              <a:rPr sz="2400" dirty="0">
                <a:latin typeface="Times New Roman"/>
                <a:cs typeface="Times New Roman"/>
              </a:rPr>
              <a:t>(est.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1904)</a:t>
            </a:r>
            <a:endParaRPr sz="2400">
              <a:latin typeface="Times New Roman"/>
              <a:cs typeface="Times New Roman"/>
            </a:endParaRPr>
          </a:p>
          <a:p>
            <a:pPr marL="1270000" lvl="1" indent="-342900">
              <a:lnSpc>
                <a:spcPct val="100000"/>
              </a:lnSpc>
              <a:spcBef>
                <a:spcPts val="1930"/>
              </a:spcBef>
              <a:buAutoNum type="arabicPeriod"/>
              <a:tabLst>
                <a:tab pos="1270635" algn="l"/>
              </a:tabLst>
            </a:pPr>
            <a:r>
              <a:rPr sz="2400" dirty="0">
                <a:latin typeface="Times New Roman"/>
                <a:cs typeface="Times New Roman"/>
              </a:rPr>
              <a:t>School for the Deaf, Mandalay (est.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1964)</a:t>
            </a:r>
            <a:endParaRPr sz="2400">
              <a:latin typeface="Times New Roman"/>
              <a:cs typeface="Times New Roman"/>
            </a:endParaRPr>
          </a:p>
          <a:p>
            <a:pPr marL="1270000" lvl="1" indent="-342900">
              <a:lnSpc>
                <a:spcPct val="100000"/>
              </a:lnSpc>
              <a:spcBef>
                <a:spcPts val="1950"/>
              </a:spcBef>
              <a:buAutoNum type="arabicPeriod"/>
              <a:tabLst>
                <a:tab pos="1270635" algn="l"/>
              </a:tabLst>
            </a:pPr>
            <a:r>
              <a:rPr sz="2400" spc="-5" dirty="0">
                <a:latin typeface="Times New Roman"/>
                <a:cs typeface="Times New Roman"/>
              </a:rPr>
              <a:t>Immanuel </a:t>
            </a:r>
            <a:r>
              <a:rPr sz="2400" dirty="0">
                <a:latin typeface="Times New Roman"/>
                <a:cs typeface="Times New Roman"/>
              </a:rPr>
              <a:t>School for the Deaf in Kalay (est.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2005)</a:t>
            </a:r>
            <a:endParaRPr sz="2400">
              <a:latin typeface="Times New Roman"/>
              <a:cs typeface="Times New Roman"/>
            </a:endParaRPr>
          </a:p>
          <a:p>
            <a:pPr marL="1270000" lvl="1" indent="-342900">
              <a:lnSpc>
                <a:spcPct val="100000"/>
              </a:lnSpc>
              <a:spcBef>
                <a:spcPts val="1939"/>
              </a:spcBef>
              <a:buAutoNum type="arabicPeriod"/>
              <a:tabLst>
                <a:tab pos="1270635" algn="l"/>
              </a:tabLst>
            </a:pPr>
            <a:r>
              <a:rPr sz="2400" dirty="0">
                <a:latin typeface="Times New Roman"/>
                <a:cs typeface="Times New Roman"/>
              </a:rPr>
              <a:t>School for the Deaf, </a:t>
            </a:r>
            <a:r>
              <a:rPr sz="2400" spc="-35" dirty="0">
                <a:latin typeface="Times New Roman"/>
                <a:cs typeface="Times New Roman"/>
              </a:rPr>
              <a:t>Tarmwe </a:t>
            </a:r>
            <a:r>
              <a:rPr sz="2400" spc="-45" dirty="0">
                <a:latin typeface="Times New Roman"/>
                <a:cs typeface="Times New Roman"/>
              </a:rPr>
              <a:t>Yangon </a:t>
            </a:r>
            <a:r>
              <a:rPr sz="2400" dirty="0">
                <a:latin typeface="Times New Roman"/>
                <a:cs typeface="Times New Roman"/>
              </a:rPr>
              <a:t>(est.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2014)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935"/>
              </a:spcBef>
              <a:buFont typeface="Wingdings"/>
              <a:buChar char=""/>
              <a:tabLst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15" dirty="0">
                <a:latin typeface="Times New Roman"/>
                <a:cs typeface="Times New Roman"/>
              </a:rPr>
              <a:t>Myanmar, </a:t>
            </a:r>
            <a:r>
              <a:rPr sz="2400" dirty="0">
                <a:latin typeface="Times New Roman"/>
                <a:cs typeface="Times New Roman"/>
              </a:rPr>
              <a:t>sign languages used in each region are </a:t>
            </a:r>
            <a:r>
              <a:rPr sz="2400" spc="-5" dirty="0">
                <a:latin typeface="Times New Roman"/>
                <a:cs typeface="Times New Roman"/>
              </a:rPr>
              <a:t>not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same.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7925" y="636523"/>
            <a:ext cx="6033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Myanmar Sign Language</a:t>
            </a:r>
            <a:r>
              <a:rPr spc="10" dirty="0"/>
              <a:t> </a:t>
            </a:r>
            <a:r>
              <a:rPr dirty="0"/>
              <a:t>(MSL)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7980" y="1568150"/>
            <a:ext cx="9556750" cy="1736089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469900" algn="l"/>
                <a:tab pos="1240790" algn="l"/>
                <a:tab pos="1850389" algn="l"/>
                <a:tab pos="3190240" algn="l"/>
                <a:tab pos="3937000" algn="l"/>
                <a:tab pos="4902200" algn="l"/>
                <a:tab pos="5462905" algn="l"/>
                <a:tab pos="5822315" algn="l"/>
                <a:tab pos="6466840" algn="l"/>
                <a:tab pos="7663815" algn="l"/>
                <a:tab pos="8361680" algn="l"/>
              </a:tabLst>
            </a:pPr>
            <a:r>
              <a:rPr sz="2400" dirty="0">
                <a:latin typeface="Times New Roman"/>
                <a:cs typeface="Times New Roman"/>
              </a:rPr>
              <a:t>MSL	</a:t>
            </a:r>
            <a:r>
              <a:rPr sz="2400" spc="-5" dirty="0">
                <a:latin typeface="Times New Roman"/>
                <a:cs typeface="Times New Roman"/>
              </a:rPr>
              <a:t>that	Myanmar	</a:t>
            </a:r>
            <a:r>
              <a:rPr sz="2400" dirty="0">
                <a:latin typeface="Times New Roman"/>
                <a:cs typeface="Times New Roman"/>
              </a:rPr>
              <a:t>Deaf	</a:t>
            </a:r>
            <a:r>
              <a:rPr sz="2400" spc="-5" dirty="0">
                <a:latin typeface="Times New Roman"/>
                <a:cs typeface="Times New Roman"/>
              </a:rPr>
              <a:t>people	</a:t>
            </a:r>
            <a:r>
              <a:rPr sz="2400" dirty="0">
                <a:latin typeface="Times New Roman"/>
                <a:cs typeface="Times New Roman"/>
              </a:rPr>
              <a:t>use	is	</a:t>
            </a:r>
            <a:r>
              <a:rPr sz="2400" spc="-5" dirty="0">
                <a:latin typeface="Times New Roman"/>
                <a:cs typeface="Times New Roman"/>
              </a:rPr>
              <a:t>also	</a:t>
            </a:r>
            <a:r>
              <a:rPr sz="2400" spc="-10" dirty="0">
                <a:latin typeface="Times New Roman"/>
                <a:cs typeface="Times New Roman"/>
              </a:rPr>
              <a:t>different	</a:t>
            </a:r>
            <a:r>
              <a:rPr sz="2400" dirty="0">
                <a:latin typeface="Times New Roman"/>
                <a:cs typeface="Times New Roman"/>
              </a:rPr>
              <a:t>with	</a:t>
            </a:r>
            <a:r>
              <a:rPr sz="2400" spc="-10" dirty="0">
                <a:latin typeface="Times New Roman"/>
                <a:cs typeface="Times New Roman"/>
              </a:rPr>
              <a:t>Myanmar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language in </a:t>
            </a:r>
            <a:r>
              <a:rPr sz="2400" spc="-5" dirty="0">
                <a:latin typeface="Times New Roman"/>
                <a:cs typeface="Times New Roman"/>
              </a:rPr>
              <a:t>grammatical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structure.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945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Example</a:t>
            </a:r>
            <a:r>
              <a:rPr sz="2400" spc="-5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5179" y="3524250"/>
            <a:ext cx="3867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Myanmar </a:t>
            </a:r>
            <a:r>
              <a:rPr sz="2400" b="1" spc="-10" dirty="0">
                <a:latin typeface="Times New Roman"/>
                <a:cs typeface="Times New Roman"/>
              </a:rPr>
              <a:t>Written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Language</a:t>
            </a:r>
            <a:r>
              <a:rPr sz="2400" spc="-5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2321" y="3519754"/>
            <a:ext cx="682625" cy="4794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535"/>
              </a:spcBef>
            </a:pPr>
            <a:r>
              <a:rPr sz="2000" spc="30" dirty="0">
                <a:latin typeface="Myanmar Sangam MN"/>
                <a:cs typeface="Myanmar Sangam MN"/>
              </a:rPr>
              <a:t>ဘ</a:t>
            </a:r>
            <a:r>
              <a:rPr sz="2000" spc="35" dirty="0">
                <a:latin typeface="Myanmar Sangam MN"/>
                <a:cs typeface="Myanmar Sangam MN"/>
              </a:rPr>
              <a:t>ယ</a:t>
            </a:r>
            <a:r>
              <a:rPr sz="2000" dirty="0">
                <a:latin typeface="Myanmar Sangam MN"/>
                <a:cs typeface="Myanmar Sangam MN"/>
              </a:rPr>
              <a:t>္</a:t>
            </a:r>
            <a:endParaRPr sz="2000">
              <a:latin typeface="Myanmar Sangam MN"/>
              <a:cs typeface="Myanmar Sangam M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6039" y="3519754"/>
            <a:ext cx="1026794" cy="4794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535"/>
              </a:spcBef>
              <a:tabLst>
                <a:tab pos="737870" algn="l"/>
              </a:tabLst>
            </a:pPr>
            <a:r>
              <a:rPr sz="2000" spc="5" dirty="0">
                <a:latin typeface="Myanmar Sangam MN"/>
                <a:cs typeface="Myanmar Sangam MN"/>
              </a:rPr>
              <a:t>လ	က</a:t>
            </a:r>
            <a:endParaRPr sz="2000">
              <a:latin typeface="Myanmar Sangam MN"/>
              <a:cs typeface="Myanmar Sangam M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75600" y="3519754"/>
            <a:ext cx="682625" cy="4794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535"/>
              </a:spcBef>
            </a:pPr>
            <a:r>
              <a:rPr sz="2000" spc="-400" dirty="0">
                <a:latin typeface="Myanmar Sangam MN"/>
                <a:cs typeface="Myanmar Sangam MN"/>
              </a:rPr>
              <a:t>အပူ</a:t>
            </a:r>
            <a:endParaRPr sz="2000">
              <a:latin typeface="Myanmar Sangam MN"/>
              <a:cs typeface="Myanmar Sangam M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1160" y="3519754"/>
            <a:ext cx="1504950" cy="4794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535"/>
              </a:spcBef>
              <a:tabLst>
                <a:tab pos="697230" algn="l"/>
              </a:tabLst>
            </a:pPr>
            <a:r>
              <a:rPr sz="2000" spc="-860" dirty="0">
                <a:latin typeface="Myanmar Sangam MN"/>
                <a:cs typeface="Myanmar Sangam MN"/>
              </a:rPr>
              <a:t>ဆုံး	</a:t>
            </a:r>
            <a:r>
              <a:rPr sz="2000" spc="5" dirty="0">
                <a:latin typeface="Myanmar Sangam MN"/>
                <a:cs typeface="Myanmar Sangam MN"/>
              </a:rPr>
              <a:t>လ </a:t>
            </a:r>
            <a:r>
              <a:rPr sz="2000" spc="-590" dirty="0">
                <a:latin typeface="Myanmar Sangam MN"/>
                <a:cs typeface="Myanmar Sangam MN"/>
              </a:rPr>
              <a:t>လဲ </a:t>
            </a:r>
            <a:r>
              <a:rPr sz="2000" spc="-110" dirty="0">
                <a:latin typeface="Myanmar Sangam MN"/>
                <a:cs typeface="Myanmar Sangam MN"/>
              </a:rPr>
              <a:t>။</a:t>
            </a:r>
            <a:endParaRPr sz="2000">
              <a:latin typeface="Myanmar Sangam MN"/>
              <a:cs typeface="Myanmar Sangam M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5179" y="4118609"/>
            <a:ext cx="4302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(“What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the hottest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month </a:t>
            </a:r>
            <a:r>
              <a:rPr sz="2000" spc="15" dirty="0">
                <a:solidFill>
                  <a:srgbClr val="C00000"/>
                </a:solidFill>
                <a:latin typeface="Times New Roman"/>
                <a:cs typeface="Times New Roman"/>
              </a:rPr>
              <a:t>?”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in</a:t>
            </a:r>
            <a:r>
              <a:rPr sz="2000" spc="-1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English)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5179" y="5174996"/>
            <a:ext cx="32943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Myanmar Sign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45" dirty="0">
                <a:latin typeface="Times New Roman"/>
                <a:cs typeface="Times New Roman"/>
              </a:rPr>
              <a:t>Lanugae</a:t>
            </a:r>
            <a:r>
              <a:rPr sz="2400" spc="45" dirty="0">
                <a:latin typeface="Myanmar Sangam MN"/>
                <a:cs typeface="Myanmar Sangam MN"/>
              </a:rPr>
              <a:t>:</a:t>
            </a:r>
            <a:endParaRPr sz="2400">
              <a:latin typeface="Myanmar Sangam MN"/>
              <a:cs typeface="Myanmar Sangam M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16244" y="5116283"/>
            <a:ext cx="537210" cy="4940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R="15240" algn="ctr">
              <a:lnSpc>
                <a:spcPct val="100000"/>
              </a:lnSpc>
              <a:spcBef>
                <a:spcPts val="960"/>
              </a:spcBef>
            </a:pPr>
            <a:r>
              <a:rPr sz="2000" spc="-605" dirty="0">
                <a:latin typeface="Myanmar Sangam MN"/>
                <a:cs typeface="Myanmar Sangam MN"/>
              </a:rPr>
              <a:t>ပူ</a:t>
            </a:r>
            <a:endParaRPr sz="2000">
              <a:latin typeface="Myanmar Sangam MN"/>
              <a:cs typeface="Myanmar Sangam M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41921" y="5116283"/>
            <a:ext cx="769620" cy="4940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960"/>
              </a:spcBef>
            </a:pPr>
            <a:r>
              <a:rPr sz="2000" spc="-470" dirty="0">
                <a:latin typeface="Myanmar Sangam MN"/>
                <a:cs typeface="Myanmar Sangam MN"/>
              </a:rPr>
              <a:t>အရမ္း</a:t>
            </a:r>
            <a:endParaRPr sz="2000">
              <a:latin typeface="Myanmar Sangam MN"/>
              <a:cs typeface="Myanmar Sangam M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14360" y="5116283"/>
            <a:ext cx="551815" cy="4940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960"/>
              </a:spcBef>
            </a:pPr>
            <a:r>
              <a:rPr sz="2000" spc="5" dirty="0">
                <a:latin typeface="Myanmar Sangam MN"/>
                <a:cs typeface="Myanmar Sangam MN"/>
              </a:rPr>
              <a:t>လ</a:t>
            </a:r>
            <a:endParaRPr sz="2000">
              <a:latin typeface="Myanmar Sangam MN"/>
              <a:cs typeface="Myanmar Sangam M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56243" y="5123548"/>
            <a:ext cx="769620" cy="4940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1493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905"/>
              </a:spcBef>
            </a:pPr>
            <a:r>
              <a:rPr sz="2000" spc="-575" dirty="0">
                <a:latin typeface="Myanmar Sangam MN"/>
                <a:cs typeface="Myanmar Sangam MN"/>
              </a:rPr>
              <a:t>ဘာလဲ</a:t>
            </a:r>
            <a:endParaRPr sz="2000">
              <a:latin typeface="Myanmar Sangam MN"/>
              <a:cs typeface="Myanmar Sangam M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48596" y="5225288"/>
            <a:ext cx="1111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0" dirty="0">
                <a:latin typeface="Myanmar Sangam MN"/>
                <a:cs typeface="Myanmar Sangam MN"/>
              </a:rPr>
              <a:t>။</a:t>
            </a:r>
            <a:endParaRPr sz="2000">
              <a:latin typeface="Myanmar Sangam MN"/>
              <a:cs typeface="Myanmar Sangam M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70777" y="3992879"/>
            <a:ext cx="2470150" cy="1141095"/>
          </a:xfrm>
          <a:custGeom>
            <a:avLst/>
            <a:gdLst/>
            <a:ahLst/>
            <a:cxnLst/>
            <a:rect l="l" t="t" r="r" b="b"/>
            <a:pathLst>
              <a:path w="2470150" h="1141095">
                <a:moveTo>
                  <a:pt x="2434745" y="1121475"/>
                </a:moveTo>
                <a:lnTo>
                  <a:pt x="2370201" y="1128014"/>
                </a:lnTo>
                <a:lnTo>
                  <a:pt x="2366645" y="1128268"/>
                </a:lnTo>
                <a:lnTo>
                  <a:pt x="2364104" y="1131443"/>
                </a:lnTo>
                <a:lnTo>
                  <a:pt x="2364867" y="1138428"/>
                </a:lnTo>
                <a:lnTo>
                  <a:pt x="2367915" y="1140968"/>
                </a:lnTo>
                <a:lnTo>
                  <a:pt x="2464969" y="1131189"/>
                </a:lnTo>
                <a:lnTo>
                  <a:pt x="2456053" y="1131189"/>
                </a:lnTo>
                <a:lnTo>
                  <a:pt x="2434745" y="1121475"/>
                </a:lnTo>
                <a:close/>
              </a:path>
              <a:path w="2470150" h="1141095">
                <a:moveTo>
                  <a:pt x="2447080" y="1120225"/>
                </a:moveTo>
                <a:lnTo>
                  <a:pt x="2434745" y="1121475"/>
                </a:lnTo>
                <a:lnTo>
                  <a:pt x="2456053" y="1131189"/>
                </a:lnTo>
                <a:lnTo>
                  <a:pt x="2456968" y="1129157"/>
                </a:lnTo>
                <a:lnTo>
                  <a:pt x="2453386" y="1129157"/>
                </a:lnTo>
                <a:lnTo>
                  <a:pt x="2447080" y="1120225"/>
                </a:lnTo>
                <a:close/>
              </a:path>
              <a:path w="2470150" h="1141095">
                <a:moveTo>
                  <a:pt x="2406904" y="1046226"/>
                </a:moveTo>
                <a:lnTo>
                  <a:pt x="2403982" y="1048258"/>
                </a:lnTo>
                <a:lnTo>
                  <a:pt x="2401189" y="1050290"/>
                </a:lnTo>
                <a:lnTo>
                  <a:pt x="2400427" y="1054227"/>
                </a:lnTo>
                <a:lnTo>
                  <a:pt x="2402458" y="1057021"/>
                </a:lnTo>
                <a:lnTo>
                  <a:pt x="2439733" y="1109818"/>
                </a:lnTo>
                <a:lnTo>
                  <a:pt x="2461259" y="1119632"/>
                </a:lnTo>
                <a:lnTo>
                  <a:pt x="2456053" y="1131189"/>
                </a:lnTo>
                <a:lnTo>
                  <a:pt x="2464969" y="1131189"/>
                </a:lnTo>
                <a:lnTo>
                  <a:pt x="2470023" y="1130681"/>
                </a:lnTo>
                <a:lnTo>
                  <a:pt x="2412873" y="1049782"/>
                </a:lnTo>
                <a:lnTo>
                  <a:pt x="2410841" y="1046861"/>
                </a:lnTo>
                <a:lnTo>
                  <a:pt x="2406904" y="1046226"/>
                </a:lnTo>
                <a:close/>
              </a:path>
              <a:path w="2470150" h="1141095">
                <a:moveTo>
                  <a:pt x="2457957" y="1119124"/>
                </a:moveTo>
                <a:lnTo>
                  <a:pt x="2447080" y="1120225"/>
                </a:lnTo>
                <a:lnTo>
                  <a:pt x="2453386" y="1129157"/>
                </a:lnTo>
                <a:lnTo>
                  <a:pt x="2457957" y="1119124"/>
                </a:lnTo>
                <a:close/>
              </a:path>
              <a:path w="2470150" h="1141095">
                <a:moveTo>
                  <a:pt x="2460145" y="1119124"/>
                </a:moveTo>
                <a:lnTo>
                  <a:pt x="2457957" y="1119124"/>
                </a:lnTo>
                <a:lnTo>
                  <a:pt x="2453386" y="1129157"/>
                </a:lnTo>
                <a:lnTo>
                  <a:pt x="2456968" y="1129157"/>
                </a:lnTo>
                <a:lnTo>
                  <a:pt x="2461259" y="1119632"/>
                </a:lnTo>
                <a:lnTo>
                  <a:pt x="2460145" y="1119124"/>
                </a:lnTo>
                <a:close/>
              </a:path>
              <a:path w="2470150" h="1141095">
                <a:moveTo>
                  <a:pt x="5207" y="0"/>
                </a:moveTo>
                <a:lnTo>
                  <a:pt x="0" y="11557"/>
                </a:lnTo>
                <a:lnTo>
                  <a:pt x="2434745" y="1121475"/>
                </a:lnTo>
                <a:lnTo>
                  <a:pt x="2447080" y="1120225"/>
                </a:lnTo>
                <a:lnTo>
                  <a:pt x="2439733" y="1109818"/>
                </a:lnTo>
                <a:lnTo>
                  <a:pt x="5207" y="0"/>
                </a:lnTo>
                <a:close/>
              </a:path>
              <a:path w="2470150" h="1141095">
                <a:moveTo>
                  <a:pt x="2439733" y="1109818"/>
                </a:moveTo>
                <a:lnTo>
                  <a:pt x="2447080" y="1120225"/>
                </a:lnTo>
                <a:lnTo>
                  <a:pt x="2457957" y="1119124"/>
                </a:lnTo>
                <a:lnTo>
                  <a:pt x="2460145" y="1119124"/>
                </a:lnTo>
                <a:lnTo>
                  <a:pt x="2439733" y="1109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84721" y="3993134"/>
            <a:ext cx="2035175" cy="1125855"/>
          </a:xfrm>
          <a:custGeom>
            <a:avLst/>
            <a:gdLst/>
            <a:ahLst/>
            <a:cxnLst/>
            <a:rect l="l" t="t" r="r" b="b"/>
            <a:pathLst>
              <a:path w="2035175" h="1125854">
                <a:moveTo>
                  <a:pt x="56641" y="1034161"/>
                </a:moveTo>
                <a:lnTo>
                  <a:pt x="52704" y="1035177"/>
                </a:lnTo>
                <a:lnTo>
                  <a:pt x="50926" y="1038098"/>
                </a:lnTo>
                <a:lnTo>
                  <a:pt x="0" y="1123188"/>
                </a:lnTo>
                <a:lnTo>
                  <a:pt x="99060" y="1125728"/>
                </a:lnTo>
                <a:lnTo>
                  <a:pt x="102488" y="1125728"/>
                </a:lnTo>
                <a:lnTo>
                  <a:pt x="105410" y="1122934"/>
                </a:lnTo>
                <a:lnTo>
                  <a:pt x="105419" y="1122680"/>
                </a:lnTo>
                <a:lnTo>
                  <a:pt x="13969" y="1122680"/>
                </a:lnTo>
                <a:lnTo>
                  <a:pt x="7874" y="1111504"/>
                </a:lnTo>
                <a:lnTo>
                  <a:pt x="28554" y="1100130"/>
                </a:lnTo>
                <a:lnTo>
                  <a:pt x="61849" y="1044702"/>
                </a:lnTo>
                <a:lnTo>
                  <a:pt x="63626" y="1041654"/>
                </a:lnTo>
                <a:lnTo>
                  <a:pt x="62611" y="1037717"/>
                </a:lnTo>
                <a:lnTo>
                  <a:pt x="59562" y="1035939"/>
                </a:lnTo>
                <a:lnTo>
                  <a:pt x="56641" y="1034161"/>
                </a:lnTo>
                <a:close/>
              </a:path>
              <a:path w="2035175" h="1125854">
                <a:moveTo>
                  <a:pt x="28554" y="1100130"/>
                </a:moveTo>
                <a:lnTo>
                  <a:pt x="7874" y="1111504"/>
                </a:lnTo>
                <a:lnTo>
                  <a:pt x="13969" y="1122680"/>
                </a:lnTo>
                <a:lnTo>
                  <a:pt x="18126" y="1120394"/>
                </a:lnTo>
                <a:lnTo>
                  <a:pt x="16382" y="1120394"/>
                </a:lnTo>
                <a:lnTo>
                  <a:pt x="11175" y="1110742"/>
                </a:lnTo>
                <a:lnTo>
                  <a:pt x="22180" y="1110742"/>
                </a:lnTo>
                <a:lnTo>
                  <a:pt x="28554" y="1100130"/>
                </a:lnTo>
                <a:close/>
              </a:path>
              <a:path w="2035175" h="1125854">
                <a:moveTo>
                  <a:pt x="34573" y="1111348"/>
                </a:moveTo>
                <a:lnTo>
                  <a:pt x="13969" y="1122680"/>
                </a:lnTo>
                <a:lnTo>
                  <a:pt x="105419" y="1122680"/>
                </a:lnTo>
                <a:lnTo>
                  <a:pt x="105663" y="1115949"/>
                </a:lnTo>
                <a:lnTo>
                  <a:pt x="102869" y="1113028"/>
                </a:lnTo>
                <a:lnTo>
                  <a:pt x="99313" y="1113028"/>
                </a:lnTo>
                <a:lnTo>
                  <a:pt x="34573" y="1111348"/>
                </a:lnTo>
                <a:close/>
              </a:path>
              <a:path w="2035175" h="1125854">
                <a:moveTo>
                  <a:pt x="11175" y="1110742"/>
                </a:moveTo>
                <a:lnTo>
                  <a:pt x="16382" y="1120394"/>
                </a:lnTo>
                <a:lnTo>
                  <a:pt x="22011" y="1111023"/>
                </a:lnTo>
                <a:lnTo>
                  <a:pt x="11175" y="1110742"/>
                </a:lnTo>
                <a:close/>
              </a:path>
              <a:path w="2035175" h="1125854">
                <a:moveTo>
                  <a:pt x="22011" y="1111023"/>
                </a:moveTo>
                <a:lnTo>
                  <a:pt x="16382" y="1120394"/>
                </a:lnTo>
                <a:lnTo>
                  <a:pt x="18126" y="1120394"/>
                </a:lnTo>
                <a:lnTo>
                  <a:pt x="34573" y="1111348"/>
                </a:lnTo>
                <a:lnTo>
                  <a:pt x="22011" y="1111023"/>
                </a:lnTo>
                <a:close/>
              </a:path>
              <a:path w="2035175" h="1125854">
                <a:moveTo>
                  <a:pt x="2028952" y="0"/>
                </a:moveTo>
                <a:lnTo>
                  <a:pt x="28554" y="1100130"/>
                </a:lnTo>
                <a:lnTo>
                  <a:pt x="22011" y="1111023"/>
                </a:lnTo>
                <a:lnTo>
                  <a:pt x="34573" y="1111348"/>
                </a:lnTo>
                <a:lnTo>
                  <a:pt x="2035048" y="11176"/>
                </a:lnTo>
                <a:lnTo>
                  <a:pt x="2028952" y="0"/>
                </a:lnTo>
                <a:close/>
              </a:path>
              <a:path w="2035175" h="1125854">
                <a:moveTo>
                  <a:pt x="22180" y="1110742"/>
                </a:moveTo>
                <a:lnTo>
                  <a:pt x="11175" y="1110742"/>
                </a:lnTo>
                <a:lnTo>
                  <a:pt x="22011" y="1111023"/>
                </a:lnTo>
                <a:lnTo>
                  <a:pt x="22180" y="1110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26478" y="3993134"/>
            <a:ext cx="1930400" cy="1123950"/>
          </a:xfrm>
          <a:custGeom>
            <a:avLst/>
            <a:gdLst/>
            <a:ahLst/>
            <a:cxnLst/>
            <a:rect l="l" t="t" r="r" b="b"/>
            <a:pathLst>
              <a:path w="1930400" h="1123950">
                <a:moveTo>
                  <a:pt x="54610" y="1032891"/>
                </a:moveTo>
                <a:lnTo>
                  <a:pt x="50800" y="1034034"/>
                </a:lnTo>
                <a:lnTo>
                  <a:pt x="49022" y="1037082"/>
                </a:lnTo>
                <a:lnTo>
                  <a:pt x="0" y="1123188"/>
                </a:lnTo>
                <a:lnTo>
                  <a:pt x="99187" y="1123442"/>
                </a:lnTo>
                <a:lnTo>
                  <a:pt x="102616" y="1123442"/>
                </a:lnTo>
                <a:lnTo>
                  <a:pt x="103759" y="1122299"/>
                </a:lnTo>
                <a:lnTo>
                  <a:pt x="14097" y="1122299"/>
                </a:lnTo>
                <a:lnTo>
                  <a:pt x="7747" y="1111377"/>
                </a:lnTo>
                <a:lnTo>
                  <a:pt x="28127" y="1099554"/>
                </a:lnTo>
                <a:lnTo>
                  <a:pt x="60071" y="1043305"/>
                </a:lnTo>
                <a:lnTo>
                  <a:pt x="61849" y="1040257"/>
                </a:lnTo>
                <a:lnTo>
                  <a:pt x="60705" y="1036320"/>
                </a:lnTo>
                <a:lnTo>
                  <a:pt x="57657" y="1034669"/>
                </a:lnTo>
                <a:lnTo>
                  <a:pt x="54610" y="1032891"/>
                </a:lnTo>
                <a:close/>
              </a:path>
              <a:path w="1930400" h="1123950">
                <a:moveTo>
                  <a:pt x="28127" y="1099554"/>
                </a:moveTo>
                <a:lnTo>
                  <a:pt x="7747" y="1111377"/>
                </a:lnTo>
                <a:lnTo>
                  <a:pt x="14097" y="1122299"/>
                </a:lnTo>
                <a:lnTo>
                  <a:pt x="18038" y="1120013"/>
                </a:lnTo>
                <a:lnTo>
                  <a:pt x="16510" y="1120013"/>
                </a:lnTo>
                <a:lnTo>
                  <a:pt x="10922" y="1110488"/>
                </a:lnTo>
                <a:lnTo>
                  <a:pt x="21919" y="1110488"/>
                </a:lnTo>
                <a:lnTo>
                  <a:pt x="28127" y="1099554"/>
                </a:lnTo>
                <a:close/>
              </a:path>
              <a:path w="1930400" h="1123950">
                <a:moveTo>
                  <a:pt x="34348" y="1110552"/>
                </a:moveTo>
                <a:lnTo>
                  <a:pt x="14097" y="1122299"/>
                </a:lnTo>
                <a:lnTo>
                  <a:pt x="103759" y="1122299"/>
                </a:lnTo>
                <a:lnTo>
                  <a:pt x="105537" y="1120521"/>
                </a:lnTo>
                <a:lnTo>
                  <a:pt x="105537" y="1113536"/>
                </a:lnTo>
                <a:lnTo>
                  <a:pt x="102616" y="1110742"/>
                </a:lnTo>
                <a:lnTo>
                  <a:pt x="34348" y="1110552"/>
                </a:lnTo>
                <a:close/>
              </a:path>
              <a:path w="1930400" h="1123950">
                <a:moveTo>
                  <a:pt x="10922" y="1110488"/>
                </a:moveTo>
                <a:lnTo>
                  <a:pt x="16510" y="1120013"/>
                </a:lnTo>
                <a:lnTo>
                  <a:pt x="21901" y="1110518"/>
                </a:lnTo>
                <a:lnTo>
                  <a:pt x="10922" y="1110488"/>
                </a:lnTo>
                <a:close/>
              </a:path>
              <a:path w="1930400" h="1123950">
                <a:moveTo>
                  <a:pt x="21901" y="1110518"/>
                </a:moveTo>
                <a:lnTo>
                  <a:pt x="16510" y="1120013"/>
                </a:lnTo>
                <a:lnTo>
                  <a:pt x="18038" y="1120013"/>
                </a:lnTo>
                <a:lnTo>
                  <a:pt x="34348" y="1110552"/>
                </a:lnTo>
                <a:lnTo>
                  <a:pt x="21901" y="1110518"/>
                </a:lnTo>
                <a:close/>
              </a:path>
              <a:path w="1930400" h="1123950">
                <a:moveTo>
                  <a:pt x="1923669" y="0"/>
                </a:moveTo>
                <a:lnTo>
                  <a:pt x="28127" y="1099554"/>
                </a:lnTo>
                <a:lnTo>
                  <a:pt x="21901" y="1110518"/>
                </a:lnTo>
                <a:lnTo>
                  <a:pt x="34348" y="1110552"/>
                </a:lnTo>
                <a:lnTo>
                  <a:pt x="1930019" y="11049"/>
                </a:lnTo>
                <a:lnTo>
                  <a:pt x="1923669" y="0"/>
                </a:lnTo>
                <a:close/>
              </a:path>
              <a:path w="1930400" h="1123950">
                <a:moveTo>
                  <a:pt x="21919" y="1110488"/>
                </a:moveTo>
                <a:lnTo>
                  <a:pt x="10922" y="1110488"/>
                </a:lnTo>
                <a:lnTo>
                  <a:pt x="21901" y="11105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01154" y="3995039"/>
            <a:ext cx="789305" cy="1121410"/>
          </a:xfrm>
          <a:custGeom>
            <a:avLst/>
            <a:gdLst/>
            <a:ahLst/>
            <a:cxnLst/>
            <a:rect l="l" t="t" r="r" b="b"/>
            <a:pathLst>
              <a:path w="789304" h="1121410">
                <a:moveTo>
                  <a:pt x="701040" y="1066800"/>
                </a:moveTo>
                <a:lnTo>
                  <a:pt x="697356" y="1068197"/>
                </a:lnTo>
                <a:lnTo>
                  <a:pt x="695832" y="1071372"/>
                </a:lnTo>
                <a:lnTo>
                  <a:pt x="694436" y="1074674"/>
                </a:lnTo>
                <a:lnTo>
                  <a:pt x="695705" y="1078357"/>
                </a:lnTo>
                <a:lnTo>
                  <a:pt x="789051" y="1121283"/>
                </a:lnTo>
                <a:lnTo>
                  <a:pt x="788479" y="1114552"/>
                </a:lnTo>
                <a:lnTo>
                  <a:pt x="776604" y="1114552"/>
                </a:lnTo>
                <a:lnTo>
                  <a:pt x="763193" y="1095430"/>
                </a:lnTo>
                <a:lnTo>
                  <a:pt x="704215" y="1068324"/>
                </a:lnTo>
                <a:lnTo>
                  <a:pt x="701040" y="1066800"/>
                </a:lnTo>
                <a:close/>
              </a:path>
              <a:path w="789304" h="1121410">
                <a:moveTo>
                  <a:pt x="763193" y="1095430"/>
                </a:moveTo>
                <a:lnTo>
                  <a:pt x="776604" y="1114552"/>
                </a:lnTo>
                <a:lnTo>
                  <a:pt x="780989" y="1111504"/>
                </a:lnTo>
                <a:lnTo>
                  <a:pt x="775462" y="1111504"/>
                </a:lnTo>
                <a:lnTo>
                  <a:pt x="774552" y="1100650"/>
                </a:lnTo>
                <a:lnTo>
                  <a:pt x="763193" y="1095430"/>
                </a:lnTo>
                <a:close/>
              </a:path>
              <a:path w="789304" h="1121410">
                <a:moveTo>
                  <a:pt x="777367" y="1016381"/>
                </a:moveTo>
                <a:lnTo>
                  <a:pt x="773811" y="1016762"/>
                </a:lnTo>
                <a:lnTo>
                  <a:pt x="770381" y="1017016"/>
                </a:lnTo>
                <a:lnTo>
                  <a:pt x="767715" y="1020063"/>
                </a:lnTo>
                <a:lnTo>
                  <a:pt x="768096" y="1023619"/>
                </a:lnTo>
                <a:lnTo>
                  <a:pt x="773494" y="1088029"/>
                </a:lnTo>
                <a:lnTo>
                  <a:pt x="787019" y="1107313"/>
                </a:lnTo>
                <a:lnTo>
                  <a:pt x="776604" y="1114552"/>
                </a:lnTo>
                <a:lnTo>
                  <a:pt x="788479" y="1114552"/>
                </a:lnTo>
                <a:lnTo>
                  <a:pt x="780669" y="1022477"/>
                </a:lnTo>
                <a:lnTo>
                  <a:pt x="780415" y="1019048"/>
                </a:lnTo>
                <a:lnTo>
                  <a:pt x="777367" y="1016381"/>
                </a:lnTo>
                <a:close/>
              </a:path>
              <a:path w="789304" h="1121410">
                <a:moveTo>
                  <a:pt x="774552" y="1100650"/>
                </a:moveTo>
                <a:lnTo>
                  <a:pt x="775462" y="1111504"/>
                </a:lnTo>
                <a:lnTo>
                  <a:pt x="784351" y="1105154"/>
                </a:lnTo>
                <a:lnTo>
                  <a:pt x="774552" y="1100650"/>
                </a:lnTo>
                <a:close/>
              </a:path>
              <a:path w="789304" h="1121410">
                <a:moveTo>
                  <a:pt x="773494" y="1088029"/>
                </a:moveTo>
                <a:lnTo>
                  <a:pt x="774552" y="1100650"/>
                </a:lnTo>
                <a:lnTo>
                  <a:pt x="784351" y="1105154"/>
                </a:lnTo>
                <a:lnTo>
                  <a:pt x="775462" y="1111504"/>
                </a:lnTo>
                <a:lnTo>
                  <a:pt x="780989" y="1111504"/>
                </a:lnTo>
                <a:lnTo>
                  <a:pt x="787019" y="1107313"/>
                </a:lnTo>
                <a:lnTo>
                  <a:pt x="773494" y="1088029"/>
                </a:lnTo>
                <a:close/>
              </a:path>
              <a:path w="789304" h="1121410">
                <a:moveTo>
                  <a:pt x="10414" y="0"/>
                </a:moveTo>
                <a:lnTo>
                  <a:pt x="0" y="7238"/>
                </a:lnTo>
                <a:lnTo>
                  <a:pt x="763193" y="1095430"/>
                </a:lnTo>
                <a:lnTo>
                  <a:pt x="774552" y="1100650"/>
                </a:lnTo>
                <a:lnTo>
                  <a:pt x="773494" y="1088029"/>
                </a:lnTo>
                <a:lnTo>
                  <a:pt x="104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2638</Words>
  <Application>Microsoft Macintosh PowerPoint</Application>
  <PresentationFormat>Custom</PresentationFormat>
  <Paragraphs>560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Two Fingerspelling Keyboard Layouts for  Myanmar Sign Language with</vt:lpstr>
      <vt:lpstr>Group Memebers</vt:lpstr>
      <vt:lpstr>Outlines of Presentation</vt:lpstr>
      <vt:lpstr>Introduction</vt:lpstr>
      <vt:lpstr>Introduction (Cont‟d)</vt:lpstr>
      <vt:lpstr>Contributions</vt:lpstr>
      <vt:lpstr>Objectives</vt:lpstr>
      <vt:lpstr>Schools for the Deaf in Myanmar</vt:lpstr>
      <vt:lpstr>Myanmar Sign Language (MSL)</vt:lpstr>
      <vt:lpstr>Myanmar Sign Language (Cont‟d)</vt:lpstr>
      <vt:lpstr>Myanmar Fingerspelling</vt:lpstr>
      <vt:lpstr>Myanmar Fingerspelling (Cont‟d)</vt:lpstr>
      <vt:lpstr>Myanmar Fingerspelling (Cont‟d)</vt:lpstr>
      <vt:lpstr>Myanmar Fingerspelling (Cont‟d)</vt:lpstr>
      <vt:lpstr>Classifier (CF)</vt:lpstr>
      <vt:lpstr>SignWriting</vt:lpstr>
      <vt:lpstr>7 Categories and 30 groups of SignWriting Symbols</vt:lpstr>
      <vt:lpstr>SignWriting (Cont‟d)</vt:lpstr>
      <vt:lpstr>SignWriting (Cont‟d)</vt:lpstr>
      <vt:lpstr>SignWriting (Cont‟d)</vt:lpstr>
      <vt:lpstr>Challenges</vt:lpstr>
      <vt:lpstr>Fingerspelling Characters with SignWriting</vt:lpstr>
      <vt:lpstr>Two Fingerspelling Keyboard Layouts for MSW</vt:lpstr>
      <vt:lpstr>Two Fingerspelling Keyboard Layouts for MSW (Cont‟d)</vt:lpstr>
      <vt:lpstr>Two Fingerspelling Keyboard Layouts for MSW (Cont‟d)</vt:lpstr>
      <vt:lpstr>Phonetic-based Keyboard Layout for Myanmar SignWriting</vt:lpstr>
      <vt:lpstr>Phonetic-based Keyboard Layout for Myanmar SignWriting  (Cont‟d)</vt:lpstr>
      <vt:lpstr>Phonetic-based Keyboard Layout for Myanmar SignWriting  (Cont‟d)</vt:lpstr>
      <vt:lpstr>Symbol-based Keyboard Layout for Myanmar SignWriting</vt:lpstr>
      <vt:lpstr>Symbol-based Keyboard Layout for Myanmar SignWriting  (Cont‟d)</vt:lpstr>
      <vt:lpstr>Methodology</vt:lpstr>
      <vt:lpstr>Methodology (Cont‟d)</vt:lpstr>
      <vt:lpstr>Methodology (Cont‟d)</vt:lpstr>
      <vt:lpstr>Procedures of User Experiment</vt:lpstr>
      <vt:lpstr>Procedures of User Experiment (Cont‟d)</vt:lpstr>
      <vt:lpstr>Typing Speed Evaluation</vt:lpstr>
      <vt:lpstr>CPM Evaluation Results of Hearing-impaired Users</vt:lpstr>
      <vt:lpstr>CPM Evaluation Results of Hearing Users</vt:lpstr>
      <vt:lpstr>Comparison of CPM Values of Two Users</vt:lpstr>
      <vt:lpstr>Likert Scale Evaluation</vt:lpstr>
      <vt:lpstr>Likert Scale Evaluation (Cont‟d)</vt:lpstr>
      <vt:lpstr>Likert Scale Evaluations Results</vt:lpstr>
      <vt:lpstr>Comparison of Likert scale Evaluation Results</vt:lpstr>
      <vt:lpstr>Discussion</vt:lpstr>
      <vt:lpstr>Discussion (Cont‟d)</vt:lpstr>
      <vt:lpstr>Conclusion</vt:lpstr>
      <vt:lpstr>Conclusion (Cont‟d)</vt:lpstr>
      <vt:lpstr>Reference</vt:lpstr>
      <vt:lpstr>List of Publications</vt:lpstr>
      <vt:lpstr>List of Publications</vt:lpstr>
      <vt:lpstr>Contact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Myanmar SignWriting Dictionary with English User Interface</dc:title>
  <dc:creator>Dell</dc:creator>
  <cp:lastModifiedBy>Valerie Sutton</cp:lastModifiedBy>
  <cp:revision>1</cp:revision>
  <dcterms:created xsi:type="dcterms:W3CDTF">2019-01-16T04:57:16Z</dcterms:created>
  <dcterms:modified xsi:type="dcterms:W3CDTF">2019-01-16T04:58:42Z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2019-01-16T00:00:00Z</vt:filetime>
  </property>
</Properties>
</file>