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tif" ContentType="image/ti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872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Shape 4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53903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Helvetica Neue"/>
      </a:defRPr>
    </a:lvl1pPr>
    <a:lvl2pPr indent="228600" latinLnBrk="0">
      <a:defRPr sz="1200">
        <a:latin typeface="+mj-lt"/>
        <a:ea typeface="+mj-ea"/>
        <a:cs typeface="+mj-cs"/>
        <a:sym typeface="Helvetica Neue"/>
      </a:defRPr>
    </a:lvl2pPr>
    <a:lvl3pPr indent="457200" latinLnBrk="0">
      <a:defRPr sz="1200">
        <a:latin typeface="+mj-lt"/>
        <a:ea typeface="+mj-ea"/>
        <a:cs typeface="+mj-cs"/>
        <a:sym typeface="Helvetica Neue"/>
      </a:defRPr>
    </a:lvl3pPr>
    <a:lvl4pPr indent="685800" latinLnBrk="0">
      <a:defRPr sz="1200">
        <a:latin typeface="+mj-lt"/>
        <a:ea typeface="+mj-ea"/>
        <a:cs typeface="+mj-cs"/>
        <a:sym typeface="Helvetica Neue"/>
      </a:defRPr>
    </a:lvl4pPr>
    <a:lvl5pPr indent="914400" latinLnBrk="0">
      <a:defRPr sz="1200">
        <a:latin typeface="+mj-lt"/>
        <a:ea typeface="+mj-ea"/>
        <a:cs typeface="+mj-cs"/>
        <a:sym typeface="Helvetica Neue"/>
      </a:defRPr>
    </a:lvl5pPr>
    <a:lvl6pPr indent="1143000" latinLnBrk="0">
      <a:defRPr sz="1200">
        <a:latin typeface="+mj-lt"/>
        <a:ea typeface="+mj-ea"/>
        <a:cs typeface="+mj-cs"/>
        <a:sym typeface="Helvetica Neue"/>
      </a:defRPr>
    </a:lvl6pPr>
    <a:lvl7pPr indent="1371600" latinLnBrk="0">
      <a:defRPr sz="1200">
        <a:latin typeface="+mj-lt"/>
        <a:ea typeface="+mj-ea"/>
        <a:cs typeface="+mj-cs"/>
        <a:sym typeface="Helvetica Neue"/>
      </a:defRPr>
    </a:lvl7pPr>
    <a:lvl8pPr indent="1600200" latinLnBrk="0">
      <a:defRPr sz="1200">
        <a:latin typeface="+mj-lt"/>
        <a:ea typeface="+mj-ea"/>
        <a:cs typeface="+mj-cs"/>
        <a:sym typeface="Helvetica Neue"/>
      </a:defRPr>
    </a:lvl8pPr>
    <a:lvl9pPr indent="1828800" latinLnBrk="0">
      <a:defRPr sz="1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11703602" cy="26978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body" sz="half" idx="13"/>
          </p:nvPr>
        </p:nvSpPr>
        <p:spPr>
          <a:xfrm>
            <a:off x="650159" y="5236559"/>
            <a:ext cx="11703602" cy="2697841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431999" indent="-323999">
              <a:spcBef>
                <a:spcPts val="1400"/>
              </a:spcBef>
              <a:buClr>
                <a:srgbClr val="000000"/>
              </a:buClr>
              <a:buSzPct val="45000"/>
              <a:buChar char="●"/>
              <a:defRPr sz="3200" spc="-100"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08" name="PlaceHolder 4"/>
          <p:cNvSpPr/>
          <p:nvPr/>
        </p:nvSpPr>
        <p:spPr>
          <a:xfrm>
            <a:off x="6647040" y="523655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431999" indent="-323999">
              <a:spcBef>
                <a:spcPts val="1400"/>
              </a:spcBef>
              <a:buClr>
                <a:srgbClr val="000000"/>
              </a:buClr>
              <a:buSzPct val="45000"/>
              <a:buChar char="●"/>
              <a:defRPr sz="3200" spc="-100"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09" name="PlaceHolder 5"/>
          <p:cNvSpPr>
            <a:spLocks noGrp="1"/>
          </p:cNvSpPr>
          <p:nvPr>
            <p:ph type="body" sz="quarter" idx="13"/>
          </p:nvPr>
        </p:nvSpPr>
        <p:spPr>
          <a:xfrm>
            <a:off x="650159" y="5236559"/>
            <a:ext cx="5711042" cy="2697841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3768482" cy="26978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PlaceHolder 3"/>
          <p:cNvSpPr/>
          <p:nvPr/>
        </p:nvSpPr>
        <p:spPr>
          <a:xfrm>
            <a:off x="4607280" y="228203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431999" indent="-323999">
              <a:spcBef>
                <a:spcPts val="1400"/>
              </a:spcBef>
              <a:buClr>
                <a:srgbClr val="000000"/>
              </a:buClr>
              <a:buSzPct val="45000"/>
              <a:buChar char="●"/>
              <a:defRPr sz="3200" spc="-100"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20" name="PlaceHolder 4"/>
          <p:cNvSpPr/>
          <p:nvPr/>
        </p:nvSpPr>
        <p:spPr>
          <a:xfrm>
            <a:off x="8564760" y="228203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431999" indent="-323999">
              <a:spcBef>
                <a:spcPts val="1400"/>
              </a:spcBef>
              <a:buClr>
                <a:srgbClr val="000000"/>
              </a:buClr>
              <a:buSzPct val="45000"/>
              <a:buChar char="●"/>
              <a:defRPr sz="3200" spc="-100"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21" name="PlaceHolder 5"/>
          <p:cNvSpPr/>
          <p:nvPr/>
        </p:nvSpPr>
        <p:spPr>
          <a:xfrm>
            <a:off x="8564760" y="523655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431999" indent="-323999">
              <a:spcBef>
                <a:spcPts val="1400"/>
              </a:spcBef>
              <a:buClr>
                <a:srgbClr val="000000"/>
              </a:buClr>
              <a:buSzPct val="45000"/>
              <a:buChar char="●"/>
              <a:defRPr sz="3200" spc="-100"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22" name="PlaceHolder 6"/>
          <p:cNvSpPr/>
          <p:nvPr/>
        </p:nvSpPr>
        <p:spPr>
          <a:xfrm>
            <a:off x="4607280" y="523655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431999" indent="-323999">
              <a:spcBef>
                <a:spcPts val="1400"/>
              </a:spcBef>
              <a:buClr>
                <a:srgbClr val="000000"/>
              </a:buClr>
              <a:buSzPct val="45000"/>
              <a:buChar char="●"/>
              <a:defRPr sz="3200" spc="-100"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23" name="PlaceHolder 7"/>
          <p:cNvSpPr>
            <a:spLocks noGrp="1"/>
          </p:cNvSpPr>
          <p:nvPr>
            <p:ph type="body" sz="quarter" idx="13"/>
          </p:nvPr>
        </p:nvSpPr>
        <p:spPr>
          <a:xfrm>
            <a:off x="650159" y="5236559"/>
            <a:ext cx="3768481" cy="2697841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2282039"/>
            <a:ext cx="11703602" cy="565632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2282039"/>
            <a:ext cx="11703602" cy="56563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5711042" cy="56563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PlaceHolder 3"/>
          <p:cNvSpPr>
            <a:spLocks noGrp="1"/>
          </p:cNvSpPr>
          <p:nvPr>
            <p:ph type="body" sz="half" idx="13"/>
          </p:nvPr>
        </p:nvSpPr>
        <p:spPr>
          <a:xfrm>
            <a:off x="6647040" y="2282039"/>
            <a:ext cx="5711041" cy="56563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389159"/>
            <a:ext cx="11703602" cy="754920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PlaceHolder 3"/>
          <p:cNvSpPr/>
          <p:nvPr/>
        </p:nvSpPr>
        <p:spPr>
          <a:xfrm>
            <a:off x="650159" y="5236559"/>
            <a:ext cx="5711042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185" name="PlaceHolder 4"/>
          <p:cNvSpPr>
            <a:spLocks noGrp="1"/>
          </p:cNvSpPr>
          <p:nvPr>
            <p:ph type="body" sz="half" idx="13"/>
          </p:nvPr>
        </p:nvSpPr>
        <p:spPr>
          <a:xfrm>
            <a:off x="6647040" y="2282039"/>
            <a:ext cx="5711041" cy="56563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2282039"/>
            <a:ext cx="11703602" cy="5656321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5711042" cy="56563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196" name="PlaceHolder 4"/>
          <p:cNvSpPr>
            <a:spLocks noGrp="1"/>
          </p:cNvSpPr>
          <p:nvPr>
            <p:ph type="body" sz="quarter" idx="13"/>
          </p:nvPr>
        </p:nvSpPr>
        <p:spPr>
          <a:xfrm>
            <a:off x="6647040" y="5236559"/>
            <a:ext cx="5711041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207" name="PlaceHolder 4"/>
          <p:cNvSpPr>
            <a:spLocks noGrp="1"/>
          </p:cNvSpPr>
          <p:nvPr>
            <p:ph type="body" sz="half" idx="13"/>
          </p:nvPr>
        </p:nvSpPr>
        <p:spPr>
          <a:xfrm>
            <a:off x="650159" y="5236559"/>
            <a:ext cx="11703602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1170360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PlaceHolder 3"/>
          <p:cNvSpPr>
            <a:spLocks noGrp="1"/>
          </p:cNvSpPr>
          <p:nvPr>
            <p:ph type="body" sz="half" idx="13"/>
          </p:nvPr>
        </p:nvSpPr>
        <p:spPr>
          <a:xfrm>
            <a:off x="650159" y="5236559"/>
            <a:ext cx="11703602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228" name="PlaceHolder 4"/>
          <p:cNvSpPr/>
          <p:nvPr/>
        </p:nvSpPr>
        <p:spPr>
          <a:xfrm>
            <a:off x="6647040" y="523655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229" name="PlaceHolder 5"/>
          <p:cNvSpPr>
            <a:spLocks noGrp="1"/>
          </p:cNvSpPr>
          <p:nvPr>
            <p:ph type="body" sz="quarter" idx="13"/>
          </p:nvPr>
        </p:nvSpPr>
        <p:spPr>
          <a:xfrm>
            <a:off x="650159" y="5236559"/>
            <a:ext cx="5711042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376848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PlaceHolder 3"/>
          <p:cNvSpPr/>
          <p:nvPr/>
        </p:nvSpPr>
        <p:spPr>
          <a:xfrm>
            <a:off x="4607280" y="228203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240" name="PlaceHolder 4"/>
          <p:cNvSpPr/>
          <p:nvPr/>
        </p:nvSpPr>
        <p:spPr>
          <a:xfrm>
            <a:off x="8564760" y="228203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241" name="PlaceHolder 5"/>
          <p:cNvSpPr/>
          <p:nvPr/>
        </p:nvSpPr>
        <p:spPr>
          <a:xfrm>
            <a:off x="8564760" y="523655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242" name="PlaceHolder 6"/>
          <p:cNvSpPr/>
          <p:nvPr/>
        </p:nvSpPr>
        <p:spPr>
          <a:xfrm>
            <a:off x="4607280" y="523655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243" name="PlaceHolder 7"/>
          <p:cNvSpPr>
            <a:spLocks noGrp="1"/>
          </p:cNvSpPr>
          <p:nvPr>
            <p:ph type="body" sz="quarter" idx="13"/>
          </p:nvPr>
        </p:nvSpPr>
        <p:spPr>
          <a:xfrm>
            <a:off x="650159" y="5236559"/>
            <a:ext cx="3768481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2282039"/>
            <a:ext cx="11703602" cy="565632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8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2282039"/>
            <a:ext cx="11703602" cy="56563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5711042" cy="56563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PlaceHolder 3"/>
          <p:cNvSpPr>
            <a:spLocks noGrp="1"/>
          </p:cNvSpPr>
          <p:nvPr>
            <p:ph type="body" sz="half" idx="13"/>
          </p:nvPr>
        </p:nvSpPr>
        <p:spPr>
          <a:xfrm>
            <a:off x="6647040" y="2282039"/>
            <a:ext cx="5711041" cy="56563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2282039"/>
            <a:ext cx="11703602" cy="565632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389159"/>
            <a:ext cx="11703602" cy="754920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" name="PlaceHolder 3"/>
          <p:cNvSpPr/>
          <p:nvPr/>
        </p:nvSpPr>
        <p:spPr>
          <a:xfrm>
            <a:off x="650159" y="5236559"/>
            <a:ext cx="5711042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305" name="PlaceHolder 4"/>
          <p:cNvSpPr>
            <a:spLocks noGrp="1"/>
          </p:cNvSpPr>
          <p:nvPr>
            <p:ph type="body" sz="half" idx="13"/>
          </p:nvPr>
        </p:nvSpPr>
        <p:spPr>
          <a:xfrm>
            <a:off x="6647040" y="2282039"/>
            <a:ext cx="5711041" cy="56563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5711042" cy="56563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5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316" name="PlaceHolder 4"/>
          <p:cNvSpPr>
            <a:spLocks noGrp="1"/>
          </p:cNvSpPr>
          <p:nvPr>
            <p:ph type="body" sz="quarter" idx="13"/>
          </p:nvPr>
        </p:nvSpPr>
        <p:spPr>
          <a:xfrm>
            <a:off x="6647040" y="5236559"/>
            <a:ext cx="5711041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327" name="PlaceHolder 4"/>
          <p:cNvSpPr>
            <a:spLocks noGrp="1"/>
          </p:cNvSpPr>
          <p:nvPr>
            <p:ph type="body" sz="half" idx="13"/>
          </p:nvPr>
        </p:nvSpPr>
        <p:spPr>
          <a:xfrm>
            <a:off x="650159" y="5236559"/>
            <a:ext cx="11703602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1170360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PlaceHolder 3"/>
          <p:cNvSpPr>
            <a:spLocks noGrp="1"/>
          </p:cNvSpPr>
          <p:nvPr>
            <p:ph type="body" sz="half" idx="13"/>
          </p:nvPr>
        </p:nvSpPr>
        <p:spPr>
          <a:xfrm>
            <a:off x="650159" y="5236559"/>
            <a:ext cx="11703602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348" name="PlaceHolder 4"/>
          <p:cNvSpPr/>
          <p:nvPr/>
        </p:nvSpPr>
        <p:spPr>
          <a:xfrm>
            <a:off x="6647040" y="523655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349" name="PlaceHolder 5"/>
          <p:cNvSpPr>
            <a:spLocks noGrp="1"/>
          </p:cNvSpPr>
          <p:nvPr>
            <p:ph type="body" sz="quarter" idx="13"/>
          </p:nvPr>
        </p:nvSpPr>
        <p:spPr>
          <a:xfrm>
            <a:off x="650159" y="5236559"/>
            <a:ext cx="5711042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376848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9" name="PlaceHolder 3"/>
          <p:cNvSpPr/>
          <p:nvPr/>
        </p:nvSpPr>
        <p:spPr>
          <a:xfrm>
            <a:off x="4607280" y="228203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360" name="PlaceHolder 4"/>
          <p:cNvSpPr/>
          <p:nvPr/>
        </p:nvSpPr>
        <p:spPr>
          <a:xfrm>
            <a:off x="8564760" y="228203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361" name="PlaceHolder 5"/>
          <p:cNvSpPr/>
          <p:nvPr/>
        </p:nvSpPr>
        <p:spPr>
          <a:xfrm>
            <a:off x="8564760" y="523655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362" name="PlaceHolder 6"/>
          <p:cNvSpPr/>
          <p:nvPr/>
        </p:nvSpPr>
        <p:spPr>
          <a:xfrm>
            <a:off x="4607280" y="523655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363" name="PlaceHolder 7"/>
          <p:cNvSpPr>
            <a:spLocks noGrp="1"/>
          </p:cNvSpPr>
          <p:nvPr>
            <p:ph type="body" sz="quarter" idx="13"/>
          </p:nvPr>
        </p:nvSpPr>
        <p:spPr>
          <a:xfrm>
            <a:off x="650159" y="5236559"/>
            <a:ext cx="3768481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79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2282039"/>
            <a:ext cx="11703602" cy="565632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88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2282039"/>
            <a:ext cx="11703602" cy="56563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5711042" cy="565632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body" sz="half" idx="13"/>
          </p:nvPr>
        </p:nvSpPr>
        <p:spPr>
          <a:xfrm>
            <a:off x="6647040" y="2282039"/>
            <a:ext cx="5711041" cy="5656322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5711042" cy="56563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8" name="PlaceHolder 3"/>
          <p:cNvSpPr>
            <a:spLocks noGrp="1"/>
          </p:cNvSpPr>
          <p:nvPr>
            <p:ph type="body" sz="half" idx="13"/>
          </p:nvPr>
        </p:nvSpPr>
        <p:spPr>
          <a:xfrm>
            <a:off x="6647040" y="2282039"/>
            <a:ext cx="5711041" cy="56563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389159"/>
            <a:ext cx="11703602" cy="754920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4" name="PlaceHolder 3"/>
          <p:cNvSpPr/>
          <p:nvPr/>
        </p:nvSpPr>
        <p:spPr>
          <a:xfrm>
            <a:off x="650159" y="5236559"/>
            <a:ext cx="5711042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425" name="PlaceHolder 4"/>
          <p:cNvSpPr>
            <a:spLocks noGrp="1"/>
          </p:cNvSpPr>
          <p:nvPr>
            <p:ph type="body" sz="half" idx="13"/>
          </p:nvPr>
        </p:nvSpPr>
        <p:spPr>
          <a:xfrm>
            <a:off x="6647040" y="2282039"/>
            <a:ext cx="5711041" cy="56563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4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5711042" cy="56563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5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436" name="PlaceHolder 4"/>
          <p:cNvSpPr>
            <a:spLocks noGrp="1"/>
          </p:cNvSpPr>
          <p:nvPr>
            <p:ph type="body" sz="quarter" idx="13"/>
          </p:nvPr>
        </p:nvSpPr>
        <p:spPr>
          <a:xfrm>
            <a:off x="6647040" y="5236559"/>
            <a:ext cx="5711041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447" name="PlaceHolder 4"/>
          <p:cNvSpPr>
            <a:spLocks noGrp="1"/>
          </p:cNvSpPr>
          <p:nvPr>
            <p:ph type="body" sz="half" idx="13"/>
          </p:nvPr>
        </p:nvSpPr>
        <p:spPr>
          <a:xfrm>
            <a:off x="650159" y="5236559"/>
            <a:ext cx="11703602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1170360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7" name="PlaceHolder 3"/>
          <p:cNvSpPr>
            <a:spLocks noGrp="1"/>
          </p:cNvSpPr>
          <p:nvPr>
            <p:ph type="body" sz="half" idx="13"/>
          </p:nvPr>
        </p:nvSpPr>
        <p:spPr>
          <a:xfrm>
            <a:off x="650159" y="5236559"/>
            <a:ext cx="11703602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4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7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468" name="PlaceHolder 4"/>
          <p:cNvSpPr/>
          <p:nvPr/>
        </p:nvSpPr>
        <p:spPr>
          <a:xfrm>
            <a:off x="6647040" y="523655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469" name="PlaceHolder 5"/>
          <p:cNvSpPr>
            <a:spLocks noGrp="1"/>
          </p:cNvSpPr>
          <p:nvPr>
            <p:ph type="body" sz="quarter" idx="13"/>
          </p:nvPr>
        </p:nvSpPr>
        <p:spPr>
          <a:xfrm>
            <a:off x="650159" y="5236559"/>
            <a:ext cx="5711042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3768482" cy="26978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800" spc="0"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9" name="PlaceHolder 3"/>
          <p:cNvSpPr/>
          <p:nvPr/>
        </p:nvSpPr>
        <p:spPr>
          <a:xfrm>
            <a:off x="4607280" y="228203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480" name="PlaceHolder 4"/>
          <p:cNvSpPr/>
          <p:nvPr/>
        </p:nvSpPr>
        <p:spPr>
          <a:xfrm>
            <a:off x="8564760" y="228203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481" name="PlaceHolder 5"/>
          <p:cNvSpPr/>
          <p:nvPr/>
        </p:nvSpPr>
        <p:spPr>
          <a:xfrm>
            <a:off x="8564760" y="523655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482" name="PlaceHolder 6"/>
          <p:cNvSpPr/>
          <p:nvPr/>
        </p:nvSpPr>
        <p:spPr>
          <a:xfrm>
            <a:off x="4607280" y="5236559"/>
            <a:ext cx="376848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/>
          </a:p>
        </p:txBody>
      </p:sp>
      <p:sp>
        <p:nvSpPr>
          <p:cNvPr id="483" name="PlaceHolder 7"/>
          <p:cNvSpPr>
            <a:spLocks noGrp="1"/>
          </p:cNvSpPr>
          <p:nvPr>
            <p:ph type="body" sz="quarter" idx="13"/>
          </p:nvPr>
        </p:nvSpPr>
        <p:spPr>
          <a:xfrm>
            <a:off x="650159" y="5236559"/>
            <a:ext cx="3768481" cy="26978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1800" spc="0">
                <a:uFillTx/>
              </a:defRPr>
            </a:pPr>
            <a:endParaRPr/>
          </a:p>
        </p:txBody>
      </p:sp>
      <p:sp>
        <p:nvSpPr>
          <p:cNvPr id="4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xfrm>
            <a:off x="650159" y="389159"/>
            <a:ext cx="11703602" cy="7549201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PlaceHolder 3"/>
          <p:cNvSpPr/>
          <p:nvPr/>
        </p:nvSpPr>
        <p:spPr>
          <a:xfrm>
            <a:off x="650159" y="5236559"/>
            <a:ext cx="5711042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431999" indent="-323999">
              <a:spcBef>
                <a:spcPts val="1400"/>
              </a:spcBef>
              <a:buClr>
                <a:srgbClr val="000000"/>
              </a:buClr>
              <a:buSzPct val="45000"/>
              <a:buChar char="●"/>
              <a:defRPr sz="3200" spc="-100"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 sz="half" idx="13"/>
          </p:nvPr>
        </p:nvSpPr>
        <p:spPr>
          <a:xfrm>
            <a:off x="6647040" y="2282039"/>
            <a:ext cx="5711041" cy="5656322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159" y="2282039"/>
            <a:ext cx="5711042" cy="565632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431999" indent="-323999">
              <a:spcBef>
                <a:spcPts val="1400"/>
              </a:spcBef>
              <a:buClr>
                <a:srgbClr val="000000"/>
              </a:buClr>
              <a:buSzPct val="45000"/>
              <a:buChar char="●"/>
              <a:defRPr sz="3200" spc="-100"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 sz="quarter" idx="13"/>
          </p:nvPr>
        </p:nvSpPr>
        <p:spPr>
          <a:xfrm>
            <a:off x="6647040" y="5236559"/>
            <a:ext cx="5711041" cy="2697841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650159" y="389159"/>
            <a:ext cx="11703602" cy="16282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159" y="2282039"/>
            <a:ext cx="5711042" cy="26978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PlaceHolder 3"/>
          <p:cNvSpPr/>
          <p:nvPr/>
        </p:nvSpPr>
        <p:spPr>
          <a:xfrm>
            <a:off x="6647040" y="2282039"/>
            <a:ext cx="5711041" cy="26978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431999" indent="-323999">
              <a:spcBef>
                <a:spcPts val="1400"/>
              </a:spcBef>
              <a:buClr>
                <a:srgbClr val="000000"/>
              </a:buClr>
              <a:buSzPct val="45000"/>
              <a:buChar char="●"/>
              <a:defRPr sz="3200" spc="-100"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body" sz="half" idx="13"/>
          </p:nvPr>
        </p:nvSpPr>
        <p:spPr>
          <a:xfrm>
            <a:off x="650159" y="5236559"/>
            <a:ext cx="11703602" cy="2697841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50240" y="130951"/>
            <a:ext cx="11704320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39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</p:sldLayoutIdLst>
  <p:transition xmlns:p14="http://schemas.microsoft.com/office/powerpoint/2010/main"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431999" marR="0" indent="-323999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1pPr>
      <a:lvl2pPr marL="910285" marR="0" indent="-370285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75000"/>
        <a:buFont typeface="Wingdings"/>
        <a:buChar char="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2pPr>
      <a:lvl3pPr marL="1392000" marR="0" indent="-38400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3pPr>
      <a:lvl4pPr marL="1857599" marR="0" indent="-34560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75000"/>
        <a:buFont typeface="Wingdings"/>
        <a:buChar char="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4pPr>
      <a:lvl5pPr marL="2289599" marR="0" indent="-34560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5pPr>
      <a:lvl6pPr marL="2721599" marR="0" indent="-34560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6pPr>
      <a:lvl7pPr marL="3153599" marR="0" indent="-34560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Wingdings"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Wingdings"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hyperlink" Target="https://steveslevinski.me" TargetMode="External"/><Relationship Id="rId7" Type="http://schemas.openxmlformats.org/officeDocument/2006/relationships/image" Target="../media/image3.tif"/><Relationship Id="rId8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18.png"/><Relationship Id="rId5" Type="http://schemas.openxmlformats.org/officeDocument/2006/relationships/image" Target="../media/image4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hyperlink" Target="https://www.ethnologue.com/browse/codes" TargetMode="External"/><Relationship Id="rId8" Type="http://schemas.openxmlformats.org/officeDocument/2006/relationships/image" Target="../media/image4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4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6.jpeg"/><Relationship Id="rId5" Type="http://schemas.openxmlformats.org/officeDocument/2006/relationships/hyperlink" Target="https://incubator.wikimedia.org/wiki/Wp/ase" TargetMode="External"/><Relationship Id="rId6" Type="http://schemas.openxmlformats.org/officeDocument/2006/relationships/hyperlink" Target="http://www.signwriting.org/encyclopedia/" TargetMode="External"/><Relationship Id="rId7" Type="http://schemas.openxmlformats.org/officeDocument/2006/relationships/image" Target="../media/image4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hyperlink" Target="http://signtyp.uconn.edu/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4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image" Target="../media/image28.tif"/><Relationship Id="rId5" Type="http://schemas.openxmlformats.org/officeDocument/2006/relationships/hyperlink" Target="https://www.patreon.com/signwriting" TargetMode="External"/><Relationship Id="rId6" Type="http://schemas.openxmlformats.org/officeDocument/2006/relationships/image" Target="../media/image4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hyperlink" Target="https://www.patreon.com/signwriting" TargetMode="External"/><Relationship Id="rId5" Type="http://schemas.openxmlformats.org/officeDocument/2006/relationships/image" Target="../media/image29.tif"/><Relationship Id="rId6" Type="http://schemas.openxmlformats.org/officeDocument/2006/relationships/image" Target="../media/image4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hyperlink" Target="http://signwriting.org/donate/" TargetMode="External"/><Relationship Id="rId5" Type="http://schemas.openxmlformats.org/officeDocument/2006/relationships/hyperlink" Target="http://movementwriting.org/csmw/" TargetMode="External"/><Relationship Id="rId6" Type="http://schemas.openxmlformats.org/officeDocument/2006/relationships/image" Target="../media/image4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hyperlink" Target="mailto:slevinski@signwriting.org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0.png"/><Relationship Id="rId8" Type="http://schemas.openxmlformats.org/officeDocument/2006/relationships/hyperlink" Target="https://steveslevinski.me" TargetMode="External"/><Relationship Id="rId9" Type="http://schemas.openxmlformats.org/officeDocument/2006/relationships/image" Target="../media/image3.tif"/><Relationship Id="rId10" Type="http://schemas.openxmlformats.org/officeDocument/2006/relationships/image" Target="../media/image4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hyperlink" Target="http://vision2030.gov.sa/en" TargetMode="External"/><Relationship Id="rId5" Type="http://schemas.openxmlformats.org/officeDocument/2006/relationships/hyperlink" Target="https://deafunity.org/2018/07/deaf-perspectives-on-the-saudi-arabia-vision-2030" TargetMode="External"/><Relationship Id="rId6" Type="http://schemas.openxmlformats.org/officeDocument/2006/relationships/image" Target="../media/image4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hyperlink" Target="https://steveslevinski.me" TargetMode="External"/><Relationship Id="rId7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5" Type="http://schemas.openxmlformats.org/officeDocument/2006/relationships/hyperlink" Target="https://en.wikipedia.org/wiki/Valerie_Sutton" TargetMode="External"/><Relationship Id="rId6" Type="http://schemas.openxmlformats.org/officeDocument/2006/relationships/hyperlink" Target="http://valeriesutton.com/" TargetMode="External"/><Relationship Id="rId7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5" Type="http://schemas.openxmlformats.org/officeDocument/2006/relationships/hyperlink" Target="http://www.signwriting.org/brazil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hyperlink" Target="http://tvines.ines.gov.br/?p=16704" TargetMode="External"/><Relationship Id="rId10" Type="http://schemas.openxmlformats.org/officeDocument/2006/relationships/image" Target="../media/image17.png"/><Relationship Id="rId11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 txBox="1"/>
          <p:nvPr/>
        </p:nvSpPr>
        <p:spPr>
          <a:xfrm>
            <a:off x="3054838" y="2306567"/>
            <a:ext cx="9318479" cy="656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4000" spc="0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for the future of Sutton SignWriting</a:t>
            </a:r>
          </a:p>
        </p:txBody>
      </p:sp>
      <p:pic>
        <p:nvPicPr>
          <p:cNvPr id="494" name="image1.png" descr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314" y="2405905"/>
            <a:ext cx="1398601" cy="4511521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CustomShape 2"/>
          <p:cNvSpPr txBox="1"/>
          <p:nvPr/>
        </p:nvSpPr>
        <p:spPr>
          <a:xfrm>
            <a:off x="4719403" y="7469099"/>
            <a:ext cx="5993281" cy="71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40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by Steve Slevinski</a:t>
            </a:r>
          </a:p>
        </p:txBody>
      </p:sp>
      <p:pic>
        <p:nvPicPr>
          <p:cNvPr id="496" name="Screen Shot 2018-05-09 at 10.35.11 AM.png" descr="Screen Shot 2018-05-09 at 10.35.11 AM.png"/>
          <p:cNvPicPr>
            <a:picLocks noChangeAspect="1"/>
          </p:cNvPicPr>
          <p:nvPr/>
        </p:nvPicPr>
        <p:blipFill>
          <a:blip r:embed="rId5">
            <a:extLst/>
          </a:blip>
          <a:srcRect l="9878" r="14580"/>
          <a:stretch>
            <a:fillRect/>
          </a:stretch>
        </p:blipFill>
        <p:spPr>
          <a:xfrm>
            <a:off x="3500239" y="3637954"/>
            <a:ext cx="8431797" cy="247752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CustomShape 3"/>
          <p:cNvSpPr txBox="1"/>
          <p:nvPr/>
        </p:nvSpPr>
        <p:spPr>
          <a:xfrm>
            <a:off x="4137586" y="8122019"/>
            <a:ext cx="7156916" cy="8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 anchor="ctr">
            <a:spAutoFit/>
          </a:bodyPr>
          <a:lstStyle>
            <a:lvl1pPr algn="ctr">
              <a:defRPr sz="50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6"/>
              </a:defRPr>
            </a:lvl1pPr>
          </a:lstStyle>
          <a:p>
            <a:pPr>
              <a:defRPr>
                <a:uFill>
                  <a:solidFill>
                    <a:srgbClr val="200040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6"/>
              </a:rPr>
              <a:t>https://SteveSlevinski.me</a:t>
            </a:r>
          </a:p>
        </p:txBody>
      </p:sp>
      <p:pic>
        <p:nvPicPr>
          <p:cNvPr id="49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89890" y="3637954"/>
            <a:ext cx="2448374" cy="2477521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ignWriting Vision 2030"/>
          <p:cNvSpPr txBox="1"/>
          <p:nvPr/>
        </p:nvSpPr>
        <p:spPr>
          <a:xfrm>
            <a:off x="812007" y="812330"/>
            <a:ext cx="8166533" cy="94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/>
            </a:lvl1pPr>
          </a:lstStyle>
          <a:p>
            <a:r>
              <a:t>SignWriting Vision 2030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06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 txBox="1"/>
          <p:nvPr/>
        </p:nvSpPr>
        <p:spPr>
          <a:xfrm>
            <a:off x="406079" y="178239"/>
            <a:ext cx="12337202" cy="193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 algn="ctr">
              <a:defRPr sz="60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80 sign languages are</a:t>
            </a:r>
            <a:br/>
            <a:r>
              <a:t>written with SignWriting </a:t>
            </a:r>
          </a:p>
        </p:txBody>
      </p:sp>
      <p:graphicFrame>
        <p:nvGraphicFramePr>
          <p:cNvPr id="555" name="Table 2"/>
          <p:cNvGraphicFramePr/>
          <p:nvPr/>
        </p:nvGraphicFramePr>
        <p:xfrm>
          <a:off x="1310760" y="8738999"/>
          <a:ext cx="10382760" cy="79812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52360"/>
                <a:gridCol w="2310120"/>
                <a:gridCol w="3662640"/>
                <a:gridCol w="1457640"/>
              </a:tblGrid>
              <a:tr h="7981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Sutton SignWriting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ISO 15924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Four letter script code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b="1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Sgnw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56" name="Screen Shot 2018-06-07 at 3.22.58 PM.png" descr="Screen Shot 2018-06-07 at 3.22.5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9685" y="2126059"/>
            <a:ext cx="10009990" cy="644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71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ustomShape 1"/>
          <p:cNvSpPr txBox="1"/>
          <p:nvPr/>
        </p:nvSpPr>
        <p:spPr>
          <a:xfrm>
            <a:off x="332999" y="89460"/>
            <a:ext cx="12337202" cy="238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 algn="ctr">
              <a:defRPr sz="75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The 10 largest dictionaries </a:t>
            </a:r>
            <a:br/>
            <a:r>
              <a:t>have over 4,600 signs each </a:t>
            </a:r>
          </a:p>
        </p:txBody>
      </p:sp>
      <p:pic>
        <p:nvPicPr>
          <p:cNvPr id="559" name="Screen Shot 2018-05-09 at 8.42.34 AM.png" descr="Screen Shot 2018-05-09 at 8.42.34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280" y="2675880"/>
            <a:ext cx="3517561" cy="571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Screen Shot 2018-05-09 at 9.03.14 AM.png" descr="Screen Shot 2018-05-09 at 9.03.14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80200" y="2986559"/>
            <a:ext cx="3896641" cy="509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Screen Shot 2018-05-09 at 9.27.55 AM.png" descr="Screen Shot 2018-05-09 at 9.27.55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06840" y="2675880"/>
            <a:ext cx="3351241" cy="5711400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CustomShape 2"/>
          <p:cNvSpPr txBox="1"/>
          <p:nvPr/>
        </p:nvSpPr>
        <p:spPr>
          <a:xfrm>
            <a:off x="1969269" y="8684649"/>
            <a:ext cx="8918141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7"/>
              </a:defRPr>
            </a:lvl1pPr>
          </a:lstStyle>
          <a:p>
            <a:pPr>
              <a:defRPr>
                <a:uFill>
                  <a:solidFill>
                    <a:srgbClr val="FFFFFF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7"/>
              </a:rPr>
              <a:t>https://www.ethnologue.com/browse/codes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70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CustomShape 1"/>
          <p:cNvSpPr txBox="1"/>
          <p:nvPr/>
        </p:nvSpPr>
        <p:spPr>
          <a:xfrm>
            <a:off x="954359" y="287171"/>
            <a:ext cx="11094122" cy="89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55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Before I was Involved</a:t>
            </a:r>
          </a:p>
        </p:txBody>
      </p:sp>
      <p:graphicFrame>
        <p:nvGraphicFramePr>
          <p:cNvPr id="565" name="Table 2"/>
          <p:cNvGraphicFramePr/>
          <p:nvPr/>
        </p:nvGraphicFramePr>
        <p:xfrm>
          <a:off x="491039" y="1851840"/>
          <a:ext cx="12022560" cy="219456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89320"/>
                <a:gridCol w="9633240"/>
              </a:tblGrid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1974 - 1986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SignWriting is written exclusively by hand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1981 - 1984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Publishing efforts with stencils and wax transfers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1986 - 1995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Computer encoding with keyboarding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2002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Advanced sorting with printed dictionaries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66" name="Screen Shot 2018-05-09 at 9.30.24 AM.png" descr="Screen Shot 2018-05-09 at 9.30.24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0400" y="4335479"/>
            <a:ext cx="2508841" cy="5030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Screen Shot 2018-05-09 at 9.30.50 AM.png" descr="Screen Shot 2018-05-09 at 9.30.50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6200" y="5122800"/>
            <a:ext cx="2931481" cy="365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Screen Shot 2018-05-09 at 9.32.27 AM.png" descr="Screen Shot 2018-05-09 at 9.32.27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54999" y="5473799"/>
            <a:ext cx="3947401" cy="2753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41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 txBox="1"/>
          <p:nvPr/>
        </p:nvSpPr>
        <p:spPr>
          <a:xfrm>
            <a:off x="954359" y="461003"/>
            <a:ext cx="11094122" cy="10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70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My History with SignWriting</a:t>
            </a:r>
          </a:p>
        </p:txBody>
      </p:sp>
      <p:graphicFrame>
        <p:nvGraphicFramePr>
          <p:cNvPr id="571" name="Table 2"/>
          <p:cNvGraphicFramePr/>
          <p:nvPr/>
        </p:nvGraphicFramePr>
        <p:xfrm>
          <a:off x="491120" y="5551160"/>
          <a:ext cx="12022560" cy="32918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89320"/>
                <a:gridCol w="9633240"/>
              </a:tblGrid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2004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Drag-and-drop user interface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2006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ISO 15924 Script Code Sgnw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2010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International SignWriting Alphabet 2010 (ISWA 2010)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2012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Formal SignWriting in ASCII (FSW)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2015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Sutton SignWriting Block added to Unicode Standard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2017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SignWriting in Unicode (SWU)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pic>
        <p:nvPicPr>
          <p:cNvPr id="572" name="Screen Shot 2018-05-09 at 9.55.29 AM.png" descr="Screen Shot 2018-05-09 at 9.55.2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7920" y="2079919"/>
            <a:ext cx="9588960" cy="258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581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CustomShape 1"/>
          <p:cNvSpPr txBox="1"/>
          <p:nvPr/>
        </p:nvSpPr>
        <p:spPr>
          <a:xfrm>
            <a:off x="3496766" y="475437"/>
            <a:ext cx="6008588" cy="1113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72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Project of note</a:t>
            </a:r>
          </a:p>
        </p:txBody>
      </p:sp>
      <p:sp>
        <p:nvSpPr>
          <p:cNvPr id="575" name="CustomShape 2"/>
          <p:cNvSpPr txBox="1"/>
          <p:nvPr/>
        </p:nvSpPr>
        <p:spPr>
          <a:xfrm>
            <a:off x="2379947" y="1712318"/>
            <a:ext cx="8242586" cy="619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The American Sign Language Wikipedia</a:t>
            </a:r>
          </a:p>
        </p:txBody>
      </p:sp>
      <p:pic>
        <p:nvPicPr>
          <p:cNvPr id="576" name="ASL_Wikipedia.jpg" descr="ASL_Wikipedi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5760" y="2908439"/>
            <a:ext cx="2639521" cy="3668041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CustomShape 3"/>
          <p:cNvSpPr txBox="1"/>
          <p:nvPr/>
        </p:nvSpPr>
        <p:spPr>
          <a:xfrm>
            <a:off x="5879879" y="4912039"/>
            <a:ext cx="6269402" cy="119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The ASL Wikipedia has</a:t>
            </a:r>
          </a:p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over 50 articles.</a:t>
            </a:r>
          </a:p>
        </p:txBody>
      </p:sp>
      <p:sp>
        <p:nvSpPr>
          <p:cNvPr id="578" name="CustomShape 4"/>
          <p:cNvSpPr txBox="1"/>
          <p:nvPr/>
        </p:nvSpPr>
        <p:spPr>
          <a:xfrm>
            <a:off x="1894792" y="7682049"/>
            <a:ext cx="8933177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5"/>
              </a:defRPr>
            </a:lvl1pPr>
          </a:lstStyle>
          <a:p>
            <a:pPr>
              <a:defRPr>
                <a:uFill>
                  <a:solidFill>
                    <a:srgbClr val="FFFFFF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5"/>
              </a:rPr>
              <a:t>https://incubator.wikimedia.org/wiki/Wp/ase</a:t>
            </a:r>
          </a:p>
        </p:txBody>
      </p:sp>
      <p:sp>
        <p:nvSpPr>
          <p:cNvPr id="579" name="CustomShape 5"/>
          <p:cNvSpPr txBox="1"/>
          <p:nvPr/>
        </p:nvSpPr>
        <p:spPr>
          <a:xfrm>
            <a:off x="5625720" y="2949680"/>
            <a:ext cx="6468121" cy="119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 long term project that will benefit every sign language</a:t>
            </a:r>
          </a:p>
        </p:txBody>
      </p:sp>
      <p:sp>
        <p:nvSpPr>
          <p:cNvPr id="580" name="CustomShape 6"/>
          <p:cNvSpPr txBox="1"/>
          <p:nvPr/>
        </p:nvSpPr>
        <p:spPr>
          <a:xfrm>
            <a:off x="2153099" y="8671330"/>
            <a:ext cx="8416922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6"/>
              </a:defRPr>
            </a:lvl1pPr>
          </a:lstStyle>
          <a:p>
            <a:pPr>
              <a:defRPr>
                <a:uFill>
                  <a:solidFill>
                    <a:srgbClr val="FFFFFF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6"/>
              </a:rPr>
              <a:t>http://www.signwriting.org/encyclopedia/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827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 txBox="1"/>
          <p:nvPr/>
        </p:nvSpPr>
        <p:spPr>
          <a:xfrm>
            <a:off x="3496766" y="475437"/>
            <a:ext cx="6008588" cy="1113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72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Project of note</a:t>
            </a:r>
          </a:p>
        </p:txBody>
      </p:sp>
      <p:sp>
        <p:nvSpPr>
          <p:cNvPr id="583" name="CustomShape 2"/>
          <p:cNvSpPr txBox="1"/>
          <p:nvPr/>
        </p:nvSpPr>
        <p:spPr>
          <a:xfrm>
            <a:off x="1504372" y="1712318"/>
            <a:ext cx="9993736" cy="619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The SignTyp project and linguistic coding system</a:t>
            </a:r>
          </a:p>
        </p:txBody>
      </p:sp>
      <p:sp>
        <p:nvSpPr>
          <p:cNvPr id="584" name="CustomShape 3"/>
          <p:cNvSpPr txBox="1"/>
          <p:nvPr/>
        </p:nvSpPr>
        <p:spPr>
          <a:xfrm>
            <a:off x="5712479" y="3125160"/>
            <a:ext cx="6888600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20,000 videos from 25 countries. </a:t>
            </a:r>
          </a:p>
        </p:txBody>
      </p:sp>
      <p:sp>
        <p:nvSpPr>
          <p:cNvPr id="585" name="CustomShape 4"/>
          <p:cNvSpPr txBox="1"/>
          <p:nvPr/>
        </p:nvSpPr>
        <p:spPr>
          <a:xfrm>
            <a:off x="2682787" y="8266740"/>
            <a:ext cx="7205266" cy="86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50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4"/>
              </a:defRPr>
            </a:lvl1pPr>
          </a:lstStyle>
          <a:p>
            <a:pPr>
              <a:defRPr>
                <a:uFill>
                  <a:solidFill>
                    <a:srgbClr val="FFFFFF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/>
              </a:rPr>
              <a:t>http://signtyp.uconn.edu/</a:t>
            </a:r>
          </a:p>
        </p:txBody>
      </p:sp>
      <p:sp>
        <p:nvSpPr>
          <p:cNvPr id="586" name="CustomShape 5"/>
          <p:cNvSpPr txBox="1"/>
          <p:nvPr/>
        </p:nvSpPr>
        <p:spPr>
          <a:xfrm>
            <a:off x="5555556" y="5187440"/>
            <a:ext cx="7202447" cy="119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SignWriting conversion to SignTyp</a:t>
            </a:r>
          </a:p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linguistic coding system. </a:t>
            </a:r>
          </a:p>
        </p:txBody>
      </p:sp>
      <p:sp>
        <p:nvSpPr>
          <p:cNvPr id="587" name="CustomShape 6"/>
          <p:cNvSpPr txBox="1"/>
          <p:nvPr/>
        </p:nvSpPr>
        <p:spPr>
          <a:xfrm>
            <a:off x="201959" y="7382519"/>
            <a:ext cx="12598922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So far, 8,000 full transcriptions with SignWriting.</a:t>
            </a:r>
          </a:p>
        </p:txBody>
      </p:sp>
      <p:sp>
        <p:nvSpPr>
          <p:cNvPr id="588" name="CustomShape 7"/>
          <p:cNvSpPr txBox="1"/>
          <p:nvPr/>
        </p:nvSpPr>
        <p:spPr>
          <a:xfrm>
            <a:off x="6106975" y="4292650"/>
            <a:ext cx="5801890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Organized sets for analysis.</a:t>
            </a:r>
          </a:p>
        </p:txBody>
      </p:sp>
      <p:pic>
        <p:nvPicPr>
          <p:cNvPr id="589" name="Screen Shot 2018-05-15 at 9.52.56 AM.png" descr="Screen Shot 2018-05-15 at 9.52.56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2120" y="2883960"/>
            <a:ext cx="4772881" cy="346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45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 txBox="1"/>
          <p:nvPr/>
        </p:nvSpPr>
        <p:spPr>
          <a:xfrm>
            <a:off x="1474719" y="854203"/>
            <a:ext cx="11094122" cy="10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70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SignWriting Free</a:t>
            </a:r>
          </a:p>
        </p:txBody>
      </p:sp>
      <p:sp>
        <p:nvSpPr>
          <p:cNvPr id="592" name="CustomShape 2"/>
          <p:cNvSpPr txBox="1"/>
          <p:nvPr/>
        </p:nvSpPr>
        <p:spPr>
          <a:xfrm>
            <a:off x="862279" y="4379530"/>
            <a:ext cx="11280242" cy="162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 algn="ctr">
              <a:defRPr sz="50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We support free culture and </a:t>
            </a:r>
          </a:p>
          <a:p>
            <a:pPr algn="ctr">
              <a:defRPr sz="50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the creation of free culture works.</a:t>
            </a:r>
          </a:p>
        </p:txBody>
      </p:sp>
      <p:sp>
        <p:nvSpPr>
          <p:cNvPr id="593" name="CustomShape 3"/>
          <p:cNvSpPr txBox="1"/>
          <p:nvPr/>
        </p:nvSpPr>
        <p:spPr>
          <a:xfrm>
            <a:off x="1424725" y="3268740"/>
            <a:ext cx="10155349" cy="86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50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Everyone is free to use SignWriting.</a:t>
            </a:r>
          </a:p>
        </p:txBody>
      </p:sp>
      <p:sp>
        <p:nvSpPr>
          <p:cNvPr id="594" name="CustomShape 4"/>
          <p:cNvSpPr txBox="1"/>
          <p:nvPr/>
        </p:nvSpPr>
        <p:spPr>
          <a:xfrm>
            <a:off x="283953" y="6252319"/>
            <a:ext cx="12436894" cy="162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50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If you are financially able, become part of the team to fund continuing developments.</a:t>
            </a:r>
          </a:p>
        </p:txBody>
      </p:sp>
      <p:sp>
        <p:nvSpPr>
          <p:cNvPr id="595" name="CustomShape 5"/>
          <p:cNvSpPr txBox="1"/>
          <p:nvPr/>
        </p:nvSpPr>
        <p:spPr>
          <a:xfrm>
            <a:off x="5275679" y="2018249"/>
            <a:ext cx="2400322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$0 a month</a:t>
            </a:r>
          </a:p>
        </p:txBody>
      </p:sp>
      <p:pic>
        <p:nvPicPr>
          <p:cNvPr id="59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9979" y="693280"/>
            <a:ext cx="2360161" cy="213156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https://www.patreon.com/signwriting"/>
          <p:cNvSpPr txBox="1"/>
          <p:nvPr/>
        </p:nvSpPr>
        <p:spPr>
          <a:xfrm>
            <a:off x="1892282" y="8244769"/>
            <a:ext cx="9220236" cy="733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5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https://www.patreon.com/signwriting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179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 txBox="1"/>
          <p:nvPr/>
        </p:nvSpPr>
        <p:spPr>
          <a:xfrm>
            <a:off x="386307" y="1052002"/>
            <a:ext cx="12232186" cy="916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5700" b="1" spc="0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What is SignWriting Vision 2030?</a:t>
            </a:r>
          </a:p>
        </p:txBody>
      </p:sp>
      <p:sp>
        <p:nvSpPr>
          <p:cNvPr id="600" name="This is our vision of the future that is ambitious yet achievable.  It expresses our long-term goals and expectations.  It reflects our strengths and capabilities."/>
          <p:cNvSpPr txBox="1"/>
          <p:nvPr/>
        </p:nvSpPr>
        <p:spPr>
          <a:xfrm>
            <a:off x="386307" y="2824915"/>
            <a:ext cx="11663154" cy="4448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/>
            </a:lvl1pPr>
          </a:lstStyle>
          <a:p>
            <a:r>
              <a:t>This is our vision of the future that is ambitious yet achievable.  It expresses our long-term goals and expectations.  It reflects our strengths and capabilities.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10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 txBox="1"/>
          <p:nvPr/>
        </p:nvSpPr>
        <p:spPr>
          <a:xfrm>
            <a:off x="1273127" y="811276"/>
            <a:ext cx="10458546" cy="108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7000" b="1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Our Strengths</a:t>
            </a:r>
          </a:p>
        </p:txBody>
      </p:sp>
      <p:sp>
        <p:nvSpPr>
          <p:cNvPr id="603" name="a common script for all sign languages…"/>
          <p:cNvSpPr txBox="1"/>
          <p:nvPr/>
        </p:nvSpPr>
        <p:spPr>
          <a:xfrm>
            <a:off x="386307" y="2004998"/>
            <a:ext cx="11663154" cy="201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sz="4000"/>
            </a:pPr>
            <a:r>
              <a:t>a common script for all sign languages</a:t>
            </a:r>
          </a:p>
          <a:p>
            <a:pPr algn="ctr">
              <a:lnSpc>
                <a:spcPct val="120000"/>
              </a:lnSpc>
              <a:defRPr sz="4000"/>
            </a:pPr>
            <a:r>
              <a:t>a developmental powerhouse</a:t>
            </a:r>
          </a:p>
          <a:p>
            <a:pPr algn="ctr">
              <a:lnSpc>
                <a:spcPct val="120000"/>
              </a:lnSpc>
              <a:defRPr sz="4000"/>
            </a:pPr>
            <a:r>
              <a:t>connecting sign language disciplines with text</a:t>
            </a:r>
          </a:p>
        </p:txBody>
      </p:sp>
      <p:sp>
        <p:nvSpPr>
          <p:cNvPr id="604" name="CustomShape 1"/>
          <p:cNvSpPr txBox="1"/>
          <p:nvPr/>
        </p:nvSpPr>
        <p:spPr>
          <a:xfrm>
            <a:off x="386307" y="4588441"/>
            <a:ext cx="12232186" cy="175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/>
          <a:p>
            <a:pPr algn="ctr">
              <a:defRPr sz="5700" b="1" spc="0">
                <a:uFill>
                  <a:solidFill>
                    <a:srgbClr val="FFFFFF"/>
                  </a:solidFill>
                </a:uFill>
              </a:defRPr>
            </a:pPr>
            <a:r>
              <a:t>The Pillars of </a:t>
            </a:r>
          </a:p>
          <a:p>
            <a:pPr algn="ctr">
              <a:defRPr sz="5700" b="1" spc="0">
                <a:uFill>
                  <a:solidFill>
                    <a:srgbClr val="FFFFFF"/>
                  </a:solidFill>
                </a:uFill>
              </a:defRPr>
            </a:pPr>
            <a:r>
              <a:t>SignWriting Vision 2030</a:t>
            </a:r>
          </a:p>
        </p:txBody>
      </p:sp>
      <p:sp>
        <p:nvSpPr>
          <p:cNvPr id="605" name="Vibrant Communities…"/>
          <p:cNvSpPr txBox="1"/>
          <p:nvPr/>
        </p:nvSpPr>
        <p:spPr>
          <a:xfrm>
            <a:off x="386307" y="6914850"/>
            <a:ext cx="11663154" cy="201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sz="4000"/>
            </a:pPr>
            <a:r>
              <a:t>Vibrant Communities</a:t>
            </a:r>
          </a:p>
          <a:p>
            <a:pPr algn="ctr">
              <a:lnSpc>
                <a:spcPct val="120000"/>
              </a:lnSpc>
              <a:defRPr sz="4000"/>
            </a:pPr>
            <a:r>
              <a:t>Sustainable Economics</a:t>
            </a:r>
          </a:p>
          <a:p>
            <a:pPr algn="ctr">
              <a:lnSpc>
                <a:spcPct val="120000"/>
              </a:lnSpc>
              <a:defRPr sz="4000"/>
            </a:pPr>
            <a:r>
              <a:t>Ambitious Groups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095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CustomShape 1"/>
          <p:cNvSpPr txBox="1"/>
          <p:nvPr/>
        </p:nvSpPr>
        <p:spPr>
          <a:xfrm>
            <a:off x="480078" y="946822"/>
            <a:ext cx="11946069" cy="95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6000" b="1" spc="0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Pillar 1: Vibrant Communities</a:t>
            </a:r>
          </a:p>
        </p:txBody>
      </p:sp>
      <p:sp>
        <p:nvSpPr>
          <p:cNvPr id="608" name="Strong…"/>
          <p:cNvSpPr txBox="1"/>
          <p:nvPr/>
        </p:nvSpPr>
        <p:spPr>
          <a:xfrm>
            <a:off x="511860" y="2921412"/>
            <a:ext cx="1741994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000"/>
            </a:pPr>
            <a:r>
              <a:t>Strong</a:t>
            </a:r>
          </a:p>
          <a:p>
            <a:pPr>
              <a:defRPr sz="4000"/>
            </a:pPr>
            <a:r>
              <a:t>Roots</a:t>
            </a:r>
          </a:p>
        </p:txBody>
      </p:sp>
      <p:sp>
        <p:nvSpPr>
          <p:cNvPr id="609" name="Fulfilling…"/>
          <p:cNvSpPr txBox="1"/>
          <p:nvPr/>
        </p:nvSpPr>
        <p:spPr>
          <a:xfrm>
            <a:off x="557411" y="5160931"/>
            <a:ext cx="2108608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000"/>
            </a:pPr>
            <a:r>
              <a:t>Fulfilling</a:t>
            </a:r>
          </a:p>
          <a:p>
            <a:pPr>
              <a:defRPr sz="4000"/>
            </a:pPr>
            <a:r>
              <a:t>Lives</a:t>
            </a:r>
          </a:p>
        </p:txBody>
      </p:sp>
      <p:sp>
        <p:nvSpPr>
          <p:cNvPr id="610" name="Strong…"/>
          <p:cNvSpPr txBox="1"/>
          <p:nvPr/>
        </p:nvSpPr>
        <p:spPr>
          <a:xfrm>
            <a:off x="534635" y="7400451"/>
            <a:ext cx="2900126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000"/>
            </a:pPr>
            <a:r>
              <a:t>Strong</a:t>
            </a:r>
          </a:p>
          <a:p>
            <a:pPr>
              <a:defRPr sz="4000"/>
            </a:pPr>
            <a:r>
              <a:t>Foundations</a:t>
            </a:r>
          </a:p>
        </p:txBody>
      </p:sp>
      <p:sp>
        <p:nvSpPr>
          <p:cNvPr id="611" name="Focusing our efforts on multiple generations of writers and teachers."/>
          <p:cNvSpPr txBox="1"/>
          <p:nvPr/>
        </p:nvSpPr>
        <p:spPr>
          <a:xfrm>
            <a:off x="3361494" y="2921412"/>
            <a:ext cx="9203210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Focusing our efforts on multiple generations of writers and teachers.</a:t>
            </a:r>
          </a:p>
        </p:txBody>
      </p:sp>
      <p:sp>
        <p:nvSpPr>
          <p:cNvPr id="612" name="Promoting culture and entertainment.  Stimulating thought and communication."/>
          <p:cNvSpPr txBox="1"/>
          <p:nvPr/>
        </p:nvSpPr>
        <p:spPr>
          <a:xfrm>
            <a:off x="3362295" y="5160931"/>
            <a:ext cx="9201609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Promoting culture and entertainment.  Stimulating thought and communication.</a:t>
            </a:r>
          </a:p>
        </p:txBody>
      </p:sp>
      <p:sp>
        <p:nvSpPr>
          <p:cNvPr id="613" name="Caring for our children and students.  Empowering deaf communities."/>
          <p:cNvSpPr txBox="1"/>
          <p:nvPr/>
        </p:nvSpPr>
        <p:spPr>
          <a:xfrm>
            <a:off x="3362295" y="7400451"/>
            <a:ext cx="9201609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Caring for our children and students.  Empowering deaf communities.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57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 txBox="1"/>
          <p:nvPr/>
        </p:nvSpPr>
        <p:spPr>
          <a:xfrm>
            <a:off x="955339" y="879603"/>
            <a:ext cx="11094122" cy="10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7000" b="1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SignWriting Vision 2030</a:t>
            </a:r>
          </a:p>
        </p:txBody>
      </p:sp>
      <p:sp>
        <p:nvSpPr>
          <p:cNvPr id="502" name="across the globe, a common script for all sign languages,…"/>
          <p:cNvSpPr txBox="1"/>
          <p:nvPr/>
        </p:nvSpPr>
        <p:spPr>
          <a:xfrm>
            <a:off x="386307" y="2824915"/>
            <a:ext cx="11663154" cy="4448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000"/>
            </a:pPr>
            <a:r>
              <a:t>across the globe, a common script for all sign languages,</a:t>
            </a:r>
          </a:p>
          <a:p>
            <a:pPr algn="ctr">
              <a:defRPr sz="6000"/>
            </a:pPr>
            <a:r>
              <a:t>a developmental powerhouse, connecting sign language disciplines with text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783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CustomShape 1"/>
          <p:cNvSpPr txBox="1"/>
          <p:nvPr/>
        </p:nvSpPr>
        <p:spPr>
          <a:xfrm>
            <a:off x="480078" y="946822"/>
            <a:ext cx="11946069" cy="95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6000" b="1" spc="0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Pillar 2: Sustainable Economics</a:t>
            </a:r>
          </a:p>
        </p:txBody>
      </p:sp>
      <p:sp>
        <p:nvSpPr>
          <p:cNvPr id="616" name="Free…"/>
          <p:cNvSpPr txBox="1"/>
          <p:nvPr/>
        </p:nvSpPr>
        <p:spPr>
          <a:xfrm>
            <a:off x="419189" y="2921412"/>
            <a:ext cx="1675518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000"/>
            </a:pPr>
            <a:r>
              <a:t>Free</a:t>
            </a:r>
          </a:p>
          <a:p>
            <a:pPr>
              <a:defRPr sz="4000"/>
            </a:pPr>
            <a:r>
              <a:t>Writing</a:t>
            </a:r>
          </a:p>
        </p:txBody>
      </p:sp>
      <p:sp>
        <p:nvSpPr>
          <p:cNvPr id="617" name="Non-Profit…"/>
          <p:cNvSpPr txBox="1"/>
          <p:nvPr/>
        </p:nvSpPr>
        <p:spPr>
          <a:xfrm>
            <a:off x="418405" y="5160931"/>
            <a:ext cx="2532024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000"/>
            </a:pPr>
            <a:r>
              <a:t>Non-Profit</a:t>
            </a:r>
          </a:p>
          <a:p>
            <a:pPr>
              <a:defRPr sz="4000"/>
            </a:pPr>
            <a:r>
              <a:t>Support</a:t>
            </a:r>
          </a:p>
        </p:txBody>
      </p:sp>
      <p:sp>
        <p:nvSpPr>
          <p:cNvPr id="618" name="Long-Term…"/>
          <p:cNvSpPr txBox="1"/>
          <p:nvPr/>
        </p:nvSpPr>
        <p:spPr>
          <a:xfrm>
            <a:off x="488300" y="7400451"/>
            <a:ext cx="2673411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000"/>
            </a:pPr>
            <a:r>
              <a:t>Long-Term</a:t>
            </a:r>
          </a:p>
          <a:p>
            <a:pPr>
              <a:defRPr sz="4000"/>
            </a:pPr>
            <a:r>
              <a:t>Success</a:t>
            </a:r>
          </a:p>
        </p:txBody>
      </p:sp>
      <p:sp>
        <p:nvSpPr>
          <p:cNvPr id="619" name="Encouraging people to write by hand or computer with free tools and resources."/>
          <p:cNvSpPr txBox="1"/>
          <p:nvPr/>
        </p:nvSpPr>
        <p:spPr>
          <a:xfrm>
            <a:off x="3166473" y="2921412"/>
            <a:ext cx="9307638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Encouraging people to write by hand or computer with free tools and resources.</a:t>
            </a:r>
          </a:p>
        </p:txBody>
      </p:sp>
      <p:sp>
        <p:nvSpPr>
          <p:cNvPr id="620" name="Boosting the financial support of the non-profit so we can expand our efforts."/>
          <p:cNvSpPr txBox="1"/>
          <p:nvPr/>
        </p:nvSpPr>
        <p:spPr>
          <a:xfrm>
            <a:off x="3362295" y="5160931"/>
            <a:ext cx="9201609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Boosting the financial support of the non-profit so we can expand our efforts.</a:t>
            </a:r>
          </a:p>
        </p:txBody>
      </p:sp>
      <p:sp>
        <p:nvSpPr>
          <p:cNvPr id="621" name="Realizing long-term success requires  continuity and sustained development."/>
          <p:cNvSpPr txBox="1"/>
          <p:nvPr/>
        </p:nvSpPr>
        <p:spPr>
          <a:xfrm>
            <a:off x="3193258" y="7400451"/>
            <a:ext cx="9539683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Realizing long-term success requires  continuity and sustained development.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46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CustomShape 1"/>
          <p:cNvSpPr txBox="1"/>
          <p:nvPr/>
        </p:nvSpPr>
        <p:spPr>
          <a:xfrm>
            <a:off x="480078" y="946822"/>
            <a:ext cx="11946069" cy="95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6000" b="1" spc="0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Pillar 3: Ambitious Groups</a:t>
            </a:r>
          </a:p>
        </p:txBody>
      </p:sp>
      <p:sp>
        <p:nvSpPr>
          <p:cNvPr id="624" name="Effective"/>
          <p:cNvSpPr txBox="1"/>
          <p:nvPr/>
        </p:nvSpPr>
        <p:spPr>
          <a:xfrm>
            <a:off x="489084" y="3207162"/>
            <a:ext cx="2043124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/>
            </a:lvl1pPr>
          </a:lstStyle>
          <a:p>
            <a:r>
              <a:t>Effective</a:t>
            </a:r>
          </a:p>
        </p:txBody>
      </p:sp>
      <p:sp>
        <p:nvSpPr>
          <p:cNvPr id="625" name="Generous"/>
          <p:cNvSpPr txBox="1"/>
          <p:nvPr/>
        </p:nvSpPr>
        <p:spPr>
          <a:xfrm>
            <a:off x="487766" y="5924967"/>
            <a:ext cx="2335074" cy="64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/>
            </a:lvl1pPr>
          </a:lstStyle>
          <a:p>
            <a:r>
              <a:t>Generous</a:t>
            </a:r>
          </a:p>
        </p:txBody>
      </p:sp>
      <p:sp>
        <p:nvSpPr>
          <p:cNvPr id="626" name="Committing to literacy in primary languages for mental development."/>
          <p:cNvSpPr txBox="1"/>
          <p:nvPr/>
        </p:nvSpPr>
        <p:spPr>
          <a:xfrm>
            <a:off x="3239788" y="2921412"/>
            <a:ext cx="8909976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Committing to literacy in primary languages for mental development.</a:t>
            </a:r>
          </a:p>
        </p:txBody>
      </p:sp>
      <p:sp>
        <p:nvSpPr>
          <p:cNvPr id="627" name="Creating meaning and value in our lives while sharing with others and society."/>
          <p:cNvSpPr txBox="1"/>
          <p:nvPr/>
        </p:nvSpPr>
        <p:spPr>
          <a:xfrm>
            <a:off x="3315425" y="5639217"/>
            <a:ext cx="9201609" cy="1217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Creating meaning and value in our lives while sharing with others and society.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05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CustomShape 1"/>
          <p:cNvSpPr txBox="1"/>
          <p:nvPr/>
        </p:nvSpPr>
        <p:spPr>
          <a:xfrm>
            <a:off x="1273127" y="546651"/>
            <a:ext cx="10458546" cy="10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7000" b="1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Our Programs</a:t>
            </a:r>
          </a:p>
        </p:txBody>
      </p:sp>
      <p:sp>
        <p:nvSpPr>
          <p:cNvPr id="630" name="Community Building…"/>
          <p:cNvSpPr txBox="1"/>
          <p:nvPr/>
        </p:nvSpPr>
        <p:spPr>
          <a:xfrm>
            <a:off x="431858" y="2082005"/>
            <a:ext cx="11663154" cy="2208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5000" b="1"/>
            </a:pPr>
            <a:r>
              <a:t>Community Building</a:t>
            </a:r>
          </a:p>
          <a:p>
            <a:pPr algn="ctr">
              <a:lnSpc>
                <a:spcPct val="120000"/>
              </a:lnSpc>
              <a:defRPr sz="4000"/>
            </a:pPr>
            <a:r>
              <a:t>We will continue to support all writers of sign language with the SignWriting script.</a:t>
            </a:r>
          </a:p>
        </p:txBody>
      </p:sp>
      <p:sp>
        <p:nvSpPr>
          <p:cNvPr id="631" name="Economic Vitality…"/>
          <p:cNvSpPr txBox="1"/>
          <p:nvPr/>
        </p:nvSpPr>
        <p:spPr>
          <a:xfrm>
            <a:off x="431858" y="4540195"/>
            <a:ext cx="11663154" cy="2208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5000" b="1"/>
            </a:pPr>
            <a:r>
              <a:t>Economic Vitality</a:t>
            </a:r>
          </a:p>
          <a:p>
            <a:pPr algn="ctr">
              <a:lnSpc>
                <a:spcPct val="120000"/>
              </a:lnSpc>
              <a:defRPr sz="4000"/>
            </a:pPr>
            <a:r>
              <a:t>We will expand our fundraising efforts so that</a:t>
            </a:r>
          </a:p>
          <a:p>
            <a:pPr algn="ctr">
              <a:lnSpc>
                <a:spcPct val="120000"/>
              </a:lnSpc>
              <a:defRPr sz="4000"/>
            </a:pPr>
            <a:r>
              <a:t>we can sustain our mission into the future.</a:t>
            </a:r>
          </a:p>
        </p:txBody>
      </p:sp>
      <p:sp>
        <p:nvSpPr>
          <p:cNvPr id="632" name="Group Empowerment…"/>
          <p:cNvSpPr txBox="1"/>
          <p:nvPr/>
        </p:nvSpPr>
        <p:spPr>
          <a:xfrm>
            <a:off x="431858" y="6998386"/>
            <a:ext cx="11663154" cy="2208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5000" b="1"/>
            </a:pPr>
            <a:r>
              <a:t>Group Empowerment</a:t>
            </a:r>
          </a:p>
          <a:p>
            <a:pPr algn="ctr">
              <a:lnSpc>
                <a:spcPct val="120000"/>
              </a:lnSpc>
              <a:defRPr sz="4000"/>
            </a:pPr>
            <a:r>
              <a:t>We will provide resources to groups and encourage connections between them for the benefit of all.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547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CustomShape 1"/>
          <p:cNvSpPr txBox="1"/>
          <p:nvPr/>
        </p:nvSpPr>
        <p:spPr>
          <a:xfrm>
            <a:off x="1474719" y="854203"/>
            <a:ext cx="11094122" cy="10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70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SignWriting Team</a:t>
            </a:r>
          </a:p>
        </p:txBody>
      </p:sp>
      <p:sp>
        <p:nvSpPr>
          <p:cNvPr id="635" name="CustomShape 2"/>
          <p:cNvSpPr txBox="1"/>
          <p:nvPr/>
        </p:nvSpPr>
        <p:spPr>
          <a:xfrm>
            <a:off x="1344924" y="3505279"/>
            <a:ext cx="10314952" cy="13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4200" spc="0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SignWriting is a proven success for education, literature, and research.</a:t>
            </a:r>
          </a:p>
        </p:txBody>
      </p:sp>
      <p:sp>
        <p:nvSpPr>
          <p:cNvPr id="636" name="CustomShape 3"/>
          <p:cNvSpPr txBox="1"/>
          <p:nvPr/>
        </p:nvSpPr>
        <p:spPr>
          <a:xfrm>
            <a:off x="797404" y="6893544"/>
            <a:ext cx="11409992" cy="13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4200" spc="0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We need your support, and the support of people you know, for 2019 and beyond.</a:t>
            </a:r>
          </a:p>
        </p:txBody>
      </p:sp>
      <p:sp>
        <p:nvSpPr>
          <p:cNvPr id="637" name="CustomShape 4"/>
          <p:cNvSpPr txBox="1"/>
          <p:nvPr/>
        </p:nvSpPr>
        <p:spPr>
          <a:xfrm>
            <a:off x="741595" y="5199411"/>
            <a:ext cx="11521610" cy="13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4200" spc="0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SignWriting is not an economic success because we give everything away for free.</a:t>
            </a:r>
          </a:p>
        </p:txBody>
      </p:sp>
      <p:sp>
        <p:nvSpPr>
          <p:cNvPr id="638" name="CustomShape 5"/>
          <p:cNvSpPr txBox="1"/>
          <p:nvPr/>
        </p:nvSpPr>
        <p:spPr>
          <a:xfrm>
            <a:off x="4429224" y="2018249"/>
            <a:ext cx="4093232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$1 a month or more</a:t>
            </a:r>
          </a:p>
        </p:txBody>
      </p:sp>
      <p:sp>
        <p:nvSpPr>
          <p:cNvPr id="639" name="https://www.patreon.com/signwriting"/>
          <p:cNvSpPr txBox="1"/>
          <p:nvPr/>
        </p:nvSpPr>
        <p:spPr>
          <a:xfrm>
            <a:off x="1892282" y="8485599"/>
            <a:ext cx="9220236" cy="733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5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https://www.patreon.com/signwriting</a:t>
            </a:r>
          </a:p>
        </p:txBody>
      </p:sp>
      <p:pic>
        <p:nvPicPr>
          <p:cNvPr id="6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8850" y="622074"/>
            <a:ext cx="2201658" cy="2251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385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CustomShape 1"/>
          <p:cNvSpPr txBox="1"/>
          <p:nvPr/>
        </p:nvSpPr>
        <p:spPr>
          <a:xfrm>
            <a:off x="313459" y="711443"/>
            <a:ext cx="12377882" cy="108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7000" b="1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Donating to the non-profit</a:t>
            </a:r>
          </a:p>
        </p:txBody>
      </p:sp>
      <p:sp>
        <p:nvSpPr>
          <p:cNvPr id="643" name="CustomShape 2"/>
          <p:cNvSpPr txBox="1"/>
          <p:nvPr/>
        </p:nvSpPr>
        <p:spPr>
          <a:xfrm>
            <a:off x="1411279" y="1764579"/>
            <a:ext cx="10182242" cy="119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The Center for Sutton Movement Writing is</a:t>
            </a:r>
          </a:p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tax-exempt for California and for US Federal </a:t>
            </a:r>
          </a:p>
        </p:txBody>
      </p:sp>
      <p:sp>
        <p:nvSpPr>
          <p:cNvPr id="644" name="CustomShape 3"/>
          <p:cNvSpPr txBox="1"/>
          <p:nvPr/>
        </p:nvSpPr>
        <p:spPr>
          <a:xfrm>
            <a:off x="3600807" y="4906440"/>
            <a:ext cx="5803186" cy="337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Book donations</a:t>
            </a:r>
          </a:p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Educational material</a:t>
            </a:r>
          </a:p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Teaching and instruction</a:t>
            </a:r>
          </a:p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Resources and websites</a:t>
            </a:r>
          </a:p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Non-profit administration</a:t>
            </a:r>
          </a:p>
          <a:p>
            <a: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Legal documents and taxes</a:t>
            </a:r>
          </a:p>
        </p:txBody>
      </p:sp>
      <p:sp>
        <p:nvSpPr>
          <p:cNvPr id="645" name="CustomShape 5"/>
          <p:cNvSpPr txBox="1"/>
          <p:nvPr/>
        </p:nvSpPr>
        <p:spPr>
          <a:xfrm>
            <a:off x="937300" y="4239638"/>
            <a:ext cx="11130200" cy="619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b="1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Donations will help with the work of the non-profit:</a:t>
            </a:r>
          </a:p>
        </p:txBody>
      </p:sp>
      <p:sp>
        <p:nvSpPr>
          <p:cNvPr id="646" name="http://signwriting.org/donate/"/>
          <p:cNvSpPr txBox="1"/>
          <p:nvPr/>
        </p:nvSpPr>
        <p:spPr>
          <a:xfrm>
            <a:off x="3259330" y="8558818"/>
            <a:ext cx="6486139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http://signwriting.org/donate/</a:t>
            </a:r>
          </a:p>
        </p:txBody>
      </p:sp>
      <p:sp>
        <p:nvSpPr>
          <p:cNvPr id="647" name="http://movementwriting.org/csmw/"/>
          <p:cNvSpPr txBox="1"/>
          <p:nvPr/>
        </p:nvSpPr>
        <p:spPr>
          <a:xfrm>
            <a:off x="2883267" y="3077759"/>
            <a:ext cx="7670066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http://movementwriting.org/csmw/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33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CustomShape 1"/>
          <p:cNvSpPr txBox="1"/>
          <p:nvPr/>
        </p:nvSpPr>
        <p:spPr>
          <a:xfrm>
            <a:off x="769319" y="3114360"/>
            <a:ext cx="5225762" cy="55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>
            <a:spAutoFit/>
          </a:bodyPr>
          <a:lstStyle>
            <a:lvl1pPr>
              <a:defRPr sz="3200" b="1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Steve Slevinski</a:t>
            </a:r>
          </a:p>
        </p:txBody>
      </p:sp>
      <p:sp>
        <p:nvSpPr>
          <p:cNvPr id="650" name="CustomShape 2"/>
          <p:cNvSpPr txBox="1"/>
          <p:nvPr/>
        </p:nvSpPr>
        <p:spPr>
          <a:xfrm>
            <a:off x="834383" y="3694079"/>
            <a:ext cx="3663554" cy="482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25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4"/>
              </a:defRPr>
            </a:lvl1pPr>
          </a:lstStyle>
          <a:p>
            <a:pPr>
              <a:defRPr>
                <a:uFill>
                  <a:solidFill>
                    <a:srgbClr val="FFFFFF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/>
              </a:rPr>
              <a:t>slevinski@signwriting.org</a:t>
            </a:r>
          </a:p>
        </p:txBody>
      </p:sp>
      <p:pic>
        <p:nvPicPr>
          <p:cNvPr id="6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1279" y="4450679"/>
            <a:ext cx="3309122" cy="3309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39859" y="5514119"/>
            <a:ext cx="1496521" cy="2131561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CustomShape 3"/>
          <p:cNvSpPr txBox="1"/>
          <p:nvPr/>
        </p:nvSpPr>
        <p:spPr>
          <a:xfrm>
            <a:off x="527400" y="861159"/>
            <a:ext cx="6825599" cy="1879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/>
          <a:p>
            <a:pPr algn="ctr">
              <a:defRPr sz="5800" b="1" spc="-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SignWriting</a:t>
            </a:r>
          </a:p>
          <a:p>
            <a:pPr algn="ctr">
              <a:defRPr sz="5800" b="1" spc="-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Vision 2030</a:t>
            </a:r>
          </a:p>
        </p:txBody>
      </p:sp>
      <p:pic>
        <p:nvPicPr>
          <p:cNvPr id="654" name="Screen Shot 2018-05-09 at 10.58.04 AM.png" descr="Screen Shot 2018-05-09 at 10.58.04 A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24360" y="809999"/>
            <a:ext cx="4214160" cy="32108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7" name="CustomShape 5"/>
          <p:cNvGrpSpPr/>
          <p:nvPr/>
        </p:nvGrpSpPr>
        <p:grpSpPr>
          <a:xfrm>
            <a:off x="6675839" y="5462639"/>
            <a:ext cx="5335921" cy="2234521"/>
            <a:chOff x="84661" y="0"/>
            <a:chExt cx="5335920" cy="2234520"/>
          </a:xfrm>
        </p:grpSpPr>
        <p:sp>
          <p:nvSpPr>
            <p:cNvPr id="655" name="Rectangle"/>
            <p:cNvSpPr/>
            <p:nvPr/>
          </p:nvSpPr>
          <p:spPr>
            <a:xfrm>
              <a:off x="84661" y="0"/>
              <a:ext cx="5335921" cy="223452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63360" cap="flat">
              <a:solidFill>
                <a:srgbClr val="000000"/>
              </a:solidFill>
              <a:prstDash val="solid"/>
              <a:miter lim="8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500" spc="-1"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656" name="For the Future of…"/>
            <p:cNvSpPr txBox="1"/>
            <p:nvPr/>
          </p:nvSpPr>
          <p:spPr>
            <a:xfrm>
              <a:off x="872871" y="533099"/>
              <a:ext cx="3759502" cy="1168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760" tIns="50760" rIns="50760" bIns="50760" numCol="1" anchor="ctr">
              <a:spAutoFit/>
            </a:bodyPr>
            <a:lstStyle/>
            <a:p>
              <a:pPr algn="ctr">
                <a:defRPr sz="3500" spc="-1">
                  <a:uFill>
                    <a:solidFill>
                      <a:srgbClr val="FFFFFF"/>
                    </a:solidFill>
                  </a:u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For the Future of</a:t>
              </a:r>
            </a:p>
            <a:p>
              <a:pPr algn="ctr">
                <a:defRPr sz="3500" spc="-1">
                  <a:uFill>
                    <a:solidFill>
                      <a:srgbClr val="FFFFFF"/>
                    </a:solidFill>
                  </a:u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Sutton SignWriting</a:t>
              </a:r>
            </a:p>
          </p:txBody>
        </p:sp>
      </p:grpSp>
      <p:sp>
        <p:nvSpPr>
          <p:cNvPr id="658" name="CustomShape 6"/>
          <p:cNvSpPr txBox="1"/>
          <p:nvPr/>
        </p:nvSpPr>
        <p:spPr>
          <a:xfrm>
            <a:off x="7936322" y="4049290"/>
            <a:ext cx="3390236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November 2018</a:t>
            </a:r>
          </a:p>
        </p:txBody>
      </p:sp>
      <p:sp>
        <p:nvSpPr>
          <p:cNvPr id="659" name="CustomShape 3"/>
          <p:cNvSpPr txBox="1"/>
          <p:nvPr/>
        </p:nvSpPr>
        <p:spPr>
          <a:xfrm>
            <a:off x="2923942" y="8228840"/>
            <a:ext cx="7156916" cy="8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 anchor="ctr">
            <a:spAutoFit/>
          </a:bodyPr>
          <a:lstStyle>
            <a:lvl1pPr algn="ctr">
              <a:defRPr sz="50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8"/>
              </a:defRPr>
            </a:lvl1pPr>
          </a:lstStyle>
          <a:p>
            <a:pPr>
              <a:defRPr>
                <a:uFill>
                  <a:solidFill>
                    <a:srgbClr val="200040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8"/>
              </a:rPr>
              <a:t>https://SteveSlevinski.me</a:t>
            </a:r>
          </a:p>
        </p:txBody>
      </p:sp>
      <p:pic>
        <p:nvPicPr>
          <p:cNvPr id="66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407253" y="1019558"/>
            <a:ext cx="2448374" cy="2477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758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CustomShape 1"/>
          <p:cNvSpPr txBox="1"/>
          <p:nvPr/>
        </p:nvSpPr>
        <p:spPr>
          <a:xfrm>
            <a:off x="955339" y="1605524"/>
            <a:ext cx="11094122" cy="108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7000" b="1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SignWriting Vision 2030</a:t>
            </a:r>
          </a:p>
        </p:txBody>
      </p:sp>
      <p:sp>
        <p:nvSpPr>
          <p:cNvPr id="663" name="http://vision2030.gov.sa/en"/>
          <p:cNvSpPr txBox="1"/>
          <p:nvPr/>
        </p:nvSpPr>
        <p:spPr>
          <a:xfrm>
            <a:off x="2696605" y="4816066"/>
            <a:ext cx="7611590" cy="807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http://vision2030.gov.sa/en</a:t>
            </a:r>
          </a:p>
        </p:txBody>
      </p:sp>
      <p:sp>
        <p:nvSpPr>
          <p:cNvPr id="664" name="https://deafunity.org/2018/07/deaf-perspectives-on-the-saudi-arabia-vision-2030"/>
          <p:cNvSpPr txBox="1"/>
          <p:nvPr/>
        </p:nvSpPr>
        <p:spPr>
          <a:xfrm>
            <a:off x="100057" y="8607373"/>
            <a:ext cx="12804686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https://deafunity.org/2018/07/deaf-perspectives-on-the-saudi-arabia-vision-2030</a:t>
            </a:r>
          </a:p>
        </p:txBody>
      </p:sp>
      <p:sp>
        <p:nvSpPr>
          <p:cNvPr id="665" name="Inspired by the Saudi Vision 2030"/>
          <p:cNvSpPr txBox="1"/>
          <p:nvPr/>
        </p:nvSpPr>
        <p:spPr>
          <a:xfrm>
            <a:off x="2670591" y="4130266"/>
            <a:ext cx="7663618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/>
            </a:lvl1pPr>
          </a:lstStyle>
          <a:p>
            <a:r>
              <a:t>Inspired by the Saudi Vision 2030</a:t>
            </a:r>
          </a:p>
        </p:txBody>
      </p:sp>
      <p:sp>
        <p:nvSpPr>
          <p:cNvPr id="666" name="Building communities and bridges"/>
          <p:cNvSpPr txBox="1"/>
          <p:nvPr/>
        </p:nvSpPr>
        <p:spPr>
          <a:xfrm>
            <a:off x="105191" y="7972373"/>
            <a:ext cx="7700081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/>
            </a:lvl1pPr>
          </a:lstStyle>
          <a:p>
            <a:r>
              <a:t>Building communities and bridges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71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1"/>
          <p:cNvSpPr txBox="1"/>
          <p:nvPr/>
        </p:nvSpPr>
        <p:spPr>
          <a:xfrm>
            <a:off x="358640" y="893156"/>
            <a:ext cx="12287520" cy="95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6000" b="1" spc="0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This presentation will discuss…</a:t>
            </a:r>
          </a:p>
        </p:txBody>
      </p:sp>
      <p:sp>
        <p:nvSpPr>
          <p:cNvPr id="505" name="Who are Val and Steve?…"/>
          <p:cNvSpPr txBox="1"/>
          <p:nvPr/>
        </p:nvSpPr>
        <p:spPr>
          <a:xfrm>
            <a:off x="691909" y="2877282"/>
            <a:ext cx="11620983" cy="5723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80000"/>
              </a:lnSpc>
              <a:defRPr sz="4000"/>
            </a:pPr>
            <a:r>
              <a:t>Who are Val and Steve?</a:t>
            </a:r>
          </a:p>
          <a:p>
            <a:pPr>
              <a:lnSpc>
                <a:spcPct val="180000"/>
              </a:lnSpc>
              <a:defRPr sz="4000"/>
            </a:pPr>
            <a:r>
              <a:t>What is the Center for Sutton Movement Writing?</a:t>
            </a:r>
          </a:p>
          <a:p>
            <a:pPr>
              <a:lnSpc>
                <a:spcPct val="180000"/>
              </a:lnSpc>
              <a:defRPr sz="4000"/>
            </a:pPr>
            <a:r>
              <a:t>What is SignWriting Vision 2030?</a:t>
            </a:r>
          </a:p>
          <a:p>
            <a:pPr>
              <a:lnSpc>
                <a:spcPct val="180000"/>
              </a:lnSpc>
              <a:defRPr sz="4000"/>
            </a:pPr>
            <a:r>
              <a:t>What are the three pillars?</a:t>
            </a:r>
          </a:p>
          <a:p>
            <a:pPr>
              <a:lnSpc>
                <a:spcPct val="180000"/>
              </a:lnSpc>
              <a:defRPr sz="4000"/>
            </a:pPr>
            <a:r>
              <a:t>What are the eight objectives?</a:t>
            </a:r>
          </a:p>
          <a:p>
            <a:pPr>
              <a:lnSpc>
                <a:spcPct val="180000"/>
              </a:lnSpc>
              <a:defRPr sz="4000"/>
            </a:pPr>
            <a:r>
              <a:t>What are the programs?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00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0240" y="830520"/>
            <a:ext cx="3309121" cy="3309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97563" y="1419300"/>
            <a:ext cx="1496521" cy="2131561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CustomShape 3"/>
          <p:cNvSpPr txBox="1"/>
          <p:nvPr/>
        </p:nvSpPr>
        <p:spPr>
          <a:xfrm>
            <a:off x="4627440" y="590399"/>
            <a:ext cx="5019841" cy="101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6000" spc="-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Hi, I’m Steve!</a:t>
            </a:r>
          </a:p>
        </p:txBody>
      </p:sp>
      <p:sp>
        <p:nvSpPr>
          <p:cNvPr id="510" name="CustomShape 6"/>
          <p:cNvSpPr txBox="1"/>
          <p:nvPr/>
        </p:nvSpPr>
        <p:spPr>
          <a:xfrm>
            <a:off x="530899" y="4931326"/>
            <a:ext cx="11943002" cy="132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 algn="ctr">
              <a:defRPr sz="4000" spc="-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14 years ago, I started a collaboration with</a:t>
            </a:r>
          </a:p>
          <a:p>
            <a:pPr algn="ctr">
              <a:defRPr sz="4000" spc="-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Valerie Sutton, the inventor of SignWriting.</a:t>
            </a:r>
          </a:p>
        </p:txBody>
      </p:sp>
      <p:sp>
        <p:nvSpPr>
          <p:cNvPr id="511" name="CustomShape 6"/>
          <p:cNvSpPr txBox="1"/>
          <p:nvPr/>
        </p:nvSpPr>
        <p:spPr>
          <a:xfrm>
            <a:off x="303144" y="6815978"/>
            <a:ext cx="11943002" cy="193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4000" spc="-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Together, we created the Sutton SignWriting Standards of 2010, 2012, and 2017. These standards will be useful far into the future.</a:t>
            </a:r>
          </a:p>
        </p:txBody>
      </p:sp>
      <p:sp>
        <p:nvSpPr>
          <p:cNvPr id="512" name="sign language user…"/>
          <p:cNvSpPr txBox="1"/>
          <p:nvPr/>
        </p:nvSpPr>
        <p:spPr>
          <a:xfrm>
            <a:off x="4472287" y="1930144"/>
            <a:ext cx="5177443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4000">
                <a:latin typeface="+mn-lt"/>
                <a:ea typeface="+mn-ea"/>
                <a:cs typeface="+mn-cs"/>
                <a:sym typeface="Helvetica"/>
              </a:defRPr>
            </a:pPr>
            <a:r>
              <a:t>sign language user</a:t>
            </a:r>
          </a:p>
          <a:p>
            <a:pPr algn="ctr" defTabSz="457200">
              <a:defRPr sz="4000">
                <a:latin typeface="+mn-lt"/>
                <a:ea typeface="+mn-ea"/>
                <a:cs typeface="+mn-cs"/>
                <a:sym typeface="Helvetica"/>
              </a:defRPr>
            </a:pPr>
            <a:r>
              <a:t>friend of the deaf</a:t>
            </a:r>
          </a:p>
          <a:p>
            <a:pPr algn="ctr" defTabSz="457200">
              <a:defRPr sz="4000">
                <a:latin typeface="+mn-lt"/>
                <a:ea typeface="+mn-ea"/>
                <a:cs typeface="+mn-cs"/>
                <a:sym typeface="Helvetica"/>
              </a:defRPr>
            </a:pPr>
            <a:r>
              <a:t>SignWriting Evangelist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61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CustomShape 1"/>
          <p:cNvSpPr txBox="1"/>
          <p:nvPr/>
        </p:nvSpPr>
        <p:spPr>
          <a:xfrm>
            <a:off x="5066228" y="1177968"/>
            <a:ext cx="6863041" cy="193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60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I am the encoder of Sutton SignWriting</a:t>
            </a:r>
          </a:p>
        </p:txBody>
      </p:sp>
      <p:sp>
        <p:nvSpPr>
          <p:cNvPr id="515" name="CustomShape 2"/>
          <p:cNvSpPr txBox="1"/>
          <p:nvPr/>
        </p:nvSpPr>
        <p:spPr>
          <a:xfrm>
            <a:off x="529559" y="6889020"/>
            <a:ext cx="11943002" cy="132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40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 hundred years from now, properly encoded Sutton SignWriting text will still be legible.</a:t>
            </a:r>
          </a:p>
        </p:txBody>
      </p:sp>
      <p:pic>
        <p:nvPicPr>
          <p:cNvPr id="516" name="Screen Shot 2018-05-14 at 12.16.44 PM.png" descr="Screen Shot 2018-05-14 at 12.16.4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0439" y="5529240"/>
            <a:ext cx="7401602" cy="1030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Screen Shot 2018-05-15 at 10.50.18 AM.png" descr="Screen Shot 2018-05-15 at 10.50.18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4520" y="957960"/>
            <a:ext cx="3528001" cy="341424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CustomShape 4"/>
          <p:cNvSpPr txBox="1"/>
          <p:nvPr/>
        </p:nvSpPr>
        <p:spPr>
          <a:xfrm>
            <a:off x="4698969" y="8635319"/>
            <a:ext cx="3605261" cy="787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45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ase-US-Sgnw</a:t>
            </a:r>
          </a:p>
        </p:txBody>
      </p:sp>
      <p:sp>
        <p:nvSpPr>
          <p:cNvPr id="519" name="CustomShape 5"/>
          <p:cNvSpPr txBox="1"/>
          <p:nvPr/>
        </p:nvSpPr>
        <p:spPr>
          <a:xfrm>
            <a:off x="722823" y="4551850"/>
            <a:ext cx="3671034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2010, 2012, 2017</a:t>
            </a:r>
          </a:p>
        </p:txBody>
      </p:sp>
      <p:sp>
        <p:nvSpPr>
          <p:cNvPr id="520" name="CustomShape 3"/>
          <p:cNvSpPr txBox="1"/>
          <p:nvPr/>
        </p:nvSpPr>
        <p:spPr>
          <a:xfrm>
            <a:off x="5096467" y="3300191"/>
            <a:ext cx="7156916" cy="8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 anchor="ctr">
            <a:spAutoFit/>
          </a:bodyPr>
          <a:lstStyle>
            <a:lvl1pPr algn="ctr">
              <a:defRPr sz="50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6"/>
              </a:defRPr>
            </a:lvl1pPr>
          </a:lstStyle>
          <a:p>
            <a:pPr>
              <a:defRPr>
                <a:uFill>
                  <a:solidFill>
                    <a:srgbClr val="200040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6"/>
              </a:rPr>
              <a:t>https://SteveSlevinski.me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223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Screen Shot 2018-05-08 at 12.32.54 PM.png" descr="Screen Shot 2018-05-08 at 12.32.5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3520" y="2317680"/>
            <a:ext cx="3503160" cy="5115960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CustomShape 1"/>
          <p:cNvSpPr txBox="1"/>
          <p:nvPr/>
        </p:nvSpPr>
        <p:spPr>
          <a:xfrm>
            <a:off x="1060934" y="8668920"/>
            <a:ext cx="9763173" cy="71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40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5"/>
              </a:defRPr>
            </a:lvl1pPr>
          </a:lstStyle>
          <a:p>
            <a:pPr>
              <a:defRPr>
                <a:uFill>
                  <a:solidFill>
                    <a:srgbClr val="FFFFFF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5"/>
              </a:rPr>
              <a:t>https://en.wikipedia.org/wiki/Valerie_Sutton</a:t>
            </a:r>
          </a:p>
        </p:txBody>
      </p:sp>
      <p:graphicFrame>
        <p:nvGraphicFramePr>
          <p:cNvPr id="524" name="Table 2"/>
          <p:cNvGraphicFramePr/>
          <p:nvPr/>
        </p:nvGraphicFramePr>
        <p:xfrm>
          <a:off x="5574960" y="2426760"/>
          <a:ext cx="6593040" cy="201168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89320"/>
                <a:gridCol w="4203720"/>
              </a:tblGrid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1966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Valerie Sutton invents DanceWriting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1974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Valerie Sutton invents SignWriting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25" name="CustomShape 3"/>
          <p:cNvSpPr txBox="1"/>
          <p:nvPr/>
        </p:nvSpPr>
        <p:spPr>
          <a:xfrm>
            <a:off x="954359" y="528323"/>
            <a:ext cx="11094122" cy="108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70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My Friend Val</a:t>
            </a:r>
          </a:p>
        </p:txBody>
      </p:sp>
      <p:sp>
        <p:nvSpPr>
          <p:cNvPr id="526" name="CustomShape 4"/>
          <p:cNvSpPr txBox="1"/>
          <p:nvPr/>
        </p:nvSpPr>
        <p:spPr>
          <a:xfrm>
            <a:off x="5452200" y="5455829"/>
            <a:ext cx="6837481" cy="173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From the beginning, Valerie Sutton has encouraged writers of every sign language.</a:t>
            </a:r>
          </a:p>
        </p:txBody>
      </p:sp>
      <p:sp>
        <p:nvSpPr>
          <p:cNvPr id="527" name="CustomShape 5"/>
          <p:cNvSpPr txBox="1"/>
          <p:nvPr/>
        </p:nvSpPr>
        <p:spPr>
          <a:xfrm>
            <a:off x="1079379" y="7773960"/>
            <a:ext cx="5560362" cy="71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40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6"/>
              </a:defRPr>
            </a:lvl1pPr>
          </a:lstStyle>
          <a:p>
            <a:pPr>
              <a:defRPr>
                <a:uFill>
                  <a:solidFill>
                    <a:srgbClr val="FFFFFF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6"/>
              </a:rPr>
              <a:t>http://valeriesutton.com/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916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 txBox="1"/>
          <p:nvPr/>
        </p:nvSpPr>
        <p:spPr>
          <a:xfrm>
            <a:off x="955339" y="790063"/>
            <a:ext cx="11094122" cy="743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b">
            <a:spAutoFit/>
          </a:bodyPr>
          <a:lstStyle>
            <a:lvl1pPr algn="ctr">
              <a:defRPr sz="45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The Center for Sutton Movement Writing</a:t>
            </a:r>
          </a:p>
        </p:txBody>
      </p:sp>
      <p:graphicFrame>
        <p:nvGraphicFramePr>
          <p:cNvPr id="530" name="Table 2"/>
          <p:cNvGraphicFramePr/>
          <p:nvPr/>
        </p:nvGraphicFramePr>
        <p:xfrm>
          <a:off x="491120" y="3890940"/>
          <a:ext cx="12022560" cy="219456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89320"/>
                <a:gridCol w="9633240"/>
              </a:tblGrid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1974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The Center for Sutton Movement Writing is founded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1976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The CSMW becomes California Tax-Exempt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1978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The CSMW becomes US Federal Tax-Exempt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28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2004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spc="-1">
                          <a:uFill>
                            <a:solidFill>
                              <a:srgbClr val="FFFFFF"/>
                            </a:solidFill>
                          </a:uFill>
                          <a:sym typeface="Arial"/>
                        </a:rPr>
                        <a:t>Steve Slevinski hired as consultant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31" name="CustomShape 3"/>
          <p:cNvSpPr txBox="1"/>
          <p:nvPr/>
        </p:nvSpPr>
        <p:spPr>
          <a:xfrm>
            <a:off x="3395156" y="1632157"/>
            <a:ext cx="6214128" cy="594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5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a 501c3 educational non-profit </a:t>
            </a:r>
          </a:p>
        </p:txBody>
      </p:sp>
      <p:sp>
        <p:nvSpPr>
          <p:cNvPr id="532" name="CustomShape 4"/>
          <p:cNvSpPr txBox="1"/>
          <p:nvPr/>
        </p:nvSpPr>
        <p:spPr>
          <a:xfrm>
            <a:off x="5191312" y="2295053"/>
            <a:ext cx="2621456" cy="619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700" b="1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95-3068257</a:t>
            </a:r>
          </a:p>
        </p:txBody>
      </p:sp>
      <p:sp>
        <p:nvSpPr>
          <p:cNvPr id="533" name="CustomShape 5"/>
          <p:cNvSpPr txBox="1"/>
          <p:nvPr/>
        </p:nvSpPr>
        <p:spPr>
          <a:xfrm>
            <a:off x="411307" y="6976816"/>
            <a:ext cx="12182186" cy="197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normAutofit/>
          </a:bodyPr>
          <a:lstStyle>
            <a:lvl1pPr algn="ctr">
              <a:defRPr sz="4000" spc="-57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Val and Steve have worked together through the non-profit, along with many others, to develop and promote the use of SignWriting for all sign languages.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640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ustomShape 1"/>
          <p:cNvSpPr txBox="1"/>
          <p:nvPr/>
        </p:nvSpPr>
        <p:spPr>
          <a:xfrm>
            <a:off x="548639" y="68520"/>
            <a:ext cx="11656442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algn="ctr">
              <a:defRPr sz="55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Around the world, over 140 </a:t>
            </a:r>
            <a:br/>
            <a:r>
              <a:t>sign languages have been identified</a:t>
            </a:r>
          </a:p>
        </p:txBody>
      </p:sp>
      <p:pic>
        <p:nvPicPr>
          <p:cNvPr id="536" name="Screen Shot 2018-05-09 at 8.45.42 AM.png" descr="Screen Shot 2018-05-09 at 8.45.42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6840" y="2184840"/>
            <a:ext cx="6424201" cy="5128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1.png" descr="image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9840" y="3075479"/>
            <a:ext cx="1116001" cy="3600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Screen Shot 2018-05-09 at 9.01.51 AM.png" descr="Screen Shot 2018-05-09 at 9.01.51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66359" y="2954520"/>
            <a:ext cx="1286641" cy="1721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Screen Shot 2018-05-09 at 9.01.19 AM.png" descr="Screen Shot 2018-05-09 at 9.01.19 A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90320" y="5292359"/>
            <a:ext cx="1638720" cy="172188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0" name="Table 2"/>
          <p:cNvGraphicFramePr/>
          <p:nvPr/>
        </p:nvGraphicFramePr>
        <p:xfrm>
          <a:off x="279360" y="7913159"/>
          <a:ext cx="12527280" cy="1612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307040"/>
                <a:gridCol w="2235600"/>
                <a:gridCol w="4977720"/>
                <a:gridCol w="1006920"/>
              </a:tblGrid>
              <a:tr h="775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Brazil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ISO 3166-1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Two letter country codes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BR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8370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Brazilian Sign Language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ISO 639-3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Three letter language codes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spc="-1">
                          <a:uFill>
                            <a:solidFill>
                              <a:srgbClr val="FFFFFF"/>
                            </a:solidFill>
                          </a:u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bzs</a:t>
                      </a:r>
                    </a:p>
                  </a:txBody>
                  <a:tcPr marL="45720" marR="45720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98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ustomShape 1"/>
          <p:cNvSpPr txBox="1"/>
          <p:nvPr/>
        </p:nvSpPr>
        <p:spPr>
          <a:xfrm>
            <a:off x="4036313" y="394797"/>
            <a:ext cx="8276414" cy="1113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7200"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SignWriting in Brazil</a:t>
            </a:r>
          </a:p>
        </p:txBody>
      </p:sp>
      <p:pic>
        <p:nvPicPr>
          <p:cNvPr id="543" name="Screen Shot 2018-05-16 at 11.12.33 AM.png" descr="Screen Shot 2018-05-16 at 11.12.33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2759" y="3336840"/>
            <a:ext cx="5377321" cy="302004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CustomShape 2"/>
          <p:cNvSpPr txBox="1"/>
          <p:nvPr/>
        </p:nvSpPr>
        <p:spPr>
          <a:xfrm>
            <a:off x="4330305" y="1818812"/>
            <a:ext cx="6291755" cy="71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 algn="ctr">
              <a:defRPr sz="4000" u="sng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5"/>
              </a:rPr>
              <a:t>http://signwriting.org/brazil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45" name="Screen Shot 2018-05-16 at 11.28.47 AM.png" descr="Screen Shot 2018-05-16 at 11.28.47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0160" y="3476159"/>
            <a:ext cx="1852200" cy="2741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Screen Shot 2018-05-16 at 11.28.36 AM.png" descr="Screen Shot 2018-05-16 at 11.28.36 A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30480" y="3537720"/>
            <a:ext cx="1801081" cy="2486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Screen Shot 2018-05-16 at 11.31.13 AM.png" descr="Screen Shot 2018-05-16 at 11.31.13 A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5360" y="261719"/>
            <a:ext cx="1826641" cy="2702881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CustomShape 3"/>
          <p:cNvSpPr txBox="1"/>
          <p:nvPr/>
        </p:nvSpPr>
        <p:spPr>
          <a:xfrm>
            <a:off x="3933567" y="8522080"/>
            <a:ext cx="7833027" cy="71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4000" u="sng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  <a:hlinkClick r:id="rId9"/>
              </a:defRPr>
            </a:lvl1pPr>
          </a:lstStyle>
          <a:p>
            <a:pPr>
              <a:defRPr>
                <a:uFill>
                  <a:solidFill>
                    <a:srgbClr val="FFFFFF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9"/>
              </a:rPr>
              <a:t>http://tvines.ines.gov.br/?p=16704</a:t>
            </a:r>
          </a:p>
        </p:txBody>
      </p:sp>
      <p:pic>
        <p:nvPicPr>
          <p:cNvPr id="549" name="Screen Shot 2018-05-16 at 11.39.21 AM.png" descr="Screen Shot 2018-05-16 at 11.39.21 AM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9099" y="8434120"/>
            <a:ext cx="2715481" cy="886681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CustomShape 4"/>
          <p:cNvSpPr txBox="1"/>
          <p:nvPr/>
        </p:nvSpPr>
        <p:spPr>
          <a:xfrm>
            <a:off x="1646595" y="7772750"/>
            <a:ext cx="9711611" cy="647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600" spc="-1"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The History of SignWriting in Brazil on TV INES.</a:t>
            </a:r>
          </a:p>
        </p:txBody>
      </p:sp>
      <p:sp>
        <p:nvSpPr>
          <p:cNvPr id="551" name="Line 5"/>
          <p:cNvSpPr/>
          <p:nvPr/>
        </p:nvSpPr>
        <p:spPr>
          <a:xfrm>
            <a:off x="241999" y="7518199"/>
            <a:ext cx="12520802" cy="361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2" name="SignWriting is used in 18 Federal Universities and 12 public schools."/>
          <p:cNvSpPr txBox="1"/>
          <p:nvPr/>
        </p:nvSpPr>
        <p:spPr>
          <a:xfrm>
            <a:off x="682961" y="6739587"/>
            <a:ext cx="11638878" cy="51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/>
            </a:lvl1pPr>
          </a:lstStyle>
          <a:p>
            <a:r>
              <a:t>SignWriting is used in 18 Federal Universities and 12 public schools.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39600" y="8788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11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2473</TotalTime>
  <Words>1067</Words>
  <Application>Microsoft Macintosh PowerPoint</Application>
  <PresentationFormat>Custom</PresentationFormat>
  <Paragraphs>186</Paragraphs>
  <Slides>26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Valerie Sutton</cp:lastModifiedBy>
  <cp:revision>3</cp:revision>
  <dcterms:modified xsi:type="dcterms:W3CDTF">2019-01-16T16:33:06Z</dcterms:modified>
</cp:coreProperties>
</file>