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4" r:id="rId5"/>
    <p:sldId id="259" r:id="rId6"/>
    <p:sldId id="258" r:id="rId7"/>
    <p:sldId id="257" r:id="rId8"/>
    <p:sldId id="263" r:id="rId9"/>
    <p:sldId id="265" r:id="rId10"/>
    <p:sldId id="268" r:id="rId11"/>
    <p:sldId id="269" r:id="rId12"/>
    <p:sldId id="267" r:id="rId13"/>
    <p:sldId id="270" r:id="rId14"/>
    <p:sldId id="271" r:id="rId15"/>
    <p:sldId id="278" r:id="rId16"/>
    <p:sldId id="274" r:id="rId17"/>
    <p:sldId id="279" r:id="rId18"/>
    <p:sldId id="272" r:id="rId19"/>
    <p:sldId id="275" r:id="rId20"/>
    <p:sldId id="280" r:id="rId21"/>
    <p:sldId id="281" r:id="rId22"/>
    <p:sldId id="282" r:id="rId23"/>
    <p:sldId id="283" r:id="rId24"/>
    <p:sldId id="284" r:id="rId25"/>
    <p:sldId id="273" r:id="rId26"/>
    <p:sldId id="276" r:id="rId27"/>
    <p:sldId id="260" r:id="rId28"/>
    <p:sldId id="277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-136" y="-6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35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A89BDAF-2654-4AC2-A57D-D2C0E262A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0364" y="1122363"/>
            <a:ext cx="8797636" cy="2387600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1DF4851C-6A06-4848-BBED-A860089B5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F53A9CE-53B6-49FB-9693-D1FE6955C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0F99-E7EA-48B0-83D6-403D7DAEE718}" type="datetimeFigureOut">
              <a:rPr lang="pt-BR" smtClean="0"/>
              <a:t>1/1/18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799959C-1DE0-4555-89DD-BFEBECBD2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4D6946CA-A0E4-462F-A5CF-3209B11B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8C564-ED39-493F-A034-743A1D1027C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1576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010D11F-A7DB-4B48-AD29-64EEDEE3C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448061F9-B4EC-4578-B13F-3F31D5CAA0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FA394229-8571-4C3D-BF21-0261457D5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0F99-E7EA-48B0-83D6-403D7DAEE718}" type="datetimeFigureOut">
              <a:rPr lang="pt-BR" smtClean="0"/>
              <a:t>1/1/18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479F4ACA-3B46-498C-9D36-9EDA870D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6AB75D72-CE0D-4C3C-A0BF-3C5E7920E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8C564-ED39-493F-A034-743A1D1027C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725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E0324907-89C0-48AD-9395-4B884D8FCC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AD6284D9-1EBC-4A92-A8E1-4FE754DBE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C08974FE-C1B5-49FD-B32A-83E538E18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0F99-E7EA-48B0-83D6-403D7DAEE718}" type="datetimeFigureOut">
              <a:rPr lang="pt-BR" smtClean="0"/>
              <a:t>1/1/18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A6082655-70B0-49DD-89AE-E6E96A63C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EEC6706A-078A-4DE7-AD92-F31B24D89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8C564-ED39-493F-A034-743A1D1027C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2391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36C79B-3D78-4B3F-97C4-EACBA8E86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994" y="365125"/>
            <a:ext cx="8670174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6448AC63-FE1E-4700-B277-E1275E8F7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3367"/>
            <a:ext cx="9851967" cy="4173595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4358408B-D482-43EB-A3CF-760AB45F6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0F99-E7EA-48B0-83D6-403D7DAEE718}" type="datetimeFigureOut">
              <a:rPr lang="pt-BR" smtClean="0"/>
              <a:t>1/1/18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6941FE9-5459-488A-8B2D-914D2350D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B075154D-2FF0-4C7A-B261-679C3BF55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8C564-ED39-493F-A034-743A1D1027C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9821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494CDCF-0A51-45F9-9BF8-4C8779494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4F3EC086-4834-47AF-B4D9-087AB36DD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95E7B8A1-34B6-4826-9476-3DA731876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0F99-E7EA-48B0-83D6-403D7DAEE718}" type="datetimeFigureOut">
              <a:rPr lang="pt-BR" smtClean="0"/>
              <a:t>1/1/18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4260A6E0-2E15-456D-AC09-1B36A4C59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BA4D4930-E9CE-4C30-AD54-17EBCAF8F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8C564-ED39-493F-A034-743A1D1027C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0633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75046A2-BAFB-4E9A-A7CC-619711D2F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9A6CB204-AF8F-4999-AF49-438BCCD44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0103836F-B4B1-4AC6-8CB2-709C98CC5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41828955-0B91-4E3F-87AC-23AB87D87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0F99-E7EA-48B0-83D6-403D7DAEE718}" type="datetimeFigureOut">
              <a:rPr lang="pt-BR" smtClean="0"/>
              <a:t>1/1/18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06BA7505-879A-47DF-9331-90A34E991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9ED4EAA5-19BD-4C36-8596-E471F4C01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8C564-ED39-493F-A034-743A1D1027C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1699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EF39AE3-557B-4212-96D3-AB6B69E5A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6967B8DD-E982-4522-998A-E6D74DB48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6F72F173-476E-434A-979F-9964BA9CF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AF3EE126-2446-450A-A05F-DC7E5FBB07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143B9B3D-5FEF-44B3-8263-0CDD541745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F2A96A2E-45C0-4D92-91E9-F6971FAC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0F99-E7EA-48B0-83D6-403D7DAEE718}" type="datetimeFigureOut">
              <a:rPr lang="pt-BR" smtClean="0"/>
              <a:t>1/1/18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0C8CD5EC-5179-41D6-A785-0421B3AFD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3866CAF3-FCF9-4CBF-AB5A-4B132D806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8C564-ED39-493F-A034-743A1D1027C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835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7296E9F-062D-4F13-8491-EE2F86011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A31173B5-D84F-4016-AA1A-69A6F4985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0F99-E7EA-48B0-83D6-403D7DAEE718}" type="datetimeFigureOut">
              <a:rPr lang="pt-BR" smtClean="0"/>
              <a:t>1/1/18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D11BB92D-512F-4C31-A494-1455F4FF5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0EDA3D1E-C925-4103-BE7F-4058CAE85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8C564-ED39-493F-A034-743A1D1027C7}" type="slidenum">
              <a:rPr lang="pt-BR" smtClean="0"/>
              <a:t>‹#›</a:t>
            </a:fld>
            <a:endParaRPr lang="pt-BR"/>
          </a:p>
        </p:txBody>
      </p:sp>
      <p:cxnSp>
        <p:nvCxnSpPr>
          <p:cNvPr id="9" name="Conector reto 8">
            <a:extLst>
              <a:ext uri="{FF2B5EF4-FFF2-40B4-BE49-F238E27FC236}">
                <a16:creationId xmlns="" xmlns:a16="http://schemas.microsoft.com/office/drawing/2014/main" id="{5067F7ED-C84A-42C8-91EE-70A19492561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398815"/>
            <a:ext cx="7273636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="" xmlns:a16="http://schemas.microsoft.com/office/drawing/2014/main" id="{CF4B07BD-595E-4A1B-B02A-468F618426AE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551215"/>
            <a:ext cx="7426036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="" xmlns:a16="http://schemas.microsoft.com/office/drawing/2014/main" id="{96B3E384-6C11-4F22-A155-1CFC6AFDFC7A}"/>
              </a:ext>
            </a:extLst>
          </p:cNvPr>
          <p:cNvCxnSpPr>
            <a:cxnSpLocks/>
          </p:cNvCxnSpPr>
          <p:nvPr userDrawn="1"/>
        </p:nvCxnSpPr>
        <p:spPr>
          <a:xfrm flipH="1">
            <a:off x="4810298" y="2330335"/>
            <a:ext cx="738170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023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718C7DA3-3A6A-4C9A-A32D-33BE1F1A5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0F99-E7EA-48B0-83D6-403D7DAEE718}" type="datetimeFigureOut">
              <a:rPr lang="pt-BR" smtClean="0"/>
              <a:t>1/1/18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482C7947-CE44-47F3-83F9-C1ED7D248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1C15749F-A5D3-40F0-BE38-417A0921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8C564-ED39-493F-A034-743A1D1027C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283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CE0B7D6-37A0-49AC-8A4E-02084C1EE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BC224126-FBC0-490A-BE7D-C5D2D89BA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CDC41374-1439-4589-89D5-9E2D6AD3D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DFBBC9B7-E211-4420-8022-F657776B4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0F99-E7EA-48B0-83D6-403D7DAEE718}" type="datetimeFigureOut">
              <a:rPr lang="pt-BR" smtClean="0"/>
              <a:t>1/1/18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599452F7-75CF-496C-8467-EE999143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7A2A2086-092C-404B-8AD2-E9F1D5D3C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8C564-ED39-493F-A034-743A1D1027C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2916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9799C15-B0E5-4DE6-80E5-EC666438E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F2769ADA-51E9-44B3-B307-EE4B697B3E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947BE74B-C120-4E55-B2F3-0B47F8FC8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D9FF8BD9-4C4E-4042-A2BA-4A7EEDFE4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0F99-E7EA-48B0-83D6-403D7DAEE718}" type="datetimeFigureOut">
              <a:rPr lang="pt-BR" smtClean="0"/>
              <a:t>1/1/18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D619AA70-AED4-4DEB-84C9-C4D8F4E59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D0A005E0-8169-42E4-BCDB-E1F0A0C2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8C564-ED39-493F-A034-743A1D1027C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550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pn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B84CE019-C867-4D2F-9CF0-B2C6BBEDC5D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778" y="3062"/>
            <a:ext cx="1255222" cy="125522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63EB8275-E80B-4613-B028-A0FEB14089A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7" y="5669253"/>
            <a:ext cx="1487483" cy="1188747"/>
          </a:xfrm>
          <a:prstGeom prst="rect">
            <a:avLst/>
          </a:prstGeom>
        </p:spPr>
      </p:pic>
      <p:pic>
        <p:nvPicPr>
          <p:cNvPr id="7" name="Picture 2" descr="About the Symposium">
            <a:extLst>
              <a:ext uri="{FF2B5EF4-FFF2-40B4-BE49-F238E27FC236}">
                <a16:creationId xmlns="" xmlns:a16="http://schemas.microsoft.com/office/drawing/2014/main" id="{6324394A-F0C8-4FD8-A9B9-A4CD1D960C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2"/>
            <a:ext cx="1822563" cy="182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1EE9D72C-DBCD-4381-8266-FF4C6BC5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79616F33-37E1-47D4-8295-CC665308A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2AA4BA70-04A2-4DCD-B8EF-6356AF0A58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B0F99-E7EA-48B0-83D6-403D7DAEE718}" type="datetimeFigureOut">
              <a:rPr lang="pt-BR" smtClean="0"/>
              <a:t>1/1/18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1AB540F7-4B90-4CB0-964A-DA565DC77C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C8F3ECD3-1561-496E-9AD1-9A0B9FEFF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8C564-ED39-493F-A034-743A1D1027C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673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dobe Caslon Pro" panose="0205050205050A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dobe Caslon Pro" panose="0205050205050A0204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dobe Caslon Pro" panose="0205050205050A0204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dobe Caslon Pro" panose="0205050205050A0204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dobe Caslon Pro" panose="0205050205050A0204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dobe Caslon Pro" panose="0205050205050A0204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gif"/><Relationship Id="rId8" Type="http://schemas.openxmlformats.org/officeDocument/2006/relationships/image" Target="../media/image16.png"/><Relationship Id="rId9" Type="http://schemas.openxmlformats.org/officeDocument/2006/relationships/image" Target="../media/image17.jp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4" Type="http://schemas.openxmlformats.org/officeDocument/2006/relationships/image" Target="../media/image24.jpe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gif"/><Relationship Id="rId6" Type="http://schemas.openxmlformats.org/officeDocument/2006/relationships/image" Target="../media/image8.gif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C90E811-56C6-44F3-8A32-74E965517A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Escrita da Língua de Sinais: </a:t>
            </a:r>
            <a:r>
              <a:rPr lang="pt-BR" dirty="0" err="1"/>
              <a:t>SignWriting</a:t>
            </a:r>
            <a:r>
              <a:rPr lang="pt-BR" dirty="0"/>
              <a:t> como ferramenta no letramento de surdos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9A4D7871-D28E-4126-B209-3A7035A346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r>
              <a:rPr lang="pt-BR" dirty="0"/>
              <a:t>Prof. Fernando Henrique Fogaça Carneiro</a:t>
            </a:r>
          </a:p>
          <a:p>
            <a:r>
              <a:rPr lang="pt-BR" dirty="0"/>
              <a:t>Profa. Priscila de Abreu </a:t>
            </a:r>
            <a:r>
              <a:rPr lang="pt-BR" dirty="0" err="1"/>
              <a:t>Bortoletti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181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973915C-B484-4907-8849-87E4985C5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processo de alfabetização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B39D4F66-F002-421E-9589-1CCBE515D213}"/>
              </a:ext>
            </a:extLst>
          </p:cNvPr>
          <p:cNvSpPr/>
          <p:nvPr/>
        </p:nvSpPr>
        <p:spPr>
          <a:xfrm>
            <a:off x="402672" y="2164360"/>
            <a:ext cx="5503178" cy="426999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5FCBEDCF-2CE5-48E3-8EDB-EE9C960E7EBA}"/>
              </a:ext>
            </a:extLst>
          </p:cNvPr>
          <p:cNvSpPr/>
          <p:nvPr/>
        </p:nvSpPr>
        <p:spPr>
          <a:xfrm>
            <a:off x="6519644" y="1377193"/>
            <a:ext cx="5503178" cy="426999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 descr="https://i.pinimg.com/736x/8a/c1/6d/8ac16d7d78629be561c1cb78c6be6691--email-homeschool.jpg">
            <a:extLst>
              <a:ext uri="{FF2B5EF4-FFF2-40B4-BE49-F238E27FC236}">
                <a16:creationId xmlns="" xmlns:a16="http://schemas.microsoft.com/office/drawing/2014/main" id="{0DDCF099-FBA2-4FDF-A5BF-BBC59DCFF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16" y="2252444"/>
            <a:ext cx="1661000" cy="251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3.bp.blogspot.com/_mOUJSQnzjQA/S2cIFmGf7zI/AAAAAAAAAjM/034YXOsa4oE/s400/alfabeto+7+ok.JPG">
            <a:extLst>
              <a:ext uri="{FF2B5EF4-FFF2-40B4-BE49-F238E27FC236}">
                <a16:creationId xmlns="" xmlns:a16="http://schemas.microsoft.com/office/drawing/2014/main" id="{A9502285-833B-4E11-A284-75A2727B0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56" y="4347937"/>
            <a:ext cx="2150316" cy="194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.pinimg.com/originals/64/c8/65/64c86584e7990c1ebd5ebb6c6fede501.jpg">
            <a:extLst>
              <a:ext uri="{FF2B5EF4-FFF2-40B4-BE49-F238E27FC236}">
                <a16:creationId xmlns="" xmlns:a16="http://schemas.microsoft.com/office/drawing/2014/main" id="{65A8C1A0-F13C-4367-AE9A-841E9D084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439" y="2252444"/>
            <a:ext cx="1688438" cy="261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.ytimg.com/vi/69avpzJ6u3M/hqdefault.jpg">
            <a:extLst>
              <a:ext uri="{FF2B5EF4-FFF2-40B4-BE49-F238E27FC236}">
                <a16:creationId xmlns="" xmlns:a16="http://schemas.microsoft.com/office/drawing/2014/main" id="{8771BA36-8385-418A-A7F3-832D23B19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966" y="4609750"/>
            <a:ext cx="2238463" cy="167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colegiodotremembe.com.br/novo-wp/wp-content/uploads/2012/04/dreamstime_xs_107438.jpg">
            <a:extLst>
              <a:ext uri="{FF2B5EF4-FFF2-40B4-BE49-F238E27FC236}">
                <a16:creationId xmlns="" xmlns:a16="http://schemas.microsoft.com/office/drawing/2014/main" id="{7987203E-1F76-4466-BF8B-16FFA32CE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06" y="2655840"/>
            <a:ext cx="1550515" cy="155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8FD99464-14F5-4EBA-8CC8-373B9C2BBC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066" y="1480092"/>
            <a:ext cx="2895822" cy="218884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98AEB755-36CA-49BA-AB94-29CBDB443E13}"/>
              </a:ext>
            </a:extLst>
          </p:cNvPr>
          <p:cNvSpPr txBox="1"/>
          <p:nvPr/>
        </p:nvSpPr>
        <p:spPr>
          <a:xfrm>
            <a:off x="2019994" y="1805566"/>
            <a:ext cx="408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dobe Caslon Pro" panose="0205050205050A020403" pitchFamily="18" charset="0"/>
              </a:rPr>
              <a:t>Alfabetização em Língua Portuguesa (LP)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15895CD9-ADB8-40C9-A07A-765DF2772A51}"/>
              </a:ext>
            </a:extLst>
          </p:cNvPr>
          <p:cNvSpPr txBox="1"/>
          <p:nvPr/>
        </p:nvSpPr>
        <p:spPr>
          <a:xfrm>
            <a:off x="6529018" y="5750088"/>
            <a:ext cx="416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dobe Caslon Pro" panose="0205050205050A020403" pitchFamily="18" charset="0"/>
              </a:rPr>
              <a:t>Aquisição da LIBRAS</a:t>
            </a:r>
          </a:p>
        </p:txBody>
      </p:sp>
      <p:pic>
        <p:nvPicPr>
          <p:cNvPr id="4110" name="Picture 14" descr="http://www.libras.ufsc.br/colecaoLetrasLibras/eixoFormacaoEspecifica/linguaBrasileiraDeSinaisIII/assets/263/figura1.png">
            <a:extLst>
              <a:ext uri="{FF2B5EF4-FFF2-40B4-BE49-F238E27FC236}">
                <a16:creationId xmlns="" xmlns:a16="http://schemas.microsoft.com/office/drawing/2014/main" id="{3E639D2A-B678-415A-995B-619982AFB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066" y="3842770"/>
            <a:ext cx="2388688" cy="160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BB5DC2B1-70BE-49CE-99EF-CCE2051D01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271" y="1397655"/>
            <a:ext cx="1587251" cy="1998981"/>
          </a:xfrm>
          <a:prstGeom prst="rect">
            <a:avLst/>
          </a:prstGeom>
        </p:spPr>
      </p:pic>
      <p:pic>
        <p:nvPicPr>
          <p:cNvPr id="4112" name="Picture 16" descr="https://poetalandia.files.wordpress.com/2012/12/nuni.png?w=900">
            <a:extLst>
              <a:ext uri="{FF2B5EF4-FFF2-40B4-BE49-F238E27FC236}">
                <a16:creationId xmlns="" xmlns:a16="http://schemas.microsoft.com/office/drawing/2014/main" id="{AF60B95E-B218-4A0B-B152-CFCEFA41D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517" y="3729939"/>
            <a:ext cx="1839355" cy="171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4D0BB426-8E23-429D-BA63-E84EBBFDA33D}"/>
              </a:ext>
            </a:extLst>
          </p:cNvPr>
          <p:cNvSpPr txBox="1"/>
          <p:nvPr/>
        </p:nvSpPr>
        <p:spPr>
          <a:xfrm>
            <a:off x="0" y="6550223"/>
            <a:ext cx="6828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dobe Caslon Pro" panose="0205050205050A020403" pitchFamily="18" charset="0"/>
              </a:rPr>
              <a:t>Fonte: Elaborado pelos autores a partir de imagens de domínio público.</a:t>
            </a:r>
          </a:p>
        </p:txBody>
      </p:sp>
    </p:spTree>
    <p:extLst>
      <p:ext uri="{BB962C8B-B14F-4D97-AF65-F5344CB8AC3E}">
        <p14:creationId xmlns:p14="http://schemas.microsoft.com/office/powerpoint/2010/main" val="3065001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AF1943C-7BE6-44E2-B996-A2C24EE17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Estratégias de alfabetização em LP</a:t>
            </a:r>
          </a:p>
        </p:txBody>
      </p:sp>
      <p:pic>
        <p:nvPicPr>
          <p:cNvPr id="5122" name="Picture 2" descr="http://3.bp.blogspot.com/-k5kGXKQeH4c/UaT_tmSIRxI/AAAAAAAAIaI/VbVQbeU7O_Y/s1600/ALFABETO-SURDOS.jpg">
            <a:extLst>
              <a:ext uri="{FF2B5EF4-FFF2-40B4-BE49-F238E27FC236}">
                <a16:creationId xmlns="" xmlns:a16="http://schemas.microsoft.com/office/drawing/2014/main" id="{1C2A17A8-77CB-42FC-9B33-4F894639C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7" y="1882692"/>
            <a:ext cx="2858328" cy="447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h4.googleusercontent.com/-DaCqqt-JPts/TYHmzVGpK4I/AAAAAAAACrw/xoCbHAym1N4/s1600/1.jpg">
            <a:extLst>
              <a:ext uri="{FF2B5EF4-FFF2-40B4-BE49-F238E27FC236}">
                <a16:creationId xmlns="" xmlns:a16="http://schemas.microsoft.com/office/drawing/2014/main" id="{06ABFA6E-FAF1-400F-9CD9-A2B8C59DC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432" y="1962387"/>
            <a:ext cx="3173159" cy="431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mage.slidesharecdn.com/atividadeslibras-160503162023/95/atividades-libras-6-638.jpg?cb=1462292458">
            <a:extLst>
              <a:ext uri="{FF2B5EF4-FFF2-40B4-BE49-F238E27FC236}">
                <a16:creationId xmlns="" xmlns:a16="http://schemas.microsoft.com/office/drawing/2014/main" id="{09BA7A90-644F-49A8-9171-4DC879E4E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608" y="1560352"/>
            <a:ext cx="2881864" cy="407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70F2D8E8-605F-47E9-A42C-770BFF5992B0}"/>
              </a:ext>
            </a:extLst>
          </p:cNvPr>
          <p:cNvSpPr txBox="1"/>
          <p:nvPr/>
        </p:nvSpPr>
        <p:spPr>
          <a:xfrm>
            <a:off x="0" y="6550223"/>
            <a:ext cx="6828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dobe Caslon Pro" panose="0205050205050A020403" pitchFamily="18" charset="0"/>
              </a:rPr>
              <a:t>Fonte: Elaborado pelos autores a partir de imagens de domínio público.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A302F38A-E8F0-457B-9011-12D7DD350A36}"/>
              </a:ext>
            </a:extLst>
          </p:cNvPr>
          <p:cNvSpPr txBox="1"/>
          <p:nvPr/>
        </p:nvSpPr>
        <p:spPr>
          <a:xfrm>
            <a:off x="1828555" y="2021632"/>
            <a:ext cx="230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dobe Caslon Pro" panose="0205050205050A020403" pitchFamily="18" charset="0"/>
              </a:rPr>
              <a:t>Letras soltas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BDA9FBCD-037F-48AC-B29C-D22E503264B6}"/>
              </a:ext>
            </a:extLst>
          </p:cNvPr>
          <p:cNvSpPr txBox="1"/>
          <p:nvPr/>
        </p:nvSpPr>
        <p:spPr>
          <a:xfrm>
            <a:off x="4404575" y="1690687"/>
            <a:ext cx="296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dobe Caslon Pro" panose="0205050205050A020403" pitchFamily="18" charset="0"/>
              </a:rPr>
              <a:t>Alfabeto manual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511DCB75-C476-47FE-BBC2-7676A2E0088A}"/>
              </a:ext>
            </a:extLst>
          </p:cNvPr>
          <p:cNvSpPr txBox="1"/>
          <p:nvPr/>
        </p:nvSpPr>
        <p:spPr>
          <a:xfrm>
            <a:off x="8797443" y="5454865"/>
            <a:ext cx="2403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dobe Caslon Pro" panose="0205050205050A020403" pitchFamily="18" charset="0"/>
              </a:rPr>
              <a:t>Palavras soltas</a:t>
            </a:r>
          </a:p>
        </p:txBody>
      </p:sp>
    </p:spTree>
    <p:extLst>
      <p:ext uri="{BB962C8B-B14F-4D97-AF65-F5344CB8AC3E}">
        <p14:creationId xmlns:p14="http://schemas.microsoft.com/office/powerpoint/2010/main" val="4194918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BF36131-7610-4228-AF90-01BD5CA0F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Alfabetização de surdos em LP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F95FB50D-51C3-430E-A940-8B605FAA9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pt-BR" dirty="0"/>
              <a:t>[...] a escrita alfabética da língua portuguesa no Brasil não serve para representar significação com conceitos elaborados na LIBRAS,¹ uma língua visual espacial. Um grafema, uma sílaba, uma palavra escrita no português não apresenta nenhuma analogia com um fonema, uma sílaba e uma palavra na LIBRAS, mas sim com o português falado. </a:t>
            </a:r>
            <a:r>
              <a:rPr lang="pt-BR" u="sng" dirty="0"/>
              <a:t>A língua portuguesa não é uma língua natural da criança surda.</a:t>
            </a:r>
            <a:r>
              <a:rPr lang="pt-BR" dirty="0"/>
              <a:t> (QUADROS, 1997, p. 5, grifo nosso).</a:t>
            </a:r>
          </a:p>
        </p:txBody>
      </p:sp>
    </p:spTree>
    <p:extLst>
      <p:ext uri="{BB962C8B-B14F-4D97-AF65-F5344CB8AC3E}">
        <p14:creationId xmlns:p14="http://schemas.microsoft.com/office/powerpoint/2010/main" val="182935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3B8EE91-D34B-4113-96CB-788010435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Sugestões de leitura sobre alfabetização em LP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6D66808E-4784-4182-B709-549BD4A32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3367"/>
            <a:ext cx="9851967" cy="469104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t-BR" dirty="0"/>
              <a:t> Ensino de língua portuguesa para surdos (SALLES et al., 2004).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lang="pt-BR" dirty="0" err="1"/>
              <a:t>Idéias</a:t>
            </a:r>
            <a:r>
              <a:rPr lang="pt-BR" dirty="0"/>
              <a:t> para ensinar português para alunos surdos (QUADROS; SCHMIEDT, 2006).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t-BR" dirty="0"/>
              <a:t> A mediação semiótica no processo de alfabetização de surdos (CADER; FÁVERO, 2000).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t-BR" dirty="0"/>
              <a:t> Os processos de alfabetização e letramento em LIBRAS: um processo semiótico (PEREIRA, 2009).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t-BR" dirty="0"/>
              <a:t> Algumas considerações sobre a interface entre a Língua Brasileira de Sinais (LIBRAS) e a Língua Portuguesa na construção inicial da escrita pela criança surda (PEIXOTO, 2006).</a:t>
            </a:r>
          </a:p>
        </p:txBody>
      </p:sp>
    </p:spTree>
    <p:extLst>
      <p:ext uri="{BB962C8B-B14F-4D97-AF65-F5344CB8AC3E}">
        <p14:creationId xmlns:p14="http://schemas.microsoft.com/office/powerpoint/2010/main" val="1697371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72061C7-D339-43EB-9428-E3563CEE8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Alfabetização e Letramento de surdos a partir de uma escrita da língua de sinais</a:t>
            </a:r>
          </a:p>
        </p:txBody>
      </p:sp>
    </p:spTree>
    <p:extLst>
      <p:ext uri="{BB962C8B-B14F-4D97-AF65-F5344CB8AC3E}">
        <p14:creationId xmlns:p14="http://schemas.microsoft.com/office/powerpoint/2010/main" val="28192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C808AD-AAD5-46E5-9756-8B418C65F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Escrita ou Transcrição?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D883796A-4F72-49D5-8963-3CC630561E69}"/>
              </a:ext>
            </a:extLst>
          </p:cNvPr>
          <p:cNvSpPr txBox="1"/>
          <p:nvPr/>
        </p:nvSpPr>
        <p:spPr>
          <a:xfrm>
            <a:off x="411085" y="2125207"/>
            <a:ext cx="557026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dirty="0">
                <a:latin typeface="Adobe Caslon Pro" panose="0205050205050A020403" pitchFamily="18" charset="0"/>
              </a:rPr>
              <a:t>“A língua de sinais é uma língua ágrafa? </a:t>
            </a:r>
            <a:r>
              <a:rPr lang="pt-BR" u="sng" dirty="0">
                <a:latin typeface="Adobe Caslon Pro" panose="0205050205050A020403" pitchFamily="18" charset="0"/>
              </a:rPr>
              <a:t>Não</a:t>
            </a:r>
            <a:r>
              <a:rPr lang="pt-BR" dirty="0">
                <a:latin typeface="Adobe Caslon Pro" panose="0205050205050A020403" pitchFamily="18" charset="0"/>
              </a:rPr>
              <a:t>, mas, até bem pouco tempo, a língua de sinais </a:t>
            </a:r>
            <a:r>
              <a:rPr lang="pt-BR" u="sng" dirty="0">
                <a:latin typeface="Adobe Caslon Pro" panose="0205050205050A020403" pitchFamily="18" charset="0"/>
              </a:rPr>
              <a:t>era</a:t>
            </a:r>
            <a:r>
              <a:rPr lang="pt-BR" dirty="0">
                <a:latin typeface="Adobe Caslon Pro" panose="0205050205050A020403" pitchFamily="18" charset="0"/>
              </a:rPr>
              <a:t> considerada uma língua sem escrita.” (GESSER, 2009, p. 42, grifo nosso).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66FBDA87-7D87-4D11-B1F7-946266E35FEE}"/>
              </a:ext>
            </a:extLst>
          </p:cNvPr>
          <p:cNvSpPr txBox="1"/>
          <p:nvPr/>
        </p:nvSpPr>
        <p:spPr>
          <a:xfrm>
            <a:off x="6210652" y="2612685"/>
            <a:ext cx="5570263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dirty="0">
                <a:latin typeface="Adobe Caslon Pro" panose="0205050205050A020403" pitchFamily="18" charset="0"/>
              </a:rPr>
              <a:t>“Acreditamos que [o </a:t>
            </a:r>
            <a:r>
              <a:rPr lang="pt-BR" dirty="0" err="1">
                <a:latin typeface="Adobe Caslon Pro" panose="0205050205050A020403" pitchFamily="18" charset="0"/>
              </a:rPr>
              <a:t>SignWriting</a:t>
            </a:r>
            <a:r>
              <a:rPr lang="pt-BR" dirty="0">
                <a:latin typeface="Adobe Caslon Pro" panose="0205050205050A020403" pitchFamily="18" charset="0"/>
              </a:rPr>
              <a:t>] possa contribuir para estudos mais aprofundados das línguas de sinais por possibilitar uma análise descritiva dos elementos </a:t>
            </a:r>
            <a:r>
              <a:rPr lang="pt-BR" dirty="0" err="1">
                <a:latin typeface="Adobe Caslon Pro" panose="0205050205050A020403" pitchFamily="18" charset="0"/>
              </a:rPr>
              <a:t>formacionais</a:t>
            </a:r>
            <a:r>
              <a:rPr lang="pt-BR" dirty="0">
                <a:latin typeface="Adobe Caslon Pro" panose="0205050205050A020403" pitchFamily="18" charset="0"/>
              </a:rPr>
              <a:t> manuais e não manuais constitutivos da língua; entretanto, </a:t>
            </a:r>
            <a:r>
              <a:rPr lang="pt-BR" u="sng" dirty="0">
                <a:latin typeface="Adobe Caslon Pro" panose="0205050205050A020403" pitchFamily="18" charset="0"/>
              </a:rPr>
              <a:t>não pode ser compreendido como registro escrito das línguas de sinais</a:t>
            </a:r>
            <a:r>
              <a:rPr lang="pt-BR" dirty="0">
                <a:latin typeface="Adobe Caslon Pro" panose="0205050205050A020403" pitchFamily="18" charset="0"/>
              </a:rPr>
              <a:t> [...]” (LODI; HARRISON; CAMPOS, 2015, p. 14, grifo nosso).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75D6E2BA-67F0-4407-B5A3-9270F9BE7EC6}"/>
              </a:ext>
            </a:extLst>
          </p:cNvPr>
          <p:cNvSpPr txBox="1"/>
          <p:nvPr/>
        </p:nvSpPr>
        <p:spPr>
          <a:xfrm>
            <a:off x="6210651" y="4928966"/>
            <a:ext cx="557026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dirty="0">
                <a:latin typeface="Adobe Caslon Pro" panose="0205050205050A020403" pitchFamily="18" charset="0"/>
              </a:rPr>
              <a:t>“Assim como as demais línguas de sinais existentes no mundo, </a:t>
            </a:r>
            <a:r>
              <a:rPr lang="pt-BR" u="sng" dirty="0">
                <a:latin typeface="Adobe Caslon Pro" panose="0205050205050A020403" pitchFamily="18" charset="0"/>
              </a:rPr>
              <a:t>a Libras constitui-se em uma língua ágrafa</a:t>
            </a:r>
            <a:r>
              <a:rPr lang="pt-BR" dirty="0">
                <a:latin typeface="Adobe Caslon Pro" panose="0205050205050A020403" pitchFamily="18" charset="0"/>
              </a:rPr>
              <a:t>.” (LODI, 2014, p. 99, grifo nosso).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E856DED6-35E4-4928-A7A0-DEBAFA42DE37}"/>
              </a:ext>
            </a:extLst>
          </p:cNvPr>
          <p:cNvSpPr txBox="1"/>
          <p:nvPr/>
        </p:nvSpPr>
        <p:spPr>
          <a:xfrm>
            <a:off x="411084" y="3628347"/>
            <a:ext cx="557026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dirty="0">
                <a:latin typeface="Adobe Caslon Pro" panose="0205050205050A020403" pitchFamily="18" charset="0"/>
              </a:rPr>
              <a:t>“A </a:t>
            </a:r>
            <a:r>
              <a:rPr lang="pt-BR" u="sng" dirty="0">
                <a:latin typeface="Adobe Caslon Pro" panose="0205050205050A020403" pitchFamily="18" charset="0"/>
              </a:rPr>
              <a:t>escrita</a:t>
            </a:r>
            <a:r>
              <a:rPr lang="pt-BR" dirty="0">
                <a:latin typeface="Adobe Caslon Pro" panose="0205050205050A020403" pitchFamily="18" charset="0"/>
              </a:rPr>
              <a:t> da língua de sinais é importante para nós surdos que temos muita dificuldade de escrever em português.” (STUMPF, 2005, p. 18, grifo nosso).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94E1BEF4-FA6A-4E1B-A510-94DAD48EC1CD}"/>
              </a:ext>
            </a:extLst>
          </p:cNvPr>
          <p:cNvSpPr txBox="1"/>
          <p:nvPr/>
        </p:nvSpPr>
        <p:spPr>
          <a:xfrm>
            <a:off x="411084" y="5131489"/>
            <a:ext cx="557026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dirty="0">
                <a:latin typeface="Adobe Caslon Pro" panose="0205050205050A020403" pitchFamily="18" charset="0"/>
              </a:rPr>
              <a:t>“Até pouco tempo a representação </a:t>
            </a:r>
            <a:r>
              <a:rPr lang="pt-BR" u="sng" dirty="0">
                <a:latin typeface="Adobe Caslon Pro" panose="0205050205050A020403" pitchFamily="18" charset="0"/>
              </a:rPr>
              <a:t>escrita</a:t>
            </a:r>
            <a:r>
              <a:rPr lang="pt-BR" dirty="0">
                <a:latin typeface="Adobe Caslon Pro" panose="0205050205050A020403" pitchFamily="18" charset="0"/>
              </a:rPr>
              <a:t> [das línguas de sinais] não existia e, portanto, as línguas de sinais </a:t>
            </a:r>
            <a:r>
              <a:rPr lang="pt-BR" u="sng" dirty="0">
                <a:latin typeface="Adobe Caslon Pro" panose="0205050205050A020403" pitchFamily="18" charset="0"/>
              </a:rPr>
              <a:t>eram</a:t>
            </a:r>
            <a:r>
              <a:rPr lang="pt-BR" dirty="0">
                <a:latin typeface="Adobe Caslon Pro" panose="0205050205050A020403" pitchFamily="18" charset="0"/>
              </a:rPr>
              <a:t> consideradas ágrafas.” (SILVA, 2013, p. 18, grifo nosso).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7C184F9C-0878-4ED6-87DC-E18354244B7E}"/>
              </a:ext>
            </a:extLst>
          </p:cNvPr>
          <p:cNvSpPr txBox="1">
            <a:spLocks/>
          </p:cNvSpPr>
          <p:nvPr/>
        </p:nvSpPr>
        <p:spPr>
          <a:xfrm>
            <a:off x="6447041" y="6241962"/>
            <a:ext cx="4030037" cy="7397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pt-BR" sz="3200" dirty="0">
                <a:latin typeface="Adobe Caslon Pro" panose="0205050205050A020403" pitchFamily="18" charset="0"/>
                <a:ea typeface="+mj-ea"/>
                <a:cs typeface="+mj-cs"/>
              </a:rPr>
              <a:t>Para futuras discussões!</a:t>
            </a:r>
          </a:p>
        </p:txBody>
      </p:sp>
    </p:spTree>
    <p:extLst>
      <p:ext uri="{BB962C8B-B14F-4D97-AF65-F5344CB8AC3E}">
        <p14:creationId xmlns:p14="http://schemas.microsoft.com/office/powerpoint/2010/main" val="1627855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4FB4B98-B79F-4463-992D-C63CD3BEF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994" y="373514"/>
            <a:ext cx="8670174" cy="1325563"/>
          </a:xfrm>
        </p:spPr>
        <p:txBody>
          <a:bodyPr/>
          <a:lstStyle/>
          <a:p>
            <a:r>
              <a:rPr lang="pt-BR" dirty="0"/>
              <a:t>Sistemas de Escrita/Transcrição</a:t>
            </a:r>
          </a:p>
        </p:txBody>
      </p:sp>
      <p:pic>
        <p:nvPicPr>
          <p:cNvPr id="1026" name="Picture 2" descr="https://upload.wikimedia.org/wikipedia/commons/thumb/4/47/Visografemas.png/500px-Visografemas.png">
            <a:extLst>
              <a:ext uri="{FF2B5EF4-FFF2-40B4-BE49-F238E27FC236}">
                <a16:creationId xmlns="" xmlns:a16="http://schemas.microsoft.com/office/drawing/2014/main" id="{AC101F2E-69D8-4533-8B56-4A21EAD24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87" y="2051802"/>
            <a:ext cx="3217814" cy="16443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668C3FC0-9DE4-4E0E-8BD9-51D313F7EECA}"/>
              </a:ext>
            </a:extLst>
          </p:cNvPr>
          <p:cNvSpPr txBox="1"/>
          <p:nvPr/>
        </p:nvSpPr>
        <p:spPr>
          <a:xfrm>
            <a:off x="411087" y="3807197"/>
            <a:ext cx="321781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dirty="0">
                <a:latin typeface="Adobe Caslon Pro" panose="0205050205050A020403" pitchFamily="18" charset="0"/>
              </a:rPr>
              <a:t>Sistema </a:t>
            </a:r>
            <a:r>
              <a:rPr lang="pt-BR" dirty="0" err="1">
                <a:latin typeface="Adobe Caslon Pro" panose="0205050205050A020403" pitchFamily="18" charset="0"/>
              </a:rPr>
              <a:t>ELiS</a:t>
            </a:r>
            <a:r>
              <a:rPr lang="pt-BR" dirty="0">
                <a:latin typeface="Adobe Caslon Pro" panose="0205050205050A020403" pitchFamily="18" charset="0"/>
              </a:rPr>
              <a:t> por Mariângela Barros, em 2008</a:t>
            </a:r>
          </a:p>
        </p:txBody>
      </p:sp>
      <p:pic>
        <p:nvPicPr>
          <p:cNvPr id="1028" name="Picture 4" descr="Stokoe passage.gif">
            <a:extLst>
              <a:ext uri="{FF2B5EF4-FFF2-40B4-BE49-F238E27FC236}">
                <a16:creationId xmlns="" xmlns:a16="http://schemas.microsoft.com/office/drawing/2014/main" id="{5D6ADF0D-757D-43BF-A628-E7A2C5B3A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74" y="4453528"/>
            <a:ext cx="3727726" cy="13255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04A7B2E3-F688-4CF5-B3FC-148C21B6734E}"/>
              </a:ext>
            </a:extLst>
          </p:cNvPr>
          <p:cNvSpPr txBox="1"/>
          <p:nvPr/>
        </p:nvSpPr>
        <p:spPr>
          <a:xfrm>
            <a:off x="2368274" y="5837231"/>
            <a:ext cx="368583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dirty="0">
                <a:latin typeface="Adobe Caslon Pro" panose="0205050205050A020403" pitchFamily="18" charset="0"/>
              </a:rPr>
              <a:t>Notação de </a:t>
            </a:r>
            <a:r>
              <a:rPr lang="pt-BR" dirty="0" err="1">
                <a:latin typeface="Adobe Caslon Pro" panose="0205050205050A020403" pitchFamily="18" charset="0"/>
              </a:rPr>
              <a:t>Stokoe</a:t>
            </a:r>
            <a:r>
              <a:rPr lang="pt-BR" dirty="0">
                <a:latin typeface="Adobe Caslon Pro" panose="0205050205050A020403" pitchFamily="18" charset="0"/>
              </a:rPr>
              <a:t> por William </a:t>
            </a:r>
            <a:r>
              <a:rPr lang="pt-BR" dirty="0" err="1">
                <a:latin typeface="Adobe Caslon Pro" panose="0205050205050A020403" pitchFamily="18" charset="0"/>
              </a:rPr>
              <a:t>Stokoe</a:t>
            </a:r>
            <a:r>
              <a:rPr lang="pt-BR" dirty="0">
                <a:latin typeface="Adobe Caslon Pro" panose="0205050205050A020403" pitchFamily="18" charset="0"/>
              </a:rPr>
              <a:t>, em 1960.</a:t>
            </a:r>
          </a:p>
        </p:txBody>
      </p:sp>
      <p:pic>
        <p:nvPicPr>
          <p:cNvPr id="1030" name="Picture 6" descr="http://www.cultura-sorda.org/wp-content/uploads/2015/05/Bebian_-Plancha_-II.jpg">
            <a:extLst>
              <a:ext uri="{FF2B5EF4-FFF2-40B4-BE49-F238E27FC236}">
                <a16:creationId xmlns="" xmlns:a16="http://schemas.microsoft.com/office/drawing/2014/main" id="{5F917507-1CA2-47F4-8B12-B26507583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617" y="1263839"/>
            <a:ext cx="3713852" cy="43303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1091297D-42DE-45F5-85A4-7AB26A00539A}"/>
              </a:ext>
            </a:extLst>
          </p:cNvPr>
          <p:cNvSpPr txBox="1"/>
          <p:nvPr/>
        </p:nvSpPr>
        <p:spPr>
          <a:xfrm>
            <a:off x="7683631" y="5636253"/>
            <a:ext cx="368583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dirty="0" err="1">
                <a:latin typeface="Adobe Caslon Pro" panose="0205050205050A020403" pitchFamily="18" charset="0"/>
              </a:rPr>
              <a:t>Mimographie</a:t>
            </a:r>
            <a:r>
              <a:rPr lang="pt-BR" dirty="0">
                <a:latin typeface="Adobe Caslon Pro" panose="0205050205050A020403" pitchFamily="18" charset="0"/>
              </a:rPr>
              <a:t> por Auguste </a:t>
            </a:r>
            <a:r>
              <a:rPr lang="pt-BR" dirty="0" err="1">
                <a:latin typeface="Adobe Caslon Pro" panose="0205050205050A020403" pitchFamily="18" charset="0"/>
              </a:rPr>
              <a:t>Bebian</a:t>
            </a:r>
            <a:r>
              <a:rPr lang="pt-BR" dirty="0">
                <a:latin typeface="Adobe Caslon Pro" panose="0205050205050A020403" pitchFamily="18" charset="0"/>
              </a:rPr>
              <a:t>, em 1825</a:t>
            </a:r>
          </a:p>
        </p:txBody>
      </p:sp>
      <p:pic>
        <p:nvPicPr>
          <p:cNvPr id="1032" name="Picture 8" descr="https://upload.wikimedia.org/wikipedia/commons/thumb/6/62/Handshape_equiv2.png/220px-Handshape_equiv2.png">
            <a:extLst>
              <a:ext uri="{FF2B5EF4-FFF2-40B4-BE49-F238E27FC236}">
                <a16:creationId xmlns="" xmlns:a16="http://schemas.microsoft.com/office/drawing/2014/main" id="{3489B2C8-5CBF-4774-98B3-4B00CFD29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70" y="1587012"/>
            <a:ext cx="1570106" cy="20554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EADB89AC-98A7-408C-AD7D-8AA0F3EFCCC2}"/>
              </a:ext>
            </a:extLst>
          </p:cNvPr>
          <p:cNvSpPr txBox="1"/>
          <p:nvPr/>
        </p:nvSpPr>
        <p:spPr>
          <a:xfrm>
            <a:off x="4260341" y="3703552"/>
            <a:ext cx="321781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dirty="0" err="1">
                <a:latin typeface="Adobe Caslon Pro" panose="0205050205050A020403" pitchFamily="18" charset="0"/>
              </a:rPr>
              <a:t>SignWriting</a:t>
            </a:r>
            <a:r>
              <a:rPr lang="pt-BR" dirty="0">
                <a:latin typeface="Adobe Caslon Pro" panose="0205050205050A020403" pitchFamily="18" charset="0"/>
              </a:rPr>
              <a:t> por </a:t>
            </a:r>
            <a:r>
              <a:rPr lang="pt-BR" dirty="0" err="1">
                <a:latin typeface="Adobe Caslon Pro" panose="0205050205050A020403" pitchFamily="18" charset="0"/>
              </a:rPr>
              <a:t>Valerie</a:t>
            </a:r>
            <a:r>
              <a:rPr lang="pt-BR" dirty="0">
                <a:latin typeface="Adobe Caslon Pro" panose="0205050205050A020403" pitchFamily="18" charset="0"/>
              </a:rPr>
              <a:t> Sutton, em 1974.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48FC09CA-DCF1-4458-8897-AD244425D6BB}"/>
              </a:ext>
            </a:extLst>
          </p:cNvPr>
          <p:cNvSpPr txBox="1"/>
          <p:nvPr/>
        </p:nvSpPr>
        <p:spPr>
          <a:xfrm>
            <a:off x="0" y="6550223"/>
            <a:ext cx="6828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dobe Caslon Pro" panose="0205050205050A020403" pitchFamily="18" charset="0"/>
              </a:rPr>
              <a:t>Fonte: Elaborado pelos autores a partir de imagens de domínio público.</a:t>
            </a:r>
          </a:p>
        </p:txBody>
      </p:sp>
    </p:spTree>
    <p:extLst>
      <p:ext uri="{BB962C8B-B14F-4D97-AF65-F5344CB8AC3E}">
        <p14:creationId xmlns:p14="http://schemas.microsoft.com/office/powerpoint/2010/main" val="690145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274D75D-0778-4BA0-8EA6-F278F211C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SignWriting</a:t>
            </a:r>
            <a:r>
              <a:rPr lang="pt-BR" dirty="0"/>
              <a:t> no Brasil</a:t>
            </a:r>
          </a:p>
        </p:txBody>
      </p:sp>
      <p:pic>
        <p:nvPicPr>
          <p:cNvPr id="4" name="Picture 2" descr="https://vp2uploads.s3.amazonaws.com/5217/general/60dbc4be1d451068607103f439400a752ba861f8.jpg">
            <a:extLst>
              <a:ext uri="{FF2B5EF4-FFF2-40B4-BE49-F238E27FC236}">
                <a16:creationId xmlns="" xmlns:a16="http://schemas.microsoft.com/office/drawing/2014/main" id="{FB24C90A-5DF5-4D6F-825E-BF70468DF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977" y="1690688"/>
            <a:ext cx="2481486" cy="248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7B3F79A5-FC69-4207-BAE8-4C443D3526E5}"/>
              </a:ext>
            </a:extLst>
          </p:cNvPr>
          <p:cNvSpPr txBox="1"/>
          <p:nvPr/>
        </p:nvSpPr>
        <p:spPr>
          <a:xfrm>
            <a:off x="4959297" y="2608265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dobe Caslon Pro" panose="0205050205050A020403" pitchFamily="18" charset="0"/>
              </a:rPr>
              <a:t>Profa. Dra. Marianne Rossi </a:t>
            </a:r>
            <a:r>
              <a:rPr lang="pt-BR" dirty="0" err="1">
                <a:latin typeface="Adobe Caslon Pro" panose="0205050205050A020403" pitchFamily="18" charset="0"/>
              </a:rPr>
              <a:t>Stumpf</a:t>
            </a:r>
            <a:endParaRPr lang="pt-BR" dirty="0">
              <a:latin typeface="Adobe Caslon Pro" panose="0205050205050A020403" pitchFamily="18" charset="0"/>
            </a:endParaRPr>
          </a:p>
          <a:p>
            <a:pPr algn="ctr"/>
            <a:r>
              <a:rPr lang="pt-BR" dirty="0">
                <a:latin typeface="Adobe Caslon Pro" panose="0205050205050A020403" pitchFamily="18" charset="0"/>
              </a:rPr>
              <a:t>Universidade Federal de Santa Catarina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9428496A-D17E-4462-8D91-D97046C93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4947" y="4398797"/>
            <a:ext cx="2110662" cy="219787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7839DC33-13F0-4267-B803-90CF0FABF08D}"/>
              </a:ext>
            </a:extLst>
          </p:cNvPr>
          <p:cNvSpPr txBox="1"/>
          <p:nvPr/>
        </p:nvSpPr>
        <p:spPr>
          <a:xfrm>
            <a:off x="3758865" y="5174570"/>
            <a:ext cx="4216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dobe Caslon Pro" panose="0205050205050A020403" pitchFamily="18" charset="0"/>
              </a:rPr>
              <a:t>Profa. Ma. Érika Vanessa de Lima Silva</a:t>
            </a:r>
          </a:p>
          <a:p>
            <a:pPr algn="ctr"/>
            <a:r>
              <a:rPr lang="pt-BR" dirty="0">
                <a:latin typeface="Adobe Caslon Pro" panose="0205050205050A020403" pitchFamily="18" charset="0"/>
              </a:rPr>
              <a:t>Universidade Federal do Rio Grande do Sul</a:t>
            </a:r>
          </a:p>
        </p:txBody>
      </p:sp>
    </p:spTree>
    <p:extLst>
      <p:ext uri="{BB962C8B-B14F-4D97-AF65-F5344CB8AC3E}">
        <p14:creationId xmlns:p14="http://schemas.microsoft.com/office/powerpoint/2010/main" val="422950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4950FE2-A098-4C76-A17A-FC168BD1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Letramento de surdos a partir do </a:t>
            </a:r>
            <a:r>
              <a:rPr lang="pt-BR" dirty="0" err="1"/>
              <a:t>SignWriting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7074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2EE6553-BD87-4770-9426-5939C5AA5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Materiais Apresentados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991F03C2-2869-465B-88A4-5DE90B92D4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3"/>
          <a:stretch/>
        </p:blipFill>
        <p:spPr>
          <a:xfrm>
            <a:off x="305119" y="1892024"/>
            <a:ext cx="7118819" cy="496597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D0EA6E92-6802-4603-9BEA-AC9064D2BD3F}"/>
              </a:ext>
            </a:extLst>
          </p:cNvPr>
          <p:cNvSpPr txBox="1"/>
          <p:nvPr/>
        </p:nvSpPr>
        <p:spPr>
          <a:xfrm>
            <a:off x="7784665" y="2650824"/>
            <a:ext cx="4102216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Adobe Caslon Pro" panose="0205050205050A020403" pitchFamily="18" charset="0"/>
              </a:rPr>
              <a:t>Produções de alunos surdos matriculados nos 2º e 3º anos do Ensino Fundamental.</a:t>
            </a:r>
          </a:p>
          <a:p>
            <a:endParaRPr lang="pt-BR" dirty="0">
              <a:latin typeface="Adobe Caslon Pro" panose="0205050205050A0204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Adobe Caslon Pro" panose="0205050205050A020403" pitchFamily="18" charset="0"/>
              </a:rPr>
              <a:t>Idades entre 7 e 9 anos.</a:t>
            </a:r>
          </a:p>
          <a:p>
            <a:endParaRPr lang="pt-BR" dirty="0">
              <a:latin typeface="Adobe Caslon Pro" panose="0205050205050A0204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Adobe Caslon Pro" panose="0205050205050A020403" pitchFamily="18" charset="0"/>
              </a:rPr>
              <a:t>Escritas espontâneas (cartas e anotações), avaliações, atividades propostas pelas professoras, práticas de leitura e práticas de escrita.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191C770E-68A8-4A0A-9B11-25C235D88F85}"/>
              </a:ext>
            </a:extLst>
          </p:cNvPr>
          <p:cNvSpPr txBox="1"/>
          <p:nvPr/>
        </p:nvSpPr>
        <p:spPr>
          <a:xfrm>
            <a:off x="7423938" y="5903893"/>
            <a:ext cx="3020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latin typeface="Adobe Caslon Pro" panose="0205050205050A020403" pitchFamily="18" charset="0"/>
              </a:rPr>
              <a:t>Texto espontâneo escrito por uma aluna em sala de aula, após estudos com a turma sobre a Independência do Brasil</a:t>
            </a:r>
          </a:p>
        </p:txBody>
      </p:sp>
    </p:spTree>
    <p:extLst>
      <p:ext uri="{BB962C8B-B14F-4D97-AF65-F5344CB8AC3E}">
        <p14:creationId xmlns:p14="http://schemas.microsoft.com/office/powerpoint/2010/main" val="180933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421A3C1-16CD-4A8C-9B5D-8E28238F1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2EF88776-A6C2-499A-9820-09BD3739F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pt-BR" dirty="0"/>
              <a:t>Discutir o papel da Escrita da Língua de Sinais, no sistema </a:t>
            </a:r>
            <a:r>
              <a:rPr lang="pt-BR" dirty="0" err="1"/>
              <a:t>SignWriting</a:t>
            </a:r>
            <a:r>
              <a:rPr lang="pt-BR" dirty="0"/>
              <a:t>, no processo de letramento de alunos surdos matriculados em uma escola bilíngue na cidade de Porto Alegre</a:t>
            </a:r>
          </a:p>
        </p:txBody>
      </p:sp>
    </p:spTree>
    <p:extLst>
      <p:ext uri="{BB962C8B-B14F-4D97-AF65-F5344CB8AC3E}">
        <p14:creationId xmlns:p14="http://schemas.microsoft.com/office/powerpoint/2010/main" val="2807933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E3B9052-9D9A-4E8D-9FCC-1CF1EE25A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Escritas Espontâneas</a:t>
            </a:r>
          </a:p>
        </p:txBody>
      </p:sp>
      <p:pic>
        <p:nvPicPr>
          <p:cNvPr id="4" name="Picture 2" descr="C:\Users\Priscila\Documents\2017 - frei pacifico\seminario da comunicacao\IMG_20170824_003049876.jpg">
            <a:extLst>
              <a:ext uri="{FF2B5EF4-FFF2-40B4-BE49-F238E27FC236}">
                <a16:creationId xmlns="" xmlns:a16="http://schemas.microsoft.com/office/drawing/2014/main" id="{B48D6B2E-1D0D-4691-BEB2-FBD3D255D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13251"/>
          <a:stretch>
            <a:fillRect/>
          </a:stretch>
        </p:blipFill>
        <p:spPr bwMode="auto">
          <a:xfrm>
            <a:off x="1797839" y="1690689"/>
            <a:ext cx="2859626" cy="508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Priscila\Documents\2017 - frei pacifico\seminario da comunicacao\IMG_20170824_003102552.jpg">
            <a:extLst>
              <a:ext uri="{FF2B5EF4-FFF2-40B4-BE49-F238E27FC236}">
                <a16:creationId xmlns="" xmlns:a16="http://schemas.microsoft.com/office/drawing/2014/main" id="{646C5DE8-44C8-4275-A945-712A6321E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2" t="7031" r="18561"/>
          <a:stretch>
            <a:fillRect/>
          </a:stretch>
        </p:blipFill>
        <p:spPr bwMode="auto">
          <a:xfrm>
            <a:off x="4657465" y="1690688"/>
            <a:ext cx="4189412" cy="508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235EEC7E-5259-45EE-B9CE-C3FA257D8CF2}"/>
              </a:ext>
            </a:extLst>
          </p:cNvPr>
          <p:cNvSpPr txBox="1"/>
          <p:nvPr/>
        </p:nvSpPr>
        <p:spPr>
          <a:xfrm>
            <a:off x="8846877" y="4428648"/>
            <a:ext cx="302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latin typeface="Adobe Caslon Pro" panose="0205050205050A020403" pitchFamily="18" charset="0"/>
              </a:rPr>
              <a:t>Anotações de um aluno durante uma aula sobre o Brasil e os seus Biomas</a:t>
            </a:r>
          </a:p>
        </p:txBody>
      </p:sp>
    </p:spTree>
    <p:extLst>
      <p:ext uri="{BB962C8B-B14F-4D97-AF65-F5344CB8AC3E}">
        <p14:creationId xmlns:p14="http://schemas.microsoft.com/office/powerpoint/2010/main" val="4225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BFC1E42-CA04-4E9A-AFB0-AF6BC410B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Avaliações</a:t>
            </a:r>
          </a:p>
        </p:txBody>
      </p:sp>
      <p:pic>
        <p:nvPicPr>
          <p:cNvPr id="4" name="Espaço Reservado para Conteúdo 5" descr="IMG_20171114_095036787.jpg">
            <a:extLst>
              <a:ext uri="{FF2B5EF4-FFF2-40B4-BE49-F238E27FC236}">
                <a16:creationId xmlns="" xmlns:a16="http://schemas.microsoft.com/office/drawing/2014/main" id="{68438511-DCB4-4BBA-9582-8371F95F5E15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lum bright="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29535" r="11925" b="17831"/>
          <a:stretch>
            <a:fillRect/>
          </a:stretch>
        </p:blipFill>
        <p:spPr bwMode="auto">
          <a:xfrm>
            <a:off x="1104659" y="1996580"/>
            <a:ext cx="3823305" cy="475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Priscila\Documents\2017 - frei pacifico\apresentações_Escrita_sinais\seminario da comunicacao\material_alunos\IMG_20171116_105749047.jpg">
            <a:extLst>
              <a:ext uri="{FF2B5EF4-FFF2-40B4-BE49-F238E27FC236}">
                <a16:creationId xmlns="" xmlns:a16="http://schemas.microsoft.com/office/drawing/2014/main" id="{EFFDED23-4250-4950-BB1E-761BD0ACF335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>
            <a:lum bright="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2" b="21567"/>
          <a:stretch>
            <a:fillRect/>
          </a:stretch>
        </p:blipFill>
        <p:spPr bwMode="auto">
          <a:xfrm>
            <a:off x="4927964" y="1683126"/>
            <a:ext cx="3823305" cy="480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FD58CBF0-2DC7-4AC6-A06B-34BE6C8D783E}"/>
              </a:ext>
            </a:extLst>
          </p:cNvPr>
          <p:cNvSpPr txBox="1"/>
          <p:nvPr/>
        </p:nvSpPr>
        <p:spPr>
          <a:xfrm>
            <a:off x="8897211" y="3395502"/>
            <a:ext cx="3020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latin typeface="Adobe Caslon Pro" panose="0205050205050A020403" pitchFamily="18" charset="0"/>
              </a:rPr>
              <a:t>Avaliação escrita de um aluno, em língua portuguesa. Não houve a possibilidade de fazer perguntas para as professoras sobre palavras e sinais; mas havia um apoio em SW, o que parece ter sido suficiente.</a:t>
            </a:r>
          </a:p>
        </p:txBody>
      </p:sp>
    </p:spTree>
    <p:extLst>
      <p:ext uri="{BB962C8B-B14F-4D97-AF65-F5344CB8AC3E}">
        <p14:creationId xmlns:p14="http://schemas.microsoft.com/office/powerpoint/2010/main" val="1970754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9F6E0B9-4351-4AE0-8D77-926D509FC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Atividades Propostas</a:t>
            </a:r>
          </a:p>
        </p:txBody>
      </p:sp>
      <p:pic>
        <p:nvPicPr>
          <p:cNvPr id="4" name="Espaço Reservado para Conteúdo 5" descr="producao_textual.jpg">
            <a:extLst>
              <a:ext uri="{FF2B5EF4-FFF2-40B4-BE49-F238E27FC236}">
                <a16:creationId xmlns="" xmlns:a16="http://schemas.microsoft.com/office/drawing/2014/main" id="{611CBC9C-554D-45F1-BB50-BBEC6357B1D9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755" y="1295844"/>
            <a:ext cx="5345850" cy="556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7CBB1EBE-D0C3-4625-86C1-63B05BFDC6FB}"/>
              </a:ext>
            </a:extLst>
          </p:cNvPr>
          <p:cNvSpPr txBox="1"/>
          <p:nvPr/>
        </p:nvSpPr>
        <p:spPr>
          <a:xfrm>
            <a:off x="2365695" y="1572680"/>
            <a:ext cx="27894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latin typeface="Adobe Caslon Pro" panose="0205050205050A020403" pitchFamily="18" charset="0"/>
              </a:rPr>
              <a:t>Atividade sobre sequência lógica e prática de escrita proposta pelas professoras da turma. Após escrita em SW, a aluna escreveu as palavras em português que conhecia.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1FF82273-C394-41B5-ABE5-0595831C2294}"/>
              </a:ext>
            </a:extLst>
          </p:cNvPr>
          <p:cNvSpPr txBox="1"/>
          <p:nvPr/>
        </p:nvSpPr>
        <p:spPr>
          <a:xfrm>
            <a:off x="469783" y="3445887"/>
            <a:ext cx="44977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dobe Caslon Pro" panose="0205050205050A020403" pitchFamily="18" charset="0"/>
              </a:rPr>
              <a:t>Cachorro susto ele cachorro ver</a:t>
            </a:r>
          </a:p>
          <a:p>
            <a:pPr algn="ctr"/>
            <a:endParaRPr lang="pt-BR" sz="2400" dirty="0">
              <a:latin typeface="Adobe Caslon Pro" panose="0205050205050A020403" pitchFamily="18" charset="0"/>
            </a:endParaRPr>
          </a:p>
          <a:p>
            <a:pPr algn="ctr"/>
            <a:r>
              <a:rPr lang="pt-BR" sz="2400" dirty="0">
                <a:latin typeface="Adobe Caslon Pro" panose="0205050205050A020403" pitchFamily="18" charset="0"/>
              </a:rPr>
              <a:t>Correr pular brincar quer feliz</a:t>
            </a:r>
          </a:p>
          <a:p>
            <a:pPr algn="ctr"/>
            <a:endParaRPr lang="pt-BR" sz="2400" dirty="0">
              <a:latin typeface="Adobe Caslon Pro" panose="0205050205050A020403" pitchFamily="18" charset="0"/>
            </a:endParaRPr>
          </a:p>
          <a:p>
            <a:pPr algn="ctr"/>
            <a:r>
              <a:rPr lang="pt-BR" sz="2400" dirty="0">
                <a:latin typeface="Adobe Caslon Pro" panose="0205050205050A020403" pitchFamily="18" charset="0"/>
              </a:rPr>
              <a:t>Triste cachorro perguntar menina banho bom feliz</a:t>
            </a:r>
          </a:p>
          <a:p>
            <a:pPr algn="ctr"/>
            <a:endParaRPr lang="pt-BR" sz="2400" dirty="0">
              <a:latin typeface="Adobe Caslon Pro" panose="0205050205050A020403" pitchFamily="18" charset="0"/>
            </a:endParaRPr>
          </a:p>
          <a:p>
            <a:pPr algn="ctr"/>
            <a:r>
              <a:rPr lang="pt-BR" sz="2400" dirty="0">
                <a:latin typeface="Adobe Caslon Pro" panose="0205050205050A020403" pitchFamily="18" charset="0"/>
              </a:rPr>
              <a:t>Feliz cachorro falar banho bom.</a:t>
            </a:r>
          </a:p>
        </p:txBody>
      </p:sp>
    </p:spTree>
    <p:extLst>
      <p:ext uri="{BB962C8B-B14F-4D97-AF65-F5344CB8AC3E}">
        <p14:creationId xmlns:p14="http://schemas.microsoft.com/office/powerpoint/2010/main" val="985341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A1F1DB-8554-4726-A206-34CCADC9B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Práticas de Leitura</a:t>
            </a:r>
          </a:p>
        </p:txBody>
      </p:sp>
      <p:pic>
        <p:nvPicPr>
          <p:cNvPr id="4" name="Espaço Reservado para Conteúdo 5" descr="IMG_20170823_202109419.jpg">
            <a:extLst>
              <a:ext uri="{FF2B5EF4-FFF2-40B4-BE49-F238E27FC236}">
                <a16:creationId xmlns="" xmlns:a16="http://schemas.microsoft.com/office/drawing/2014/main" id="{1548D55D-F61D-4C47-8E5F-A34DE0EF3DBE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rcRect l="3860" t="33688" r="11020" b="20667"/>
          <a:stretch>
            <a:fillRect/>
          </a:stretch>
        </p:blipFill>
        <p:spPr bwMode="auto">
          <a:xfrm>
            <a:off x="2019994" y="1434515"/>
            <a:ext cx="6451365" cy="5313649"/>
          </a:xfrm>
          <a:prstGeom prst="rect">
            <a:avLst/>
          </a:prstGeom>
          <a:solidFill>
            <a:srgbClr val="000000"/>
          </a:solidFill>
          <a:ln w="444500" cap="sq">
            <a:noFill/>
          </a:ln>
          <a:effectLst/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3772E426-DE08-4D2B-8ECD-C1DD3D3AAC46}"/>
              </a:ext>
            </a:extLst>
          </p:cNvPr>
          <p:cNvSpPr txBox="1"/>
          <p:nvPr/>
        </p:nvSpPr>
        <p:spPr>
          <a:xfrm>
            <a:off x="8661988" y="3850094"/>
            <a:ext cx="30200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latin typeface="Adobe Caslon Pro" panose="0205050205050A020403" pitchFamily="18" charset="0"/>
              </a:rPr>
              <a:t>Livro de literatura infanto-juvenil transcrito para SW pela professora de Língua de Sinais e lido coletivamente.</a:t>
            </a:r>
          </a:p>
        </p:txBody>
      </p:sp>
    </p:spTree>
    <p:extLst>
      <p:ext uri="{BB962C8B-B14F-4D97-AF65-F5344CB8AC3E}">
        <p14:creationId xmlns:p14="http://schemas.microsoft.com/office/powerpoint/2010/main" val="3038288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3428A4-3A8E-4EAF-B18C-92F5019BF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Práticas de Escrita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5E0DFDFE-4B2E-4D59-883B-8C4177B89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547" y="1523504"/>
            <a:ext cx="4781081" cy="510799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5ECB62C2-1583-4084-82ED-D5C99686B80B}"/>
              </a:ext>
            </a:extLst>
          </p:cNvPr>
          <p:cNvSpPr txBox="1"/>
          <p:nvPr/>
        </p:nvSpPr>
        <p:spPr>
          <a:xfrm>
            <a:off x="10494627" y="3385002"/>
            <a:ext cx="15519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latin typeface="Adobe Caslon Pro" panose="0205050205050A020403" pitchFamily="18" charset="0"/>
              </a:rPr>
              <a:t>Escrita de um texto (em SW e/ou português) após estudos sobre a Lenda do Tuiuiú.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16EB383A-EAE4-43FE-A2E8-CE030BC590A5}"/>
              </a:ext>
            </a:extLst>
          </p:cNvPr>
          <p:cNvSpPr txBox="1"/>
          <p:nvPr/>
        </p:nvSpPr>
        <p:spPr>
          <a:xfrm>
            <a:off x="956345" y="1793383"/>
            <a:ext cx="44977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dobe Caslon Pro" panose="0205050205050A020403" pitchFamily="18" charset="0"/>
              </a:rPr>
              <a:t>Tuiuiú muito 3 esperar índio esperar amigo.</a:t>
            </a:r>
          </a:p>
          <a:p>
            <a:pPr algn="ctr"/>
            <a:endParaRPr lang="pt-BR" sz="2400" dirty="0">
              <a:latin typeface="Adobe Caslon Pro" panose="0205050205050A020403" pitchFamily="18" charset="0"/>
            </a:endParaRPr>
          </a:p>
          <a:p>
            <a:pPr algn="ctr"/>
            <a:r>
              <a:rPr lang="pt-BR" sz="2400" dirty="0">
                <a:latin typeface="Adobe Caslon Pro" panose="0205050205050A020403" pitchFamily="18" charset="0"/>
              </a:rPr>
              <a:t>Encontrar chegar comida índio dar Tuiuiú.</a:t>
            </a:r>
          </a:p>
          <a:p>
            <a:pPr algn="ctr"/>
            <a:endParaRPr lang="pt-BR" sz="2400" dirty="0">
              <a:latin typeface="Adobe Caslon Pro" panose="0205050205050A020403" pitchFamily="18" charset="0"/>
            </a:endParaRPr>
          </a:p>
          <a:p>
            <a:pPr algn="ctr"/>
            <a:r>
              <a:rPr lang="pt-BR" sz="2400" dirty="0">
                <a:latin typeface="Adobe Caslon Pro" panose="0205050205050A020403" pitchFamily="18" charset="0"/>
              </a:rPr>
              <a:t>Feliz rio Tuiuiú  peixe comer.</a:t>
            </a:r>
          </a:p>
          <a:p>
            <a:pPr algn="ctr"/>
            <a:endParaRPr lang="pt-BR" sz="2400" dirty="0">
              <a:latin typeface="Adobe Caslon Pro" panose="0205050205050A020403" pitchFamily="18" charset="0"/>
            </a:endParaRPr>
          </a:p>
          <a:p>
            <a:pPr algn="ctr"/>
            <a:r>
              <a:rPr lang="pt-BR" sz="2400" dirty="0">
                <a:latin typeface="Adobe Caslon Pro" panose="0205050205050A020403" pitchFamily="18" charset="0"/>
              </a:rPr>
              <a:t>Tuiuiú triste Tuiuiú sumir índio procurar Tuiuiú encontrar triste.</a:t>
            </a:r>
          </a:p>
          <a:p>
            <a:pPr algn="ctr"/>
            <a:endParaRPr lang="pt-BR" sz="2400" dirty="0">
              <a:latin typeface="Adobe Caslon Pro" panose="0205050205050A020403" pitchFamily="18" charset="0"/>
            </a:endParaRPr>
          </a:p>
          <a:p>
            <a:pPr algn="ctr"/>
            <a:r>
              <a:rPr lang="pt-BR" sz="2400" dirty="0">
                <a:latin typeface="Adobe Caslon Pro" panose="0205050205050A020403" pitchFamily="18" charset="0"/>
              </a:rPr>
              <a:t>Tuiuiú índio morrer velho fome comida Tuiuiú.</a:t>
            </a:r>
          </a:p>
        </p:txBody>
      </p:sp>
    </p:spTree>
    <p:extLst>
      <p:ext uri="{BB962C8B-B14F-4D97-AF65-F5344CB8AC3E}">
        <p14:creationId xmlns:p14="http://schemas.microsoft.com/office/powerpoint/2010/main" val="461789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F021FC4-502C-4BB9-80F2-6DB682AE9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4179652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3E76452-FD23-454C-80A5-7807B4A4B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Enfim...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="" xmlns:a16="http://schemas.microsoft.com/office/drawing/2014/main" id="{4651FB53-E40A-4935-A41F-6ABE381CA826}"/>
              </a:ext>
            </a:extLst>
          </p:cNvPr>
          <p:cNvSpPr txBox="1">
            <a:spLocks/>
          </p:cNvSpPr>
          <p:nvPr/>
        </p:nvSpPr>
        <p:spPr>
          <a:xfrm>
            <a:off x="990600" y="2155767"/>
            <a:ext cx="9851967" cy="417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dobe Caslon Pro" panose="0205050205050A020403" pitchFamily="18" charset="0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dobe Caslon Pro" panose="0205050205050A020403" pitchFamily="18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dobe Caslon Pro" panose="0205050205050A020403" pitchFamily="18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dobe Caslon Pro" panose="0205050205050A020403" pitchFamily="18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dobe Caslon Pro" panose="0205050205050A0204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altLang="pt-BR" dirty="0"/>
              <a:t>Desse modo, é proporcionada a comparação entre a Língua de Sinais e a Língua Portuguesa, considerando que o uso deste sistema, “[...] juntamente com a língua portuguesa[,] facilita a compreensão dos alunos surdos e lhes dá uma leitura autônoma, visto que solicitarão menos o auxílio do professor e utilizarão o SW como apoio tornando o aprendizado natural sem sentimento de obrigação, longe de barreira linguística e/ou sentimento de incapacidade.” (PONTIN; SILVA, 2010, p. 8).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0743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145913F-FB51-4035-95CA-48E3B48B5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8A9F28F4-AFCA-4DD7-9051-AE53562D0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3367"/>
            <a:ext cx="9851967" cy="47078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1200" dirty="0"/>
              <a:t>CADER, F. A. A.; FÁVERO, M. H. A mediação semiótica no processo de alfabetização de surdos. </a:t>
            </a:r>
            <a:r>
              <a:rPr lang="pt-BR" sz="1200" b="1" dirty="0"/>
              <a:t>Revista Brasileira de Educação Especial</a:t>
            </a:r>
            <a:r>
              <a:rPr lang="pt-BR" sz="1200" dirty="0"/>
              <a:t>, v. 6, n. 1, p. 117-131, 2000.</a:t>
            </a:r>
          </a:p>
          <a:p>
            <a:pPr marL="0" indent="0">
              <a:buNone/>
            </a:pPr>
            <a:r>
              <a:rPr lang="pt-BR" sz="1200" dirty="0"/>
              <a:t>GESSER, A. </a:t>
            </a:r>
            <a:r>
              <a:rPr lang="pt-BR" sz="1200" b="1" dirty="0"/>
              <a:t>Libras?</a:t>
            </a:r>
            <a:r>
              <a:rPr lang="pt-BR" sz="1200" dirty="0"/>
              <a:t>: que língua é essa?: crenças e preconceitos em torno da língua de sinais e da realidade surda. São Paulo: Parábola, 2009.</a:t>
            </a:r>
          </a:p>
          <a:p>
            <a:pPr marL="0" indent="0">
              <a:buNone/>
            </a:pPr>
            <a:r>
              <a:rPr lang="pt-BR" sz="1200" dirty="0"/>
              <a:t>HAUTRIVE, G. M. F.; SOUZA, E. M. A escrita da língua de sinais como meio natural para a alfabetização de crianças surdas. </a:t>
            </a:r>
            <a:r>
              <a:rPr lang="pt-BR" sz="1200" b="1" dirty="0"/>
              <a:t>Revista Educação Especial</a:t>
            </a:r>
            <a:r>
              <a:rPr lang="pt-BR" sz="1200" dirty="0"/>
              <a:t>, Santa Maria, v. 23, n. 37, p. 181-194, maio/ago. 2010.</a:t>
            </a:r>
          </a:p>
          <a:p>
            <a:pPr marL="0" indent="0">
              <a:buNone/>
            </a:pPr>
            <a:r>
              <a:rPr lang="pt-BR" sz="1200" dirty="0"/>
              <a:t>LODI, A.C.B. Texto e Discurso em Libras: possibilidades de apropriação de práticas de leitura e produção de textos/discursos por alunos surdos. In: ERNST, A.; LEFFA, V.; SOBRAL, A. </a:t>
            </a:r>
            <a:r>
              <a:rPr lang="pt-BR" sz="1200" b="1" dirty="0"/>
              <a:t>Ensino e linguagem</a:t>
            </a:r>
            <a:r>
              <a:rPr lang="pt-BR" sz="1200" dirty="0"/>
              <a:t>: novos desafios. Pelotas: </a:t>
            </a:r>
            <a:r>
              <a:rPr lang="pt-BR" sz="1200" dirty="0" err="1"/>
              <a:t>Educat</a:t>
            </a:r>
            <a:r>
              <a:rPr lang="pt-BR" sz="1200" dirty="0"/>
              <a:t>, 2014. p. 97-126.</a:t>
            </a:r>
          </a:p>
          <a:p>
            <a:pPr marL="0" indent="0">
              <a:buNone/>
            </a:pPr>
            <a:r>
              <a:rPr lang="pt-BR" sz="1200" dirty="0"/>
              <a:t>LODI, A. C. B.; HARRISON, K. M. P.; CAMPOS, S. R. L. Letramento e surdez: um olhar sobre as particularidades do contexto educacional. In: LODI, A. C. B.; MÉLO, A. D. B.; FERNANDES, E. (Org.). </a:t>
            </a:r>
            <a:r>
              <a:rPr lang="pt-BR" sz="1200" b="1" dirty="0"/>
              <a:t>Letramento, bilinguismo e educação de surdos</a:t>
            </a:r>
            <a:r>
              <a:rPr lang="pt-BR" sz="1200" dirty="0"/>
              <a:t>. 2. ed. Porto Alegre: Mediação, 2015. p. 11-24.</a:t>
            </a:r>
          </a:p>
          <a:p>
            <a:pPr marL="0" indent="0">
              <a:buNone/>
            </a:pPr>
            <a:r>
              <a:rPr lang="pt-BR" sz="1200" dirty="0"/>
              <a:t>PEIXOTO, R. C. Algumas considerações sobre a interface entre a língua brasileira de sinais (LIBRAS) e a língua portuguesa na construção inicial da escrita pela criança surda. </a:t>
            </a:r>
            <a:r>
              <a:rPr lang="pt-BR" sz="1200" b="1" dirty="0"/>
              <a:t>Caderno CEDES</a:t>
            </a:r>
            <a:r>
              <a:rPr lang="pt-BR" sz="1200" dirty="0"/>
              <a:t>, Campinas, SP, v. 26, n. 69, p. 205-229, maio/ago. 2006.</a:t>
            </a:r>
          </a:p>
          <a:p>
            <a:pPr marL="0" indent="0">
              <a:buNone/>
            </a:pPr>
            <a:r>
              <a:rPr lang="pt-BR" sz="1200" dirty="0"/>
              <a:t>PEREIRA, S. R. </a:t>
            </a:r>
            <a:r>
              <a:rPr lang="pt-BR" sz="1200" b="1" dirty="0"/>
              <a:t>Os processos de alfabetização e letramento em LIBRAS</a:t>
            </a:r>
            <a:r>
              <a:rPr lang="pt-BR" sz="1200" dirty="0"/>
              <a:t>: um percurso semiótico. 2009.  55 f.  Trabalho de Conclusão de Curso (Graduação em Letras) – Faculdades Integradas </a:t>
            </a:r>
            <a:r>
              <a:rPr lang="pt-BR" sz="1200" dirty="0" err="1"/>
              <a:t>Fafibe</a:t>
            </a:r>
            <a:r>
              <a:rPr lang="pt-BR" sz="1200" dirty="0"/>
              <a:t>, Bebedouro, 2009.</a:t>
            </a:r>
          </a:p>
          <a:p>
            <a:pPr marL="0" indent="0">
              <a:buNone/>
            </a:pPr>
            <a:r>
              <a:rPr lang="pt-BR" sz="1200" dirty="0"/>
              <a:t>PONTIN, B. R.; SILVA, E. V. L. Língua escrita: português/sinais (SW). In: ENCONTRO DO CÍRCULO DE ESTUDOS LINGUÍSTICOS DO SUL, 9., Palhoça, 2010. </a:t>
            </a:r>
            <a:r>
              <a:rPr lang="pt-BR" sz="1200" b="1" dirty="0"/>
              <a:t>Anais...</a:t>
            </a:r>
            <a:r>
              <a:rPr lang="pt-BR" sz="1200" dirty="0"/>
              <a:t> Palhoça: CELSUL, 2010. [Documento paginado não sequencialmente].</a:t>
            </a:r>
          </a:p>
          <a:p>
            <a:pPr marL="0" indent="0">
              <a:buNone/>
            </a:pPr>
            <a:r>
              <a:rPr lang="pt-BR" sz="1200" dirty="0"/>
              <a:t>SALLES, H. M. M. L. et al. </a:t>
            </a:r>
            <a:r>
              <a:rPr lang="pt-BR" sz="1200" b="1" dirty="0"/>
              <a:t>Ensino de língua portuguesa para surdos</a:t>
            </a:r>
            <a:r>
              <a:rPr lang="pt-BR" sz="1200" dirty="0"/>
              <a:t>: caminhos para a prática pedagógica. Brasília, DF: MEC, SEESP, 2004.</a:t>
            </a:r>
          </a:p>
          <a:p>
            <a:pPr marL="0" indent="0">
              <a:buNone/>
            </a:pPr>
            <a:r>
              <a:rPr lang="pt-BR" sz="1200" dirty="0"/>
              <a:t>SAUSSURE, F. </a:t>
            </a:r>
            <a:r>
              <a:rPr lang="pt-BR" sz="1200" b="1" dirty="0"/>
              <a:t>Curso de linguística geral</a:t>
            </a:r>
            <a:r>
              <a:rPr lang="pt-BR" sz="1200" dirty="0"/>
              <a:t>. Tradução de </a:t>
            </a:r>
            <a:r>
              <a:rPr lang="pt-BR" sz="1200" dirty="0" err="1"/>
              <a:t>Antonio</a:t>
            </a:r>
            <a:r>
              <a:rPr lang="pt-BR" sz="1200" dirty="0"/>
              <a:t> </a:t>
            </a:r>
            <a:r>
              <a:rPr lang="pt-BR" sz="1200" dirty="0" err="1"/>
              <a:t>Chelini</a:t>
            </a:r>
            <a:r>
              <a:rPr lang="pt-BR" sz="1200" dirty="0"/>
              <a:t>, José Paulo Paes e </a:t>
            </a:r>
            <a:r>
              <a:rPr lang="pt-BR" sz="1200" dirty="0" err="1"/>
              <a:t>Izidoro</a:t>
            </a:r>
            <a:r>
              <a:rPr lang="pt-BR" sz="1200" dirty="0"/>
              <a:t> </a:t>
            </a:r>
            <a:r>
              <a:rPr lang="pt-BR" sz="1200" dirty="0" err="1"/>
              <a:t>Blikstein</a:t>
            </a:r>
            <a:r>
              <a:rPr lang="pt-BR" sz="1200" dirty="0"/>
              <a:t>. 27. ed. São Paulo: </a:t>
            </a:r>
            <a:r>
              <a:rPr lang="pt-BR" sz="1200" dirty="0" err="1"/>
              <a:t>Cultrix</a:t>
            </a:r>
            <a:r>
              <a:rPr lang="pt-BR" sz="1200" dirty="0"/>
              <a:t>, 2006.</a:t>
            </a:r>
          </a:p>
          <a:p>
            <a:pPr marL="0" indent="0">
              <a:buNone/>
            </a:pPr>
            <a:r>
              <a:rPr lang="pt-BR" sz="1200" dirty="0"/>
              <a:t>SOARES,  M.;  BATISTA, A. A. G. </a:t>
            </a:r>
            <a:r>
              <a:rPr lang="pt-BR" sz="1200" b="1" dirty="0"/>
              <a:t>Alfabetização e letramento</a:t>
            </a:r>
            <a:r>
              <a:rPr lang="pt-BR" sz="1200" dirty="0"/>
              <a:t>: caderno do professor. Belo Horizonte: </a:t>
            </a:r>
            <a:r>
              <a:rPr lang="pt-BR" sz="1200" dirty="0" err="1"/>
              <a:t>Ceale</a:t>
            </a:r>
            <a:r>
              <a:rPr lang="pt-BR" sz="1200" dirty="0"/>
              <a:t>/</a:t>
            </a:r>
            <a:r>
              <a:rPr lang="pt-BR" sz="1200" dirty="0" err="1"/>
              <a:t>FaE</a:t>
            </a:r>
            <a:r>
              <a:rPr lang="pt-BR" sz="1200" dirty="0"/>
              <a:t>/UFMG, 2005.</a:t>
            </a:r>
          </a:p>
          <a:p>
            <a:pPr marL="0" indent="0">
              <a:buNone/>
            </a:pPr>
            <a:r>
              <a:rPr lang="pt-BR" sz="1200" dirty="0"/>
              <a:t>QUADROS, R. M. </a:t>
            </a:r>
            <a:r>
              <a:rPr lang="pt-BR" sz="1200" b="1" dirty="0"/>
              <a:t>Educação de surdos</a:t>
            </a:r>
            <a:r>
              <a:rPr lang="pt-BR" sz="1200" dirty="0"/>
              <a:t>: a aquisição da linguagem. Porto Alegre: Artes Médicas, 1997.</a:t>
            </a:r>
          </a:p>
          <a:p>
            <a:pPr marL="0" indent="0">
              <a:buNone/>
            </a:pPr>
            <a:r>
              <a:rPr lang="pt-BR" sz="1200" dirty="0"/>
              <a:t>QUADROS, R. M.; SCHMIEDT, M. L. P. </a:t>
            </a:r>
            <a:r>
              <a:rPr lang="pt-BR" sz="1200" b="1" dirty="0" err="1"/>
              <a:t>Idéias</a:t>
            </a:r>
            <a:r>
              <a:rPr lang="pt-BR" sz="1200" b="1" dirty="0"/>
              <a:t> para ensinar português para alunos surdos</a:t>
            </a:r>
            <a:r>
              <a:rPr lang="pt-BR" sz="1200" dirty="0"/>
              <a:t>. Brasília, DF: MEC, SEESP, 2006.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="" xmlns:a16="http://schemas.microsoft.com/office/drawing/2014/main" id="{8BF4081C-AC4A-472C-95A7-B8671BD33AF7}"/>
              </a:ext>
            </a:extLst>
          </p:cNvPr>
          <p:cNvSpPr txBox="1">
            <a:spLocks/>
          </p:cNvSpPr>
          <p:nvPr/>
        </p:nvSpPr>
        <p:spPr>
          <a:xfrm>
            <a:off x="838199" y="4857022"/>
            <a:ext cx="9851967" cy="1436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dobe Caslon Pro" panose="0205050205050A020403" pitchFamily="18" charset="0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dobe Caslon Pro" panose="0205050205050A020403" pitchFamily="18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dobe Caslon Pro" panose="0205050205050A020403" pitchFamily="18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dobe Caslon Pro" panose="0205050205050A020403" pitchFamily="18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dobe Caslon Pro" panose="0205050205050A0204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473981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A71A21B-3921-4BE9-92CA-7168627EBA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Obrigado!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94C5129-ED50-4D16-B6C7-B1A18B5E6D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pt-BR" dirty="0"/>
              <a:t>fernando.carneiro@ufrgs.br</a:t>
            </a:r>
          </a:p>
          <a:p>
            <a:pPr algn="l"/>
            <a:r>
              <a:rPr lang="pt-BR" dirty="0"/>
              <a:t>+55 51 98471-0058</a:t>
            </a:r>
          </a:p>
          <a:p>
            <a:pPr algn="l"/>
            <a:r>
              <a:rPr lang="pt-BR" dirty="0"/>
              <a:t>pri.abreu90@gmail.com</a:t>
            </a:r>
          </a:p>
          <a:p>
            <a:pPr algn="l"/>
            <a:r>
              <a:rPr lang="pt-BR" dirty="0"/>
              <a:t>+55 51 99669-6001</a:t>
            </a:r>
          </a:p>
        </p:txBody>
      </p:sp>
    </p:spTree>
    <p:extLst>
      <p:ext uri="{BB962C8B-B14F-4D97-AF65-F5344CB8AC3E}">
        <p14:creationId xmlns:p14="http://schemas.microsoft.com/office/powerpoint/2010/main" val="1646938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055C5D3-5428-4376-90CB-EDD9A9C32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Organização da apresentação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4F34DD8-C7BF-4130-BED4-C4F097C26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Teorizações: estudos sobre linguística, alfabetização e letramento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Alfabetização de surdos em língua portuguesa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Alfabetização e Letramento de surdos a partir de uma escrita da língua de sinais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Letramento de surdos a partir do </a:t>
            </a:r>
            <a:r>
              <a:rPr lang="pt-BR" dirty="0" err="1"/>
              <a:t>SignWriting</a:t>
            </a: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2682156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C9B4789-F9ED-4D12-8DD7-5D8BD14E3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/>
              <a:t>Teorizações: estudos sobre linguística, alfabetização e letramento</a:t>
            </a:r>
          </a:p>
        </p:txBody>
      </p:sp>
    </p:spTree>
    <p:extLst>
      <p:ext uri="{BB962C8B-B14F-4D97-AF65-F5344CB8AC3E}">
        <p14:creationId xmlns:p14="http://schemas.microsoft.com/office/powerpoint/2010/main" val="2959314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C5F3347-8365-44C9-A475-D2BE8E1BA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Signo</a:t>
            </a:r>
          </a:p>
        </p:txBody>
      </p:sp>
      <p:sp>
        <p:nvSpPr>
          <p:cNvPr id="4" name="Elipse 3">
            <a:extLst>
              <a:ext uri="{FF2B5EF4-FFF2-40B4-BE49-F238E27FC236}">
                <a16:creationId xmlns="" xmlns:a16="http://schemas.microsoft.com/office/drawing/2014/main" id="{9115454A-9178-48C4-9823-54C17F4A7DC7}"/>
              </a:ext>
            </a:extLst>
          </p:cNvPr>
          <p:cNvSpPr/>
          <p:nvPr/>
        </p:nvSpPr>
        <p:spPr>
          <a:xfrm>
            <a:off x="6688620" y="4241043"/>
            <a:ext cx="4001548" cy="1224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Significado</a:t>
            </a:r>
          </a:p>
        </p:txBody>
      </p:sp>
      <p:sp>
        <p:nvSpPr>
          <p:cNvPr id="6" name="Elipse 5">
            <a:extLst>
              <a:ext uri="{FF2B5EF4-FFF2-40B4-BE49-F238E27FC236}">
                <a16:creationId xmlns="" xmlns:a16="http://schemas.microsoft.com/office/drawing/2014/main" id="{3284E7F0-76AD-4F4C-A410-9A653E3D5D90}"/>
              </a:ext>
            </a:extLst>
          </p:cNvPr>
          <p:cNvSpPr/>
          <p:nvPr/>
        </p:nvSpPr>
        <p:spPr>
          <a:xfrm>
            <a:off x="2019994" y="4241043"/>
            <a:ext cx="4001548" cy="1224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Significante</a:t>
            </a:r>
          </a:p>
        </p:txBody>
      </p:sp>
      <p:sp>
        <p:nvSpPr>
          <p:cNvPr id="7" name="Elipse 6">
            <a:extLst>
              <a:ext uri="{FF2B5EF4-FFF2-40B4-BE49-F238E27FC236}">
                <a16:creationId xmlns="" xmlns:a16="http://schemas.microsoft.com/office/drawing/2014/main" id="{DB846B07-B9F9-44A7-B0FF-4DEFA21F3B33}"/>
              </a:ext>
            </a:extLst>
          </p:cNvPr>
          <p:cNvSpPr/>
          <p:nvPr/>
        </p:nvSpPr>
        <p:spPr>
          <a:xfrm>
            <a:off x="4354307" y="1690688"/>
            <a:ext cx="4001548" cy="122479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Signo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="" xmlns:a16="http://schemas.microsoft.com/office/drawing/2014/main" id="{8FF99CD0-E072-4930-A4F9-50A1852B4BBE}"/>
              </a:ext>
            </a:extLst>
          </p:cNvPr>
          <p:cNvCxnSpPr>
            <a:stCxn id="7" idx="3"/>
            <a:endCxn id="6" idx="0"/>
          </p:cNvCxnSpPr>
          <p:nvPr/>
        </p:nvCxnSpPr>
        <p:spPr>
          <a:xfrm flipH="1">
            <a:off x="4020768" y="2736113"/>
            <a:ext cx="919552" cy="1504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="" xmlns:a16="http://schemas.microsoft.com/office/drawing/2014/main" id="{F610C501-6569-40BF-94A9-505B632B81CD}"/>
              </a:ext>
            </a:extLst>
          </p:cNvPr>
          <p:cNvCxnSpPr>
            <a:stCxn id="7" idx="5"/>
            <a:endCxn id="4" idx="0"/>
          </p:cNvCxnSpPr>
          <p:nvPr/>
        </p:nvCxnSpPr>
        <p:spPr>
          <a:xfrm>
            <a:off x="7769842" y="2736113"/>
            <a:ext cx="919552" cy="1504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4D131A45-9B44-4626-9B03-9DB754E8BC7C}"/>
              </a:ext>
            </a:extLst>
          </p:cNvPr>
          <p:cNvSpPr txBox="1"/>
          <p:nvPr/>
        </p:nvSpPr>
        <p:spPr>
          <a:xfrm>
            <a:off x="0" y="6550223"/>
            <a:ext cx="6828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dobe Caslon Pro" panose="0205050205050A020403" pitchFamily="18" charset="0"/>
              </a:rPr>
              <a:t>Fonte: Elaborado pelos autores a partir da teoria de Saussure (2006).</a:t>
            </a:r>
          </a:p>
        </p:txBody>
      </p:sp>
    </p:spTree>
    <p:extLst>
      <p:ext uri="{BB962C8B-B14F-4D97-AF65-F5344CB8AC3E}">
        <p14:creationId xmlns:p14="http://schemas.microsoft.com/office/powerpoint/2010/main" val="3096699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CD48B0E-440B-4473-952B-ED327AA2F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Significante e Significado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DC380239-645C-4ACB-B5B8-57E5C6E7EFF8}"/>
              </a:ext>
            </a:extLst>
          </p:cNvPr>
          <p:cNvSpPr txBox="1"/>
          <p:nvPr/>
        </p:nvSpPr>
        <p:spPr>
          <a:xfrm>
            <a:off x="1433457" y="1954349"/>
            <a:ext cx="2753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P+O+R+T+A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8C988280-F91F-4932-9C42-1C20E22F6918}"/>
              </a:ext>
            </a:extLst>
          </p:cNvPr>
          <p:cNvSpPr txBox="1"/>
          <p:nvPr/>
        </p:nvSpPr>
        <p:spPr>
          <a:xfrm>
            <a:off x="2904154" y="4114764"/>
            <a:ext cx="1906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PORTA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CF3E18F5-CF59-4DF7-B199-74890AB6BF97}"/>
              </a:ext>
            </a:extLst>
          </p:cNvPr>
          <p:cNvSpPr txBox="1"/>
          <p:nvPr/>
        </p:nvSpPr>
        <p:spPr>
          <a:xfrm>
            <a:off x="852170" y="4114763"/>
            <a:ext cx="1906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[ˈ</a:t>
            </a:r>
            <a:r>
              <a:rPr lang="pt-BR" sz="3600" dirty="0" err="1"/>
              <a:t>pɔ</a:t>
            </a:r>
            <a:r>
              <a:rPr lang="pt-BR" sz="3600" dirty="0"/>
              <a:t>ᵣ.</a:t>
            </a:r>
            <a:r>
              <a:rPr lang="pt-BR" sz="3600" dirty="0" err="1"/>
              <a:t>ta</a:t>
            </a:r>
            <a:r>
              <a:rPr lang="pt-BR" sz="3600" dirty="0"/>
              <a:t>]</a:t>
            </a:r>
          </a:p>
        </p:txBody>
      </p:sp>
      <p:sp>
        <p:nvSpPr>
          <p:cNvPr id="10" name="Seta: para Baixo 9">
            <a:extLst>
              <a:ext uri="{FF2B5EF4-FFF2-40B4-BE49-F238E27FC236}">
                <a16:creationId xmlns="" xmlns:a16="http://schemas.microsoft.com/office/drawing/2014/main" id="{E4079CFF-56AA-4119-9861-02C3EDBAC668}"/>
              </a:ext>
            </a:extLst>
          </p:cNvPr>
          <p:cNvSpPr/>
          <p:nvPr/>
        </p:nvSpPr>
        <p:spPr>
          <a:xfrm rot="3049536">
            <a:off x="2054625" y="3338600"/>
            <a:ext cx="277026" cy="1055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Baixo 10">
            <a:extLst>
              <a:ext uri="{FF2B5EF4-FFF2-40B4-BE49-F238E27FC236}">
                <a16:creationId xmlns="" xmlns:a16="http://schemas.microsoft.com/office/drawing/2014/main" id="{64B1C6D2-82E3-4AD8-ADAF-4A3A95FE9CC9}"/>
              </a:ext>
            </a:extLst>
          </p:cNvPr>
          <p:cNvSpPr/>
          <p:nvPr/>
        </p:nvSpPr>
        <p:spPr>
          <a:xfrm rot="18550464" flipH="1">
            <a:off x="3273798" y="3320888"/>
            <a:ext cx="277026" cy="1055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87005C70-AE37-4EE3-AF85-5DEEC0B0F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469" y="4513277"/>
            <a:ext cx="1071223" cy="2195129"/>
          </a:xfrm>
          <a:prstGeom prst="rect">
            <a:avLst/>
          </a:prstGeom>
        </p:spPr>
      </p:pic>
      <p:cxnSp>
        <p:nvCxnSpPr>
          <p:cNvPr id="16" name="Conector de Seta Reta 15">
            <a:extLst>
              <a:ext uri="{FF2B5EF4-FFF2-40B4-BE49-F238E27FC236}">
                <a16:creationId xmlns="" xmlns:a16="http://schemas.microsoft.com/office/drawing/2014/main" id="{4AF70456-19CA-497F-B4E9-E8C8BDEC026B}"/>
              </a:ext>
            </a:extLst>
          </p:cNvPr>
          <p:cNvCxnSpPr>
            <a:cxnSpLocks/>
            <a:stCxn id="7" idx="2"/>
            <a:endCxn id="12" idx="1"/>
          </p:cNvCxnSpPr>
          <p:nvPr/>
        </p:nvCxnSpPr>
        <p:spPr>
          <a:xfrm>
            <a:off x="3857181" y="4761095"/>
            <a:ext cx="1962288" cy="849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="" xmlns:a16="http://schemas.microsoft.com/office/drawing/2014/main" id="{E1F0387F-7B26-4C3D-BFBC-6851DA7D4204}"/>
              </a:ext>
            </a:extLst>
          </p:cNvPr>
          <p:cNvCxnSpPr>
            <a:cxnSpLocks/>
            <a:stCxn id="8" idx="2"/>
            <a:endCxn id="12" idx="1"/>
          </p:cNvCxnSpPr>
          <p:nvPr/>
        </p:nvCxnSpPr>
        <p:spPr>
          <a:xfrm>
            <a:off x="1805197" y="4761094"/>
            <a:ext cx="4014272" cy="849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="" xmlns:a16="http://schemas.microsoft.com/office/drawing/2014/main" id="{4952A51F-CD10-4749-80C7-A5A983052E84}"/>
              </a:ext>
            </a:extLst>
          </p:cNvPr>
          <p:cNvSpPr txBox="1"/>
          <p:nvPr/>
        </p:nvSpPr>
        <p:spPr>
          <a:xfrm>
            <a:off x="1433457" y="2875648"/>
            <a:ext cx="2753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POR-TA</a:t>
            </a:r>
          </a:p>
        </p:txBody>
      </p:sp>
      <p:sp>
        <p:nvSpPr>
          <p:cNvPr id="19" name="Seta: para Baixo 18">
            <a:extLst>
              <a:ext uri="{FF2B5EF4-FFF2-40B4-BE49-F238E27FC236}">
                <a16:creationId xmlns="" xmlns:a16="http://schemas.microsoft.com/office/drawing/2014/main" id="{6D25C6F1-B34E-4985-ACE3-01E63974E7B5}"/>
              </a:ext>
            </a:extLst>
          </p:cNvPr>
          <p:cNvSpPr/>
          <p:nvPr/>
        </p:nvSpPr>
        <p:spPr>
          <a:xfrm>
            <a:off x="2708067" y="2499920"/>
            <a:ext cx="236646" cy="4966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4" name="Picture 6" descr="http://2.bp.blogspot.com/-ke1Gk8-VocA/T5X1Ve6eaKI/AAAAAAAAAYk/zEWsffIYvIo/s1600/Sinalizando+a+sala+de+aula+2.jpg">
            <a:extLst>
              <a:ext uri="{FF2B5EF4-FFF2-40B4-BE49-F238E27FC236}">
                <a16:creationId xmlns="" xmlns:a16="http://schemas.microsoft.com/office/drawing/2014/main" id="{0807690F-BF6A-4FFD-8D9D-400EB51F34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2" r="49419" b="25994"/>
          <a:stretch/>
        </p:blipFill>
        <p:spPr bwMode="auto">
          <a:xfrm>
            <a:off x="8515783" y="4289316"/>
            <a:ext cx="1855623" cy="173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acessibilidadebrasil.org.br/libras_3/public/media/mao/cg61.jpg">
            <a:extLst>
              <a:ext uri="{FF2B5EF4-FFF2-40B4-BE49-F238E27FC236}">
                <a16:creationId xmlns="" xmlns:a16="http://schemas.microsoft.com/office/drawing/2014/main" id="{A5B4A65E-DE6E-46E9-99DD-9A6773D2C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480" y="1871928"/>
            <a:ext cx="9144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m 21">
            <a:extLst>
              <a:ext uri="{FF2B5EF4-FFF2-40B4-BE49-F238E27FC236}">
                <a16:creationId xmlns="" xmlns:a16="http://schemas.microsoft.com/office/drawing/2014/main" id="{FFD5023B-9C36-44BE-B174-13A10F74C2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566" y="1688249"/>
            <a:ext cx="995346" cy="1189839"/>
          </a:xfrm>
          <a:prstGeom prst="rect">
            <a:avLst/>
          </a:prstGeom>
        </p:spPr>
      </p:pic>
      <p:cxnSp>
        <p:nvCxnSpPr>
          <p:cNvPr id="24" name="Conector de Seta Reta 23">
            <a:extLst>
              <a:ext uri="{FF2B5EF4-FFF2-40B4-BE49-F238E27FC236}">
                <a16:creationId xmlns="" xmlns:a16="http://schemas.microsoft.com/office/drawing/2014/main" id="{B887C666-A690-4F5B-A496-5178EC50ACFA}"/>
              </a:ext>
            </a:extLst>
          </p:cNvPr>
          <p:cNvCxnSpPr>
            <a:cxnSpLocks/>
            <a:stCxn id="2054" idx="1"/>
            <a:endCxn id="12" idx="3"/>
          </p:cNvCxnSpPr>
          <p:nvPr/>
        </p:nvCxnSpPr>
        <p:spPr>
          <a:xfrm flipH="1">
            <a:off x="6890692" y="5157724"/>
            <a:ext cx="1625091" cy="453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m 27">
            <a:extLst>
              <a:ext uri="{FF2B5EF4-FFF2-40B4-BE49-F238E27FC236}">
                <a16:creationId xmlns="" xmlns:a16="http://schemas.microsoft.com/office/drawing/2014/main" id="{8D1E931D-CF95-477E-B2E7-0550C3542D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110" y="1511952"/>
            <a:ext cx="575433" cy="1975935"/>
          </a:xfrm>
          <a:prstGeom prst="rect">
            <a:avLst/>
          </a:prstGeom>
        </p:spPr>
      </p:pic>
      <p:sp>
        <p:nvSpPr>
          <p:cNvPr id="29" name="Elipse 28">
            <a:extLst>
              <a:ext uri="{FF2B5EF4-FFF2-40B4-BE49-F238E27FC236}">
                <a16:creationId xmlns="" xmlns:a16="http://schemas.microsoft.com/office/drawing/2014/main" id="{5FE9394F-0E10-41D2-8972-E420EC09388D}"/>
              </a:ext>
            </a:extLst>
          </p:cNvPr>
          <p:cNvSpPr/>
          <p:nvPr/>
        </p:nvSpPr>
        <p:spPr>
          <a:xfrm>
            <a:off x="9111042" y="2025045"/>
            <a:ext cx="236784" cy="385893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>
            <a:extLst>
              <a:ext uri="{FF2B5EF4-FFF2-40B4-BE49-F238E27FC236}">
                <a16:creationId xmlns="" xmlns:a16="http://schemas.microsoft.com/office/drawing/2014/main" id="{BE0AA55A-6785-4FC2-B1FF-1CD9D807A651}"/>
              </a:ext>
            </a:extLst>
          </p:cNvPr>
          <p:cNvSpPr txBox="1"/>
          <p:nvPr/>
        </p:nvSpPr>
        <p:spPr>
          <a:xfrm>
            <a:off x="6460480" y="2682892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para frente</a:t>
            </a:r>
          </a:p>
        </p:txBody>
      </p:sp>
      <p:pic>
        <p:nvPicPr>
          <p:cNvPr id="2058" name="Picture 10" descr="http://www.homeos.pt/cursos_on-line/Curso_Massagem_Relaxante/imagens/Picture10.png">
            <a:extLst>
              <a:ext uri="{FF2B5EF4-FFF2-40B4-BE49-F238E27FC236}">
                <a16:creationId xmlns="" xmlns:a16="http://schemas.microsoft.com/office/drawing/2014/main" id="{B9E181B7-B0E3-4C47-873B-C284DBF8E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991" y="1511952"/>
            <a:ext cx="23812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>
            <a:extLst>
              <a:ext uri="{FF2B5EF4-FFF2-40B4-BE49-F238E27FC236}">
                <a16:creationId xmlns="" xmlns:a16="http://schemas.microsoft.com/office/drawing/2014/main" id="{F604C44B-4CB9-4009-90A4-E18BCB6748A3}"/>
              </a:ext>
            </a:extLst>
          </p:cNvPr>
          <p:cNvSpPr/>
          <p:nvPr/>
        </p:nvSpPr>
        <p:spPr>
          <a:xfrm>
            <a:off x="7349031" y="2000253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/>
              <a:t>+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="" xmlns:a16="http://schemas.microsoft.com/office/drawing/2014/main" id="{D73909B7-208E-49C7-8A1B-A8299EB4F3E0}"/>
              </a:ext>
            </a:extLst>
          </p:cNvPr>
          <p:cNvSpPr/>
          <p:nvPr/>
        </p:nvSpPr>
        <p:spPr>
          <a:xfrm>
            <a:off x="8700939" y="1960002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/>
              <a:t>+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="" xmlns:a16="http://schemas.microsoft.com/office/drawing/2014/main" id="{E9EB5DC5-B195-4229-B5A1-A63E74C0EEE9}"/>
              </a:ext>
            </a:extLst>
          </p:cNvPr>
          <p:cNvSpPr/>
          <p:nvPr/>
        </p:nvSpPr>
        <p:spPr>
          <a:xfrm>
            <a:off x="9688657" y="1963422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/>
              <a:t>+</a:t>
            </a:r>
          </a:p>
        </p:txBody>
      </p:sp>
      <p:sp>
        <p:nvSpPr>
          <p:cNvPr id="2048" name="Seta: para Baixo 2047">
            <a:extLst>
              <a:ext uri="{FF2B5EF4-FFF2-40B4-BE49-F238E27FC236}">
                <a16:creationId xmlns="" xmlns:a16="http://schemas.microsoft.com/office/drawing/2014/main" id="{05683F5F-9DDA-4E4A-8A18-BC99C344EF48}"/>
              </a:ext>
            </a:extLst>
          </p:cNvPr>
          <p:cNvSpPr/>
          <p:nvPr/>
        </p:nvSpPr>
        <p:spPr>
          <a:xfrm>
            <a:off x="9289103" y="3615655"/>
            <a:ext cx="287717" cy="607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CaixaDeTexto 46">
            <a:extLst>
              <a:ext uri="{FF2B5EF4-FFF2-40B4-BE49-F238E27FC236}">
                <a16:creationId xmlns="" xmlns:a16="http://schemas.microsoft.com/office/drawing/2014/main" id="{A8AB4FC9-EEAE-4183-B321-0ECBBB22ED69}"/>
              </a:ext>
            </a:extLst>
          </p:cNvPr>
          <p:cNvSpPr txBox="1"/>
          <p:nvPr/>
        </p:nvSpPr>
        <p:spPr>
          <a:xfrm>
            <a:off x="0" y="6550223"/>
            <a:ext cx="6828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dobe Caslon Pro" panose="0205050205050A020403" pitchFamily="18" charset="0"/>
              </a:rPr>
              <a:t>Fonte: Elaborado pelos autores a partir da teoria de Saussure (2006).</a:t>
            </a:r>
          </a:p>
        </p:txBody>
      </p:sp>
    </p:spTree>
    <p:extLst>
      <p:ext uri="{BB962C8B-B14F-4D97-AF65-F5344CB8AC3E}">
        <p14:creationId xmlns:p14="http://schemas.microsoft.com/office/powerpoint/2010/main" val="3126227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BF6CE6E-296C-47BD-9678-CB3E34E29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Alfabetização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9014BED4-E6B3-4E3F-8C0E-CBA0D76E4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3368"/>
            <a:ext cx="9851967" cy="3986372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Chamamos de </a:t>
            </a:r>
            <a:r>
              <a:rPr lang="pt-BR" i="1" dirty="0"/>
              <a:t>alfabetização</a:t>
            </a:r>
            <a:r>
              <a:rPr lang="pt-BR" dirty="0"/>
              <a:t> o ensino e o aprendizado de uma outra tecnologia de representação da linguagem humana [...] (SOARES; BATISTA, 2005, p. 24, grifo do autor).</a:t>
            </a:r>
          </a:p>
        </p:txBody>
      </p:sp>
    </p:spTree>
    <p:extLst>
      <p:ext uri="{BB962C8B-B14F-4D97-AF65-F5344CB8AC3E}">
        <p14:creationId xmlns:p14="http://schemas.microsoft.com/office/powerpoint/2010/main" val="2277910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C3AB388-A374-4D5D-83C7-98198A7E2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Letramento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0F9DFA7-E8A8-496A-9357-A92B0456A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lnSpc>
                <a:spcPct val="150000"/>
              </a:lnSpc>
              <a:buNone/>
            </a:pPr>
            <a:r>
              <a:rPr lang="pt-BR" dirty="0"/>
              <a:t>[É] o conjunto de conhecimentos, atitudes e capacidades envolvidos no uso da língua em práticas sociais e necessários para uma participação ativa e competente na cultura escrita. (SOARES; BATISTA, 2005, p. 24).</a:t>
            </a:r>
          </a:p>
        </p:txBody>
      </p:sp>
    </p:spTree>
    <p:extLst>
      <p:ext uri="{BB962C8B-B14F-4D97-AF65-F5344CB8AC3E}">
        <p14:creationId xmlns:p14="http://schemas.microsoft.com/office/powerpoint/2010/main" val="1811612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7432B02-6FA8-44FC-8586-9998E1C5F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Alfabetização de surdos em língua portuguesa</a:t>
            </a:r>
          </a:p>
        </p:txBody>
      </p:sp>
    </p:spTree>
    <p:extLst>
      <p:ext uri="{BB962C8B-B14F-4D97-AF65-F5344CB8AC3E}">
        <p14:creationId xmlns:p14="http://schemas.microsoft.com/office/powerpoint/2010/main" val="2470073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1848</Words>
  <Application>Microsoft Macintosh PowerPoint</Application>
  <PresentationFormat>Custom</PresentationFormat>
  <Paragraphs>124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Tema do Office</vt:lpstr>
      <vt:lpstr>Escrita da Língua de Sinais: SignWriting como ferramenta no letramento de surdos</vt:lpstr>
      <vt:lpstr>Objetivo</vt:lpstr>
      <vt:lpstr>Organização da apresentação</vt:lpstr>
      <vt:lpstr>Teorizações: estudos sobre linguística, alfabetização e letramento</vt:lpstr>
      <vt:lpstr>Signo</vt:lpstr>
      <vt:lpstr>Significante e Significado</vt:lpstr>
      <vt:lpstr>Alfabetização</vt:lpstr>
      <vt:lpstr>Letramento</vt:lpstr>
      <vt:lpstr>Alfabetização de surdos em língua portuguesa</vt:lpstr>
      <vt:lpstr>O processo de alfabetização</vt:lpstr>
      <vt:lpstr>Estratégias de alfabetização em LP</vt:lpstr>
      <vt:lpstr>Alfabetização de surdos em LP</vt:lpstr>
      <vt:lpstr>Sugestões de leitura sobre alfabetização em LP</vt:lpstr>
      <vt:lpstr>Alfabetização e Letramento de surdos a partir de uma escrita da língua de sinais</vt:lpstr>
      <vt:lpstr>Escrita ou Transcrição?</vt:lpstr>
      <vt:lpstr>Sistemas de Escrita/Transcrição</vt:lpstr>
      <vt:lpstr>SignWriting no Brasil</vt:lpstr>
      <vt:lpstr>Letramento de surdos a partir do SignWriting</vt:lpstr>
      <vt:lpstr>Materiais Apresentados</vt:lpstr>
      <vt:lpstr>Escritas Espontâneas</vt:lpstr>
      <vt:lpstr>Avaliações</vt:lpstr>
      <vt:lpstr>Atividades Propostas</vt:lpstr>
      <vt:lpstr>Práticas de Leitura</vt:lpstr>
      <vt:lpstr>Práticas de Escrita</vt:lpstr>
      <vt:lpstr>Considerações finais</vt:lpstr>
      <vt:lpstr>Enfim...</vt:lpstr>
      <vt:lpstr>Referências</vt:lpstr>
      <vt:lpstr>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Escrita da Língua de Sinais</dc:title>
  <dc:creator>Fernando</dc:creator>
  <cp:lastModifiedBy>Valerie Sutton</cp:lastModifiedBy>
  <cp:revision>56</cp:revision>
  <dcterms:created xsi:type="dcterms:W3CDTF">2017-10-21T21:53:33Z</dcterms:created>
  <dcterms:modified xsi:type="dcterms:W3CDTF">2018-01-01T21:29:27Z</dcterms:modified>
</cp:coreProperties>
</file>