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2" indent="-296332" algn="ctr">
              <a:spcBef>
                <a:spcPts val="0"/>
              </a:spcBef>
              <a:defRPr sz="2400"/>
            </a:lvl2pPr>
            <a:lvl3pPr marL="1185332" indent="-296332" algn="ctr">
              <a:spcBef>
                <a:spcPts val="0"/>
              </a:spcBef>
              <a:defRPr sz="2400"/>
            </a:lvl3pPr>
            <a:lvl4pPr marL="1629833" indent="-296332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Rectangle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2080956" y="8905524"/>
            <a:ext cx="273606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952500" y="93504"/>
            <a:ext cx="11099800" cy="2860990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80956" y="8905524"/>
            <a:ext cx="273606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/>
          <p:nvPr>
            <p:ph type="title"/>
          </p:nvPr>
        </p:nvSpPr>
        <p:spPr>
          <a:xfrm>
            <a:off x="952500" y="93504"/>
            <a:ext cx="11099800" cy="2860990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80956" y="8905524"/>
            <a:ext cx="273606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Text"/>
          <p:cNvSpPr txBox="1"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143" name="Body Level One…"/>
          <p:cNvSpPr txBox="1"/>
          <p:nvPr>
            <p:ph type="body" sz="half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12080953" y="8905523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/>
          <p:nvPr>
            <p:ph type="title"/>
          </p:nvPr>
        </p:nvSpPr>
        <p:spPr>
          <a:xfrm>
            <a:off x="952500" y="93505"/>
            <a:ext cx="11099800" cy="2860989"/>
          </a:xfrm>
          <a:prstGeom prst="rect">
            <a:avLst/>
          </a:prstGeom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2080953" y="8905523"/>
            <a:ext cx="273608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68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77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3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Relationship Id="rId5" Type="http://schemas.openxmlformats.org/officeDocument/2006/relationships/hyperlink" Target="http://www.signwriting.org/symposium/presentation0066.html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slevinski.github.io/SuttonSignWriting/components/fonts.html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.tif"/><Relationship Id="rId5" Type="http://schemas.openxmlformats.org/officeDocument/2006/relationships/image" Target="../media/image2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tools.ietf.org/html/draft-slevinski-signwriting-text-01#section-1.2" TargetMode="Externa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35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levinski@signwriting.org" TargetMode="External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2.png"/><Relationship Id="rId6" Type="http://schemas.openxmlformats.org/officeDocument/2006/relationships/hyperlink" Target="https://slevinski.github.io/SuttonSignWriting/" TargetMode="External"/><Relationship Id="rId7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s://datatracker.ietf.org/doc/draft-slevinski-formal-signwriting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hyperlink" Target="http://www.unicode.org/L2/L2017/17220-signwriting-design-opt.pdf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8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unicode.org/standard/principles.html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utton SignWriting…"/>
          <p:cNvSpPr txBox="1"/>
          <p:nvPr>
            <p:ph type="ctrTitle"/>
          </p:nvPr>
        </p:nvSpPr>
        <p:spPr>
          <a:xfrm>
            <a:off x="426815" y="1280885"/>
            <a:ext cx="7258747" cy="2402570"/>
          </a:xfrm>
          <a:prstGeom prst="rect">
            <a:avLst/>
          </a:prstGeom>
        </p:spPr>
        <p:txBody>
          <a:bodyPr/>
          <a:lstStyle/>
          <a:p>
            <a:pPr>
              <a:defRPr sz="6000">
                <a:latin typeface="+mn-lt"/>
                <a:ea typeface="+mn-ea"/>
                <a:cs typeface="+mn-cs"/>
                <a:sym typeface="Helvetica"/>
              </a:defRPr>
            </a:pPr>
            <a:r>
              <a:t>Sutton SignWriting</a:t>
            </a:r>
          </a:p>
          <a:p>
            <a:pPr>
              <a:defRPr sz="6000">
                <a:latin typeface="+mn-lt"/>
                <a:ea typeface="+mn-ea"/>
                <a:cs typeface="+mn-cs"/>
                <a:sym typeface="Helvetica"/>
              </a:defRPr>
            </a:pPr>
            <a:r>
              <a:t>Standard of 2017</a:t>
            </a:r>
          </a:p>
        </p:txBody>
      </p:sp>
      <p:pic>
        <p:nvPicPr>
          <p:cNvPr id="19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4857" y="4092231"/>
            <a:ext cx="1118041" cy="3602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20.png" descr="image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80817" y="5561201"/>
            <a:ext cx="1498602" cy="213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75"/>
          <p:cNvSpPr txBox="1"/>
          <p:nvPr/>
        </p:nvSpPr>
        <p:spPr>
          <a:xfrm>
            <a:off x="2527693" y="6043801"/>
            <a:ext cx="8008329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4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by Stephen E Slevinski Jr</a:t>
            </a:r>
          </a:p>
          <a:p>
            <a:pPr algn="r"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 Center for Sutton Movement Writing</a:t>
            </a:r>
          </a:p>
        </p:txBody>
      </p:sp>
      <p:pic>
        <p:nvPicPr>
          <p:cNvPr id="20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4000" y="456520"/>
            <a:ext cx="4572000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http://www.signwriting.org/symposium/presentation0066.html"/>
          <p:cNvSpPr txBox="1"/>
          <p:nvPr/>
        </p:nvSpPr>
        <p:spPr>
          <a:xfrm>
            <a:off x="308210" y="8227483"/>
            <a:ext cx="123883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http://www.signwriting.org/symposium/presentation0066.html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calar Vector Graphics (SVG)"/>
          <p:cNvSpPr txBox="1"/>
          <p:nvPr/>
        </p:nvSpPr>
        <p:spPr>
          <a:xfrm>
            <a:off x="1384535" y="711199"/>
            <a:ext cx="1023573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Scalar Vector Graphics (SVG)</a:t>
            </a:r>
          </a:p>
        </p:txBody>
      </p:sp>
      <p:sp>
        <p:nvSpPr>
          <p:cNvPr id="324" name="SVG is a widely supported image standard…"/>
          <p:cNvSpPr txBox="1"/>
          <p:nvPr/>
        </p:nvSpPr>
        <p:spPr>
          <a:xfrm>
            <a:off x="683814" y="2316824"/>
            <a:ext cx="11637171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SVG is a widely supported image standard</a:t>
            </a:r>
          </a:p>
          <a:p>
            <a:pPr algn="l">
              <a:defRPr sz="4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that is available in most environments with a variety of options. 2-Dimensional placement is supported with cartesian coordinates.</a:t>
            </a:r>
          </a:p>
        </p:txBody>
      </p:sp>
      <p:pic>
        <p:nvPicPr>
          <p:cNvPr id="325" name="Screen Shot 2015-07-14 at 10.17.55 AM.png" descr="Screen Shot 2015-07-14 at 10.17.5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378" y="6106848"/>
            <a:ext cx="2199652" cy="2506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Screen Shot 2015-07-14 at 10.30.37 AM.png" descr="Screen Shot 2015-07-14 at 10.30.37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01806" y="6204437"/>
            <a:ext cx="2107181" cy="2506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Screen Shot 2015-07-14 at 11.09.08 AM.png" descr="Screen Shot 2015-07-14 at 11.09.08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1676" y="6204437"/>
            <a:ext cx="4046497" cy="2506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utton SignWriting Fonts…"/>
          <p:cNvSpPr txBox="1"/>
          <p:nvPr>
            <p:ph type="ctrTitle"/>
          </p:nvPr>
        </p:nvSpPr>
        <p:spPr>
          <a:xfrm>
            <a:off x="1696458" y="789819"/>
            <a:ext cx="9611884" cy="2111726"/>
          </a:xfrm>
          <a:prstGeom prst="rect">
            <a:avLst/>
          </a:prstGeom>
        </p:spPr>
        <p:txBody>
          <a:bodyPr/>
          <a:lstStyle/>
          <a:p>
            <a:pPr defTabSz="560831">
              <a:defRPr sz="6719">
                <a:latin typeface="+mn-lt"/>
                <a:ea typeface="+mn-ea"/>
                <a:cs typeface="+mn-cs"/>
                <a:sym typeface="Helvetica"/>
              </a:defRPr>
            </a:pPr>
            <a:r>
              <a:t>Sutton SignWriting Fonts</a:t>
            </a:r>
          </a:p>
          <a:p>
            <a:pPr defTabSz="560831">
              <a:defRPr sz="4992">
                <a:latin typeface="+mn-lt"/>
                <a:ea typeface="+mn-ea"/>
                <a:cs typeface="+mn-cs"/>
                <a:sym typeface="Helvetica"/>
              </a:defRPr>
            </a:pPr>
            <a:r>
              <a:t>2017 Edition</a:t>
            </a:r>
          </a:p>
        </p:txBody>
      </p:sp>
      <p:sp>
        <p:nvSpPr>
          <p:cNvPr id="330" name="The Sutton SignWriting fonts are available for download and installation.…"/>
          <p:cNvSpPr txBox="1"/>
          <p:nvPr/>
        </p:nvSpPr>
        <p:spPr>
          <a:xfrm>
            <a:off x="1156051" y="4034366"/>
            <a:ext cx="10692698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The Sutton SignWriting fonts are available for download and installation.</a:t>
            </a:r>
          </a:p>
          <a:p>
            <a:pPr algn="l"/>
          </a:p>
          <a:p>
            <a:pPr algn="l"/>
            <a:r>
              <a:t>Installing the fonts is not required, but it will improve the user experience and allow the fonts to be used throughout the user’s computer.</a:t>
            </a:r>
          </a:p>
        </p:txBody>
      </p:sp>
      <p:sp>
        <p:nvSpPr>
          <p:cNvPr id="331" name="https://slevinski.github.io/SuttonSignWriting/components/fonts.html"/>
          <p:cNvSpPr txBox="1"/>
          <p:nvPr/>
        </p:nvSpPr>
        <p:spPr>
          <a:xfrm>
            <a:off x="462756" y="8287155"/>
            <a:ext cx="1207928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https://slevinski.github.io/SuttonSignWriting/components/fonts.html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wo Fonts for SVG"/>
          <p:cNvSpPr txBox="1"/>
          <p:nvPr/>
        </p:nvSpPr>
        <p:spPr>
          <a:xfrm>
            <a:off x="2582936" y="436033"/>
            <a:ext cx="783892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Two Fonts for SVG</a:t>
            </a:r>
          </a:p>
        </p:txBody>
      </p:sp>
      <p:sp>
        <p:nvSpPr>
          <p:cNvPr id="334" name="Scalar Vector Graphics used with FSW or SWU"/>
          <p:cNvSpPr txBox="1"/>
          <p:nvPr/>
        </p:nvSpPr>
        <p:spPr>
          <a:xfrm>
            <a:off x="1643087" y="1699683"/>
            <a:ext cx="971862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Scalar Vector Graphics used with FSW or SWU</a:t>
            </a:r>
          </a:p>
        </p:txBody>
      </p:sp>
      <p:sp>
        <p:nvSpPr>
          <p:cNvPr id="335" name="Sutton SignWriting Line"/>
          <p:cNvSpPr txBox="1"/>
          <p:nvPr>
            <p:ph type="ctrTitle"/>
          </p:nvPr>
        </p:nvSpPr>
        <p:spPr>
          <a:xfrm>
            <a:off x="591583" y="2417233"/>
            <a:ext cx="5580774" cy="888965"/>
          </a:xfrm>
          <a:prstGeom prst="rect">
            <a:avLst/>
          </a:prstGeom>
        </p:spPr>
        <p:txBody>
          <a:bodyPr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Sutton SignWriting Line</a:t>
            </a:r>
          </a:p>
        </p:txBody>
      </p:sp>
      <p:grpSp>
        <p:nvGrpSpPr>
          <p:cNvPr id="338" name="Screen Shot 2017-09-01 at 11.08.11 AM.png"/>
          <p:cNvGrpSpPr/>
          <p:nvPr/>
        </p:nvGrpSpPr>
        <p:grpSpPr>
          <a:xfrm>
            <a:off x="653586" y="3589632"/>
            <a:ext cx="5422901" cy="4178301"/>
            <a:chOff x="0" y="0"/>
            <a:chExt cx="5422900" cy="4178300"/>
          </a:xfrm>
        </p:grpSpPr>
        <p:pic>
          <p:nvPicPr>
            <p:cNvPr id="337" name="Screen Shot 2017-09-01 at 11.08.11 AM.png" descr="Screen Shot 2017-09-01 at 11.08.11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4991100" cy="3619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6" name="Screen Shot 2017-09-01 at 11.08.11 AM.png" descr="Screen Shot 2017-09-01 at 11.08.11 A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22900" cy="4178300"/>
            </a:xfrm>
            <a:prstGeom prst="rect">
              <a:avLst/>
            </a:prstGeom>
            <a:effectLst/>
          </p:spPr>
        </p:pic>
      </p:grpSp>
      <p:grpSp>
        <p:nvGrpSpPr>
          <p:cNvPr id="341" name="Screen Shot 2017-09-01 at 11.08.26 AM.png"/>
          <p:cNvGrpSpPr/>
          <p:nvPr/>
        </p:nvGrpSpPr>
        <p:grpSpPr>
          <a:xfrm>
            <a:off x="7667633" y="3564232"/>
            <a:ext cx="4356101" cy="4229101"/>
            <a:chOff x="0" y="0"/>
            <a:chExt cx="4356100" cy="4229100"/>
          </a:xfrm>
        </p:grpSpPr>
        <p:pic>
          <p:nvPicPr>
            <p:cNvPr id="340" name="Screen Shot 2017-09-01 at 11.08.26 AM.png" descr="Screen Shot 2017-09-01 at 11.08.26 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3924300" cy="3670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9" name="Screen Shot 2017-09-01 at 11.08.26 AM.png" descr="Screen Shot 2017-09-01 at 11.08.26 AM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4356100" cy="4229100"/>
            </a:xfrm>
            <a:prstGeom prst="rect">
              <a:avLst/>
            </a:prstGeom>
            <a:effectLst/>
          </p:spPr>
        </p:pic>
      </p:grpSp>
      <p:sp>
        <p:nvSpPr>
          <p:cNvPr id="342" name="Sutton SignWriting Fill"/>
          <p:cNvSpPr txBox="1"/>
          <p:nvPr/>
        </p:nvSpPr>
        <p:spPr>
          <a:xfrm>
            <a:off x="7072230" y="2417233"/>
            <a:ext cx="5580775" cy="888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defRPr sz="3800"/>
            </a:lvl1pPr>
          </a:lstStyle>
          <a:p>
            <a:pPr/>
            <a:r>
              <a:t>Sutton SignWriting Fill</a:t>
            </a:r>
          </a:p>
        </p:txBody>
      </p:sp>
      <p:sp>
        <p:nvSpPr>
          <p:cNvPr id="343" name="negative space for…"/>
          <p:cNvSpPr txBox="1"/>
          <p:nvPr/>
        </p:nvSpPr>
        <p:spPr>
          <a:xfrm>
            <a:off x="7340153" y="7668449"/>
            <a:ext cx="5011061" cy="108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</a:pPr>
            <a:r>
              <a:t>negative space for </a:t>
            </a:r>
          </a:p>
          <a:p>
            <a:pPr>
              <a:lnSpc>
                <a:spcPct val="80000"/>
              </a:lnSpc>
            </a:pPr>
            <a:r>
              <a:t>overlapping symbols</a:t>
            </a:r>
          </a:p>
        </p:txBody>
      </p:sp>
      <p:sp>
        <p:nvSpPr>
          <p:cNvPr id="344" name="positive space for…"/>
          <p:cNvSpPr txBox="1"/>
          <p:nvPr/>
        </p:nvSpPr>
        <p:spPr>
          <a:xfrm>
            <a:off x="1465469" y="7668449"/>
            <a:ext cx="3799136" cy="108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</a:pPr>
            <a:r>
              <a:t>positive space for</a:t>
            </a:r>
          </a:p>
          <a:p>
            <a:pPr>
              <a:lnSpc>
                <a:spcPct val="80000"/>
              </a:lnSpc>
            </a:pPr>
            <a:r>
              <a:t>the symbol image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wo Fonts for SWU"/>
          <p:cNvSpPr txBox="1"/>
          <p:nvPr/>
        </p:nvSpPr>
        <p:spPr>
          <a:xfrm>
            <a:off x="2481808" y="436033"/>
            <a:ext cx="804118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Two Fonts for SWU</a:t>
            </a:r>
          </a:p>
        </p:txBody>
      </p:sp>
      <p:sp>
        <p:nvSpPr>
          <p:cNvPr id="347" name="SignWriting in Unicode only, SVG not required"/>
          <p:cNvSpPr txBox="1"/>
          <p:nvPr/>
        </p:nvSpPr>
        <p:spPr>
          <a:xfrm>
            <a:off x="1777479" y="1699683"/>
            <a:ext cx="94498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SignWriting in Unicode only, SVG not required</a:t>
            </a:r>
          </a:p>
        </p:txBody>
      </p:sp>
      <p:sp>
        <p:nvSpPr>
          <p:cNvPr id="348" name="Sutton SignWriting One-D"/>
          <p:cNvSpPr txBox="1"/>
          <p:nvPr>
            <p:ph type="ctrTitle"/>
          </p:nvPr>
        </p:nvSpPr>
        <p:spPr>
          <a:xfrm>
            <a:off x="642383" y="2657013"/>
            <a:ext cx="5580774" cy="888965"/>
          </a:xfrm>
          <a:prstGeom prst="rect">
            <a:avLst/>
          </a:prstGeom>
        </p:spPr>
        <p:txBody>
          <a:bodyPr/>
          <a:lstStyle>
            <a:lvl1pPr defTabSz="572516">
              <a:defRPr sz="3724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Sutton SignWriting One-D</a:t>
            </a:r>
          </a:p>
        </p:txBody>
      </p:sp>
      <p:sp>
        <p:nvSpPr>
          <p:cNvPr id="349" name="Sutton SignWriting Two-D"/>
          <p:cNvSpPr txBox="1"/>
          <p:nvPr/>
        </p:nvSpPr>
        <p:spPr>
          <a:xfrm>
            <a:off x="7123030" y="2657013"/>
            <a:ext cx="5580775" cy="888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578358">
              <a:defRPr sz="3762"/>
            </a:lvl1pPr>
          </a:lstStyle>
          <a:p>
            <a:pPr/>
            <a:r>
              <a:t>Sutton SignWriting Two-D</a:t>
            </a:r>
          </a:p>
        </p:txBody>
      </p:sp>
      <p:sp>
        <p:nvSpPr>
          <p:cNvPr id="350" name="Development planned for 2018"/>
          <p:cNvSpPr txBox="1"/>
          <p:nvPr/>
        </p:nvSpPr>
        <p:spPr>
          <a:xfrm>
            <a:off x="7196879" y="7776611"/>
            <a:ext cx="5011060" cy="113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</a:lvl1pPr>
          </a:lstStyle>
          <a:p>
            <a:pPr/>
            <a:r>
              <a:t>Development planned for 2018</a:t>
            </a:r>
          </a:p>
        </p:txBody>
      </p:sp>
      <p:sp>
        <p:nvSpPr>
          <p:cNvPr id="351" name="Available now"/>
          <p:cNvSpPr txBox="1"/>
          <p:nvPr/>
        </p:nvSpPr>
        <p:spPr>
          <a:xfrm>
            <a:off x="1918282" y="7886889"/>
            <a:ext cx="29273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</a:lvl1pPr>
          </a:lstStyle>
          <a:p>
            <a:pPr/>
            <a:r>
              <a:t>Available now</a:t>
            </a:r>
          </a:p>
        </p:txBody>
      </p:sp>
      <p:grpSp>
        <p:nvGrpSpPr>
          <p:cNvPr id="354" name="Screen Shot 2017-09-01 at 11.15.37 AM.png"/>
          <p:cNvGrpSpPr/>
          <p:nvPr/>
        </p:nvGrpSpPr>
        <p:grpSpPr>
          <a:xfrm>
            <a:off x="625450" y="3669879"/>
            <a:ext cx="5580774" cy="3853329"/>
            <a:chOff x="0" y="0"/>
            <a:chExt cx="5580773" cy="3853327"/>
          </a:xfrm>
        </p:grpSpPr>
        <p:pic>
          <p:nvPicPr>
            <p:cNvPr id="353" name="Screen Shot 2017-09-01 at 11.15.37 AM.png" descr="Screen Shot 2017-09-01 at 11.15.37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5148974" cy="32945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2" name="Screen Shot 2017-09-01 at 11.15.37 AM.png" descr="Screen Shot 2017-09-01 at 11.15.37 A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580774" cy="3853328"/>
            </a:xfrm>
            <a:prstGeom prst="rect">
              <a:avLst/>
            </a:prstGeom>
            <a:effectLst/>
          </p:spPr>
        </p:pic>
      </p:grpSp>
      <p:grpSp>
        <p:nvGrpSpPr>
          <p:cNvPr id="357" name="Image"/>
          <p:cNvGrpSpPr/>
          <p:nvPr/>
        </p:nvGrpSpPr>
        <p:grpSpPr>
          <a:xfrm>
            <a:off x="6696350" y="3615828"/>
            <a:ext cx="6012117" cy="3961432"/>
            <a:chOff x="0" y="0"/>
            <a:chExt cx="6012115" cy="3961431"/>
          </a:xfrm>
        </p:grpSpPr>
        <p:pic>
          <p:nvPicPr>
            <p:cNvPr id="35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5580316" cy="34026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5" name="Image" descr="Imag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012116" cy="39614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haracters for naming"/>
          <p:cNvSpPr txBox="1"/>
          <p:nvPr/>
        </p:nvSpPr>
        <p:spPr>
          <a:xfrm>
            <a:off x="1922139" y="944033"/>
            <a:ext cx="916052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Characters for naming</a:t>
            </a:r>
          </a:p>
        </p:txBody>
      </p:sp>
      <p:sp>
        <p:nvSpPr>
          <p:cNvPr id="360" name="Characters are units of information"/>
          <p:cNvSpPr txBox="1"/>
          <p:nvPr/>
        </p:nvSpPr>
        <p:spPr>
          <a:xfrm>
            <a:off x="3056983" y="3510491"/>
            <a:ext cx="71279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Characters are units of information</a:t>
            </a:r>
          </a:p>
        </p:txBody>
      </p:sp>
      <p:sp>
        <p:nvSpPr>
          <p:cNvPr id="361" name="Each character is associated with a number"/>
          <p:cNvSpPr txBox="1"/>
          <p:nvPr/>
        </p:nvSpPr>
        <p:spPr>
          <a:xfrm>
            <a:off x="2142024" y="5595408"/>
            <a:ext cx="89578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Each character is associated with a number</a:t>
            </a:r>
          </a:p>
        </p:txBody>
      </p:sp>
      <p:sp>
        <p:nvSpPr>
          <p:cNvPr id="362" name="Characters are put together to form a string"/>
          <p:cNvSpPr txBox="1"/>
          <p:nvPr/>
        </p:nvSpPr>
        <p:spPr>
          <a:xfrm>
            <a:off x="2180199" y="4552950"/>
            <a:ext cx="88814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Characters are put together to form a string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Naming a symbol"/>
          <p:cNvSpPr txBox="1"/>
          <p:nvPr/>
        </p:nvSpPr>
        <p:spPr>
          <a:xfrm>
            <a:off x="3963202" y="977899"/>
            <a:ext cx="717813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Naming a symbol</a:t>
            </a: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8050" y="939799"/>
            <a:ext cx="876300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With FSW, the name of a symbol is a string of 6 characters."/>
          <p:cNvSpPr txBox="1"/>
          <p:nvPr/>
        </p:nvSpPr>
        <p:spPr>
          <a:xfrm>
            <a:off x="660197" y="2616198"/>
            <a:ext cx="116844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With </a:t>
            </a:r>
            <a:r>
              <a:rPr b="1"/>
              <a:t>FSW</a:t>
            </a:r>
            <a:r>
              <a:t>, the name of a symbol is a string of 6 characters.</a:t>
            </a:r>
          </a:p>
        </p:txBody>
      </p:sp>
      <p:sp>
        <p:nvSpPr>
          <p:cNvPr id="367" name="UTF-8"/>
          <p:cNvSpPr txBox="1"/>
          <p:nvPr/>
        </p:nvSpPr>
        <p:spPr>
          <a:xfrm>
            <a:off x="1140986" y="6603999"/>
            <a:ext cx="14095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UTF-8</a:t>
            </a:r>
          </a:p>
        </p:txBody>
      </p:sp>
      <p:sp>
        <p:nvSpPr>
          <p:cNvPr id="368" name="&quot;U+53 U+32 U+36 U+62 U+30 U+32&quot;"/>
          <p:cNvSpPr txBox="1"/>
          <p:nvPr/>
        </p:nvSpPr>
        <p:spPr>
          <a:xfrm>
            <a:off x="3698129" y="6603999"/>
            <a:ext cx="770833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"U+53 U+32 U+36 U+62 U+30 U+32"</a:t>
            </a:r>
          </a:p>
        </p:txBody>
      </p:sp>
      <p:sp>
        <p:nvSpPr>
          <p:cNvPr id="369" name="UTF-16"/>
          <p:cNvSpPr txBox="1"/>
          <p:nvPr/>
        </p:nvSpPr>
        <p:spPr>
          <a:xfrm>
            <a:off x="1012201" y="7594600"/>
            <a:ext cx="16638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UTF-16</a:t>
            </a:r>
          </a:p>
        </p:txBody>
      </p:sp>
      <p:sp>
        <p:nvSpPr>
          <p:cNvPr id="370" name="&quot;U+0053 U+0032 U+0036 U+0062 U+0030 U+0032&quot;"/>
          <p:cNvSpPr txBox="1"/>
          <p:nvPr/>
        </p:nvSpPr>
        <p:spPr>
          <a:xfrm>
            <a:off x="3057954" y="7639050"/>
            <a:ext cx="898538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"U+0053 U+0032 U+0036 U+0062 U+0030 U+0032"</a:t>
            </a:r>
          </a:p>
        </p:txBody>
      </p:sp>
      <p:sp>
        <p:nvSpPr>
          <p:cNvPr id="371" name="UTF-32"/>
          <p:cNvSpPr txBox="1"/>
          <p:nvPr/>
        </p:nvSpPr>
        <p:spPr>
          <a:xfrm>
            <a:off x="961459" y="8585200"/>
            <a:ext cx="16638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UTF-32</a:t>
            </a:r>
          </a:p>
        </p:txBody>
      </p:sp>
      <p:sp>
        <p:nvSpPr>
          <p:cNvPr id="372" name="&quot;U+00000053 U+00000032 U+00000036 U+00000062 U+00000030 U+00000032&quot;"/>
          <p:cNvSpPr txBox="1"/>
          <p:nvPr/>
        </p:nvSpPr>
        <p:spPr>
          <a:xfrm>
            <a:off x="3255791" y="8718549"/>
            <a:ext cx="8488227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"U+00000053 U+00000032 U+00000036 U+00000062 U+00000030 U+00000032"</a:t>
            </a:r>
          </a:p>
        </p:txBody>
      </p:sp>
      <p:sp>
        <p:nvSpPr>
          <p:cNvPr id="373" name="String"/>
          <p:cNvSpPr txBox="1"/>
          <p:nvPr/>
        </p:nvSpPr>
        <p:spPr>
          <a:xfrm>
            <a:off x="1240591" y="4063999"/>
            <a:ext cx="13086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String</a:t>
            </a:r>
          </a:p>
        </p:txBody>
      </p:sp>
      <p:sp>
        <p:nvSpPr>
          <p:cNvPr id="374" name="&quot;S 2 6 b 0 2&quot;"/>
          <p:cNvSpPr txBox="1"/>
          <p:nvPr/>
        </p:nvSpPr>
        <p:spPr>
          <a:xfrm>
            <a:off x="5712719" y="3943349"/>
            <a:ext cx="377745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"S 2 6 b 0 2"</a:t>
            </a:r>
          </a:p>
        </p:txBody>
      </p:sp>
      <p:sp>
        <p:nvSpPr>
          <p:cNvPr id="375" name="Unicode"/>
          <p:cNvSpPr txBox="1"/>
          <p:nvPr/>
        </p:nvSpPr>
        <p:spPr>
          <a:xfrm>
            <a:off x="5510127" y="5568949"/>
            <a:ext cx="17917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Unicode</a:t>
            </a:r>
          </a:p>
        </p:txBody>
      </p:sp>
      <p:sp>
        <p:nvSpPr>
          <p:cNvPr id="376" name="Line"/>
          <p:cNvSpPr/>
          <p:nvPr/>
        </p:nvSpPr>
        <p:spPr>
          <a:xfrm>
            <a:off x="7730370" y="5892799"/>
            <a:ext cx="5062209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7" name="Line"/>
          <p:cNvSpPr/>
          <p:nvPr/>
        </p:nvSpPr>
        <p:spPr>
          <a:xfrm>
            <a:off x="212221" y="5892799"/>
            <a:ext cx="5062210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Naming a symbol"/>
          <p:cNvSpPr txBox="1"/>
          <p:nvPr/>
        </p:nvSpPr>
        <p:spPr>
          <a:xfrm>
            <a:off x="3963202" y="977899"/>
            <a:ext cx="717813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Naming a symbol</a:t>
            </a:r>
          </a:p>
        </p:txBody>
      </p:sp>
      <p:pic>
        <p:nvPicPr>
          <p:cNvPr id="3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8050" y="939799"/>
            <a:ext cx="876300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With SWU, the name of a symbol is a single character."/>
          <p:cNvSpPr txBox="1"/>
          <p:nvPr/>
        </p:nvSpPr>
        <p:spPr>
          <a:xfrm>
            <a:off x="660197" y="2616198"/>
            <a:ext cx="116844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With </a:t>
            </a:r>
            <a:r>
              <a:rPr b="1"/>
              <a:t>SWU</a:t>
            </a:r>
            <a:r>
              <a:t>, the name of a symbol is a single character.</a:t>
            </a:r>
          </a:p>
        </p:txBody>
      </p:sp>
      <p:sp>
        <p:nvSpPr>
          <p:cNvPr id="382" name="UTF-32"/>
          <p:cNvSpPr txBox="1"/>
          <p:nvPr/>
        </p:nvSpPr>
        <p:spPr>
          <a:xfrm>
            <a:off x="1013849" y="6603999"/>
            <a:ext cx="16638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UTF-32</a:t>
            </a:r>
          </a:p>
        </p:txBody>
      </p:sp>
      <p:sp>
        <p:nvSpPr>
          <p:cNvPr id="383" name="“U+00048823”"/>
          <p:cNvSpPr txBox="1"/>
          <p:nvPr/>
        </p:nvSpPr>
        <p:spPr>
          <a:xfrm>
            <a:off x="5537906" y="6508749"/>
            <a:ext cx="402877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defRPr sz="4800"/>
            </a:pPr>
            <a:r>
              <a:t>“U+00048823”</a:t>
            </a:r>
          </a:p>
        </p:txBody>
      </p:sp>
      <p:sp>
        <p:nvSpPr>
          <p:cNvPr id="384" name="UTF-16"/>
          <p:cNvSpPr txBox="1"/>
          <p:nvPr/>
        </p:nvSpPr>
        <p:spPr>
          <a:xfrm>
            <a:off x="1012201" y="7594600"/>
            <a:ext cx="16638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UTF-16</a:t>
            </a:r>
          </a:p>
        </p:txBody>
      </p:sp>
      <p:sp>
        <p:nvSpPr>
          <p:cNvPr id="385" name="“U+D8E2 + U+DC23”"/>
          <p:cNvSpPr txBox="1"/>
          <p:nvPr/>
        </p:nvSpPr>
        <p:spPr>
          <a:xfrm>
            <a:off x="5086574" y="7562849"/>
            <a:ext cx="492814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“U+D8E2 + U+DC23”</a:t>
            </a:r>
          </a:p>
        </p:txBody>
      </p:sp>
      <p:sp>
        <p:nvSpPr>
          <p:cNvPr id="386" name="UTF-8"/>
          <p:cNvSpPr txBox="1"/>
          <p:nvPr/>
        </p:nvSpPr>
        <p:spPr>
          <a:xfrm>
            <a:off x="1088595" y="8585200"/>
            <a:ext cx="14095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UTF-8</a:t>
            </a:r>
          </a:p>
        </p:txBody>
      </p:sp>
      <p:sp>
        <p:nvSpPr>
          <p:cNvPr id="387" name="“U+F1 U+88 U+ A0 U+A3”"/>
          <p:cNvSpPr txBox="1"/>
          <p:nvPr/>
        </p:nvSpPr>
        <p:spPr>
          <a:xfrm>
            <a:off x="4774340" y="8585200"/>
            <a:ext cx="545112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“U+F1 U+88 U+ A0 U+A3”</a:t>
            </a:r>
          </a:p>
        </p:txBody>
      </p:sp>
      <p:sp>
        <p:nvSpPr>
          <p:cNvPr id="388" name="Character"/>
          <p:cNvSpPr txBox="1"/>
          <p:nvPr/>
        </p:nvSpPr>
        <p:spPr>
          <a:xfrm>
            <a:off x="834067" y="4063999"/>
            <a:ext cx="21216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Character</a:t>
            </a:r>
          </a:p>
        </p:txBody>
      </p:sp>
      <p:sp>
        <p:nvSpPr>
          <p:cNvPr id="389" name="Unicode"/>
          <p:cNvSpPr txBox="1"/>
          <p:nvPr/>
        </p:nvSpPr>
        <p:spPr>
          <a:xfrm>
            <a:off x="5510127" y="5568949"/>
            <a:ext cx="17917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Unicode</a:t>
            </a:r>
          </a:p>
        </p:txBody>
      </p:sp>
      <p:sp>
        <p:nvSpPr>
          <p:cNvPr id="390" name="Line"/>
          <p:cNvSpPr/>
          <p:nvPr/>
        </p:nvSpPr>
        <p:spPr>
          <a:xfrm>
            <a:off x="7730370" y="5892799"/>
            <a:ext cx="5062209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1" name="Line"/>
          <p:cNvSpPr/>
          <p:nvPr/>
        </p:nvSpPr>
        <p:spPr>
          <a:xfrm>
            <a:off x="212221" y="5892799"/>
            <a:ext cx="5062210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4250" y="3752849"/>
            <a:ext cx="876300" cy="127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232"/>
          <p:cNvSpPr txBox="1"/>
          <p:nvPr/>
        </p:nvSpPr>
        <p:spPr>
          <a:xfrm>
            <a:off x="1860637" y="443557"/>
            <a:ext cx="9283526" cy="17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99138">
              <a:lnSpc>
                <a:spcPct val="90000"/>
              </a:lnSpc>
              <a:defRPr sz="6408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How do you spell a sign?</a:t>
            </a:r>
          </a:p>
        </p:txBody>
      </p:sp>
      <p:grpSp>
        <p:nvGrpSpPr>
          <p:cNvPr id="397" name="Screen Shot 2017-08-18 at 11.42.10 AM.png"/>
          <p:cNvGrpSpPr/>
          <p:nvPr/>
        </p:nvGrpSpPr>
        <p:grpSpPr>
          <a:xfrm>
            <a:off x="1861054" y="3471333"/>
            <a:ext cx="2311401" cy="3251201"/>
            <a:chOff x="0" y="0"/>
            <a:chExt cx="2311400" cy="3251200"/>
          </a:xfrm>
        </p:grpSpPr>
        <p:pic>
          <p:nvPicPr>
            <p:cNvPr id="396" name="Screen Shot 2017-08-18 at 11.42.10 AM.png" descr="Screen Shot 2017-08-18 at 11.42.10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879600" cy="2692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95" name="Screen Shot 2017-08-18 at 11.42.10 AM.png" descr="Screen Shot 2017-08-18 at 11.42.10 A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311400" cy="3251200"/>
            </a:xfrm>
            <a:prstGeom prst="rect">
              <a:avLst/>
            </a:prstGeom>
            <a:effectLst/>
          </p:spPr>
        </p:pic>
      </p:grpSp>
      <p:pic>
        <p:nvPicPr>
          <p:cNvPr id="398" name="Screen Shot 2017-08-25 at 2.55.03 PM.png" descr="Screen Shot 2017-08-25 at 2.55.0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53662" y="3159621"/>
            <a:ext cx="3200401" cy="160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Screen Shot 2017-08-25 at 2.55.41 PM.png" descr="Screen Shot 2017-08-25 at 2.55.41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47312" y="5167345"/>
            <a:ext cx="3213101" cy="161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232"/>
          <p:cNvSpPr txBox="1"/>
          <p:nvPr/>
        </p:nvSpPr>
        <p:spPr>
          <a:xfrm>
            <a:off x="944550" y="291157"/>
            <a:ext cx="11115700" cy="17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What about something more complex?</a:t>
            </a:r>
          </a:p>
        </p:txBody>
      </p:sp>
      <p:pic>
        <p:nvPicPr>
          <p:cNvPr id="402" name="Screen Shot 2017-08-25 at 3.23.07 PM.png" descr="Screen Shot 2017-08-25 at 3.23.0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4407" y="2120615"/>
            <a:ext cx="6832601" cy="13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Screen Shot 2017-08-25 at 3.23.53 PM.png" descr="Screen Shot 2017-08-25 at 3.23.5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5357" y="3660626"/>
            <a:ext cx="6870701" cy="1435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Screen Shot 2017-08-25 at 3.24.13 PM.png" descr="Screen Shot 2017-08-25 at 3.24.1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26157" y="5302237"/>
            <a:ext cx="6769101" cy="129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Screen Shot 2017-08-25 at 3.24.43 PM.png" descr="Screen Shot 2017-08-25 at 3.24.43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26157" y="6804148"/>
            <a:ext cx="6769101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M571x617S30a00482x483S34400482x483S11817497x522S15a06492x549S2970b523x537S15a36534x605S10e30538x579S20b00558x590"/>
          <p:cNvSpPr txBox="1"/>
          <p:nvPr/>
        </p:nvSpPr>
        <p:spPr>
          <a:xfrm>
            <a:off x="456545" y="8660088"/>
            <a:ext cx="1209171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M571x617S30a00482x483S34400482x483S11817497x522S15a06492x549S2970b523x537S15a36534x605S10e30538x579S20b00558x590</a:t>
            </a:r>
          </a:p>
        </p:txBody>
      </p:sp>
      <p:grpSp>
        <p:nvGrpSpPr>
          <p:cNvPr id="409" name="Screen Shot 2017-08-26 at 10.20.21 AM.png"/>
          <p:cNvGrpSpPr/>
          <p:nvPr/>
        </p:nvGrpSpPr>
        <p:grpSpPr>
          <a:xfrm>
            <a:off x="758742" y="2476500"/>
            <a:ext cx="3822701" cy="5511800"/>
            <a:chOff x="0" y="0"/>
            <a:chExt cx="3822700" cy="5511800"/>
          </a:xfrm>
        </p:grpSpPr>
        <p:pic>
          <p:nvPicPr>
            <p:cNvPr id="408" name="Screen Shot 2017-08-26 at 10.20.21 AM.png" descr="Screen Shot 2017-08-26 at 10.20.21 A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3390900" cy="4953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7" name="Screen Shot 2017-08-26 at 10.20.21 AM.png" descr="Screen Shot 2017-08-26 at 10.20.21 AM.pn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822700" cy="5511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image11.png" descr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0475" y="-1"/>
            <a:ext cx="7411250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The SignSpelling…"/>
          <p:cNvSpPr txBox="1"/>
          <p:nvPr/>
        </p:nvSpPr>
        <p:spPr>
          <a:xfrm>
            <a:off x="165099" y="248038"/>
            <a:ext cx="5334002" cy="1693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 SignSpelling</a:t>
            </a:r>
          </a:p>
          <a:p>
            <a:pPr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Sequence</a:t>
            </a:r>
          </a:p>
        </p:txBody>
      </p:sp>
      <p:pic>
        <p:nvPicPr>
          <p:cNvPr id="413" name="Screen Shot 2017-08-25 at 3.29.48 PM.png" descr="Screen Shot 2017-08-25 at 3.29.4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7565" y="2083490"/>
            <a:ext cx="5169069" cy="1033815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First syllable starts with…"/>
          <p:cNvSpPr txBox="1"/>
          <p:nvPr/>
        </p:nvSpPr>
        <p:spPr>
          <a:xfrm>
            <a:off x="317068" y="3443965"/>
            <a:ext cx="5030064" cy="5918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First syllable starts with</a:t>
            </a: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beginning hand positions.</a:t>
            </a: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Second syllable contains </a:t>
            </a: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 movements and dynamics.</a:t>
            </a: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Additional syllables alternate </a:t>
            </a: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between hand positions </a:t>
            </a: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and movements.</a:t>
            </a: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 Last syllable contains </a:t>
            </a: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faces and locations.</a:t>
            </a: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Used for sorting and </a:t>
            </a:r>
          </a:p>
          <a:p>
            <a:pPr>
              <a:defRPr sz="26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rendered in dictionary</a:t>
            </a:r>
          </a:p>
        </p:txBody>
      </p:sp>
      <p:sp>
        <p:nvSpPr>
          <p:cNvPr id="415" name="Hand Positions"/>
          <p:cNvSpPr txBox="1"/>
          <p:nvPr>
            <p:ph type="body" sz="quarter" idx="1"/>
          </p:nvPr>
        </p:nvSpPr>
        <p:spPr>
          <a:xfrm>
            <a:off x="5821625" y="5108176"/>
            <a:ext cx="3422205" cy="570851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Hand Positions</a:t>
            </a:r>
          </a:p>
        </p:txBody>
      </p:sp>
      <p:sp>
        <p:nvSpPr>
          <p:cNvPr id="416" name="Syllable Types"/>
          <p:cNvSpPr/>
          <p:nvPr/>
        </p:nvSpPr>
        <p:spPr>
          <a:xfrm>
            <a:off x="5721711" y="3754326"/>
            <a:ext cx="3504806" cy="8453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3700">
                <a:solidFill>
                  <a:srgbClr val="FFFFFF"/>
                </a:solidFill>
              </a:defRPr>
            </a:lvl1pPr>
          </a:lstStyle>
          <a:p>
            <a:pPr/>
            <a:r>
              <a:t>Syllable Types</a:t>
            </a:r>
          </a:p>
        </p:txBody>
      </p:sp>
      <p:sp>
        <p:nvSpPr>
          <p:cNvPr id="417" name="Movements…"/>
          <p:cNvSpPr txBox="1"/>
          <p:nvPr/>
        </p:nvSpPr>
        <p:spPr>
          <a:xfrm>
            <a:off x="6230556" y="5892912"/>
            <a:ext cx="260434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Movements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Between</a:t>
            </a:r>
          </a:p>
        </p:txBody>
      </p:sp>
      <p:sp>
        <p:nvSpPr>
          <p:cNvPr id="418" name="Faces &amp;…"/>
          <p:cNvSpPr txBox="1"/>
          <p:nvPr/>
        </p:nvSpPr>
        <p:spPr>
          <a:xfrm>
            <a:off x="6496995" y="7300597"/>
            <a:ext cx="207146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Faces &amp;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Locations</a:t>
            </a:r>
          </a:p>
        </p:txBody>
      </p:sp>
      <p:sp>
        <p:nvSpPr>
          <p:cNvPr id="419" name="Line"/>
          <p:cNvSpPr/>
          <p:nvPr/>
        </p:nvSpPr>
        <p:spPr>
          <a:xfrm>
            <a:off x="5867400" y="4690933"/>
            <a:ext cx="3213429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he Big Umbrella of the Center for Sutton Movement Writing"/>
          <p:cNvSpPr txBox="1"/>
          <p:nvPr>
            <p:ph type="title"/>
          </p:nvPr>
        </p:nvSpPr>
        <p:spPr>
          <a:xfrm>
            <a:off x="276447" y="210537"/>
            <a:ext cx="12546418" cy="1826787"/>
          </a:xfrm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t>The Big Umbrella of</a:t>
            </a:r>
            <a:br/>
            <a:r>
              <a:t>the Center for Sutton Movement Writing </a:t>
            </a:r>
          </a:p>
        </p:txBody>
      </p:sp>
      <p:pic>
        <p:nvPicPr>
          <p:cNvPr id="204" name="image2.png" descr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473" y="2774975"/>
            <a:ext cx="5153027" cy="533400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All sign languages supported right now."/>
          <p:cNvSpPr txBox="1"/>
          <p:nvPr/>
        </p:nvSpPr>
        <p:spPr>
          <a:xfrm>
            <a:off x="5911698" y="3221192"/>
            <a:ext cx="6315741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All sign languages supported right now.</a:t>
            </a:r>
          </a:p>
        </p:txBody>
      </p:sp>
      <p:sp>
        <p:nvSpPr>
          <p:cNvPr id="206" name="7+ years of stable and free standards."/>
          <p:cNvSpPr txBox="1"/>
          <p:nvPr/>
        </p:nvSpPr>
        <p:spPr>
          <a:xfrm>
            <a:off x="6066460" y="5811061"/>
            <a:ext cx="6006217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7+ years of stable and free standards.</a:t>
            </a:r>
          </a:p>
        </p:txBody>
      </p:sp>
      <p:sp>
        <p:nvSpPr>
          <p:cNvPr id="207" name="Various hand writing styles."/>
          <p:cNvSpPr txBox="1"/>
          <p:nvPr/>
        </p:nvSpPr>
        <p:spPr>
          <a:xfrm>
            <a:off x="5911698" y="4852677"/>
            <a:ext cx="6315741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lnSpc>
                <a:spcPct val="80000"/>
              </a:lnSpc>
              <a:defRPr sz="3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Various hand writing styles.</a:t>
            </a:r>
          </a:p>
        </p:txBody>
      </p:sp>
      <p:sp>
        <p:nvSpPr>
          <p:cNvPr id="208" name="1974 Founded  |  1976 California Tax-Exempt  |  1978 US Federal Tax-Exempt"/>
          <p:cNvSpPr txBox="1"/>
          <p:nvPr/>
        </p:nvSpPr>
        <p:spPr>
          <a:xfrm>
            <a:off x="240439" y="8524350"/>
            <a:ext cx="1261843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1974 Founded  |  1976 California Tax-Exempt  |  1978 US Federal Tax-Exempt</a:t>
            </a:r>
          </a:p>
        </p:txBody>
      </p:sp>
      <p:sp>
        <p:nvSpPr>
          <p:cNvPr id="209" name="International cooperation."/>
          <p:cNvSpPr txBox="1"/>
          <p:nvPr/>
        </p:nvSpPr>
        <p:spPr>
          <a:xfrm>
            <a:off x="5911698" y="7312837"/>
            <a:ext cx="631574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International cooperation. </a:t>
            </a:r>
          </a:p>
        </p:txBody>
      </p:sp>
      <p:sp>
        <p:nvSpPr>
          <p:cNvPr id="210" name="a 501c3 educational non-profit"/>
          <p:cNvSpPr txBox="1"/>
          <p:nvPr/>
        </p:nvSpPr>
        <p:spPr>
          <a:xfrm>
            <a:off x="3829316" y="2126749"/>
            <a:ext cx="534616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000"/>
            </a:lvl1pPr>
          </a:lstStyle>
          <a:p>
            <a:pPr/>
            <a:r>
              <a:t>a 501c3 educational non-profit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232"/>
          <p:cNvSpPr txBox="1"/>
          <p:nvPr/>
        </p:nvSpPr>
        <p:spPr>
          <a:xfrm>
            <a:off x="1510923" y="426624"/>
            <a:ext cx="10301843" cy="129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Two perspectives for Syllables</a:t>
            </a:r>
          </a:p>
        </p:txBody>
      </p:sp>
      <p:sp>
        <p:nvSpPr>
          <p:cNvPr id="422" name="a straight on view…"/>
          <p:cNvSpPr txBox="1"/>
          <p:nvPr/>
        </p:nvSpPr>
        <p:spPr>
          <a:xfrm>
            <a:off x="2028002" y="6992673"/>
            <a:ext cx="392616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straight on view </a:t>
            </a:r>
          </a:p>
          <a:p>
            <a:pPr/>
            <a:r>
              <a:t>of the signer</a:t>
            </a:r>
          </a:p>
        </p:txBody>
      </p:sp>
      <p:sp>
        <p:nvSpPr>
          <p:cNvPr id="423" name="a top-down view…"/>
          <p:cNvSpPr txBox="1"/>
          <p:nvPr/>
        </p:nvSpPr>
        <p:spPr>
          <a:xfrm>
            <a:off x="7978320" y="6992673"/>
            <a:ext cx="354508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top-down view</a:t>
            </a:r>
          </a:p>
          <a:p>
            <a:pPr/>
            <a:r>
              <a:t>of the signer</a:t>
            </a:r>
          </a:p>
        </p:txBody>
      </p:sp>
      <p:grpSp>
        <p:nvGrpSpPr>
          <p:cNvPr id="426" name="Screen Shot 2017-08-28 at 9.02.01 AM.png"/>
          <p:cNvGrpSpPr/>
          <p:nvPr/>
        </p:nvGrpSpPr>
        <p:grpSpPr>
          <a:xfrm>
            <a:off x="2841732" y="3256094"/>
            <a:ext cx="2298701" cy="2971801"/>
            <a:chOff x="0" y="0"/>
            <a:chExt cx="2298700" cy="2971800"/>
          </a:xfrm>
        </p:grpSpPr>
        <p:pic>
          <p:nvPicPr>
            <p:cNvPr id="425" name="Screen Shot 2017-08-28 at 9.02.01 AM.png" descr="Screen Shot 2017-08-28 at 9.02.01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866900" cy="2413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4" name="Screen Shot 2017-08-28 at 9.02.01 AM.png" descr="Screen Shot 2017-08-28 at 9.02.01 A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298700" cy="2971800"/>
            </a:xfrm>
            <a:prstGeom prst="rect">
              <a:avLst/>
            </a:prstGeom>
            <a:effectLst/>
          </p:spPr>
        </p:pic>
      </p:grpSp>
      <p:grpSp>
        <p:nvGrpSpPr>
          <p:cNvPr id="429" name="Screen Shot 2017-08-28 at 9.02.14 AM.png"/>
          <p:cNvGrpSpPr/>
          <p:nvPr/>
        </p:nvGrpSpPr>
        <p:grpSpPr>
          <a:xfrm>
            <a:off x="8658662" y="3275144"/>
            <a:ext cx="2184401" cy="2933701"/>
            <a:chOff x="0" y="0"/>
            <a:chExt cx="2184400" cy="2933700"/>
          </a:xfrm>
        </p:grpSpPr>
        <p:pic>
          <p:nvPicPr>
            <p:cNvPr id="428" name="Screen Shot 2017-08-28 at 9.02.14 AM.png" descr="Screen Shot 2017-08-28 at 9.02.14 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1752600" cy="2374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7" name="Screen Shot 2017-08-28 at 9.02.14 AM.png" descr="Screen Shot 2017-08-28 at 9.02.14 AM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184400" cy="2933700"/>
            </a:xfrm>
            <a:prstGeom prst="rect">
              <a:avLst/>
            </a:prstGeom>
            <a:effectLst/>
          </p:spPr>
        </p:pic>
      </p:grpSp>
      <p:sp>
        <p:nvSpPr>
          <p:cNvPr id="430" name="Front Perspective"/>
          <p:cNvSpPr txBox="1"/>
          <p:nvPr/>
        </p:nvSpPr>
        <p:spPr>
          <a:xfrm>
            <a:off x="2142525" y="2233083"/>
            <a:ext cx="36971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Front Perspective</a:t>
            </a:r>
          </a:p>
        </p:txBody>
      </p:sp>
      <p:sp>
        <p:nvSpPr>
          <p:cNvPr id="431" name="Top Perspective"/>
          <p:cNvSpPr txBox="1"/>
          <p:nvPr/>
        </p:nvSpPr>
        <p:spPr>
          <a:xfrm>
            <a:off x="7948682" y="2233083"/>
            <a:ext cx="33671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Top Perspective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232"/>
          <p:cNvSpPr txBox="1"/>
          <p:nvPr/>
        </p:nvSpPr>
        <p:spPr>
          <a:xfrm>
            <a:off x="2170265" y="426624"/>
            <a:ext cx="8973832" cy="129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The Importance of palm facings</a:t>
            </a:r>
          </a:p>
        </p:txBody>
      </p:sp>
      <p:grpSp>
        <p:nvGrpSpPr>
          <p:cNvPr id="436" name="Screen Shot 2017-08-28 at 9.02.01 AM.png"/>
          <p:cNvGrpSpPr/>
          <p:nvPr/>
        </p:nvGrpSpPr>
        <p:grpSpPr>
          <a:xfrm>
            <a:off x="2841732" y="3256094"/>
            <a:ext cx="2298701" cy="2971801"/>
            <a:chOff x="0" y="0"/>
            <a:chExt cx="2298700" cy="2971800"/>
          </a:xfrm>
        </p:grpSpPr>
        <p:pic>
          <p:nvPicPr>
            <p:cNvPr id="435" name="Screen Shot 2017-08-28 at 9.02.01 AM.png" descr="Screen Shot 2017-08-28 at 9.02.01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866900" cy="2413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4" name="Screen Shot 2017-08-28 at 9.02.01 AM.png" descr="Screen Shot 2017-08-28 at 9.02.01 A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298700" cy="2971800"/>
            </a:xfrm>
            <a:prstGeom prst="rect">
              <a:avLst/>
            </a:prstGeom>
            <a:effectLst/>
          </p:spPr>
        </p:pic>
      </p:grpSp>
      <p:grpSp>
        <p:nvGrpSpPr>
          <p:cNvPr id="439" name="Screen Shot 2017-08-28 at 9.02.14 AM.png"/>
          <p:cNvGrpSpPr/>
          <p:nvPr/>
        </p:nvGrpSpPr>
        <p:grpSpPr>
          <a:xfrm>
            <a:off x="8658662" y="3275144"/>
            <a:ext cx="2184401" cy="2933701"/>
            <a:chOff x="0" y="0"/>
            <a:chExt cx="2184400" cy="2933700"/>
          </a:xfrm>
        </p:grpSpPr>
        <p:pic>
          <p:nvPicPr>
            <p:cNvPr id="438" name="Screen Shot 2017-08-28 at 9.02.14 AM.png" descr="Screen Shot 2017-08-28 at 9.02.14 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1752600" cy="2374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7" name="Screen Shot 2017-08-28 at 9.02.14 AM.png" descr="Screen Shot 2017-08-28 at 9.02.14 AM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184400" cy="2933700"/>
            </a:xfrm>
            <a:prstGeom prst="rect">
              <a:avLst/>
            </a:prstGeom>
            <a:effectLst/>
          </p:spPr>
        </p:pic>
      </p:grpSp>
      <p:sp>
        <p:nvSpPr>
          <p:cNvPr id="440" name="Front Perspective"/>
          <p:cNvSpPr txBox="1"/>
          <p:nvPr/>
        </p:nvSpPr>
        <p:spPr>
          <a:xfrm>
            <a:off x="2142525" y="2233083"/>
            <a:ext cx="36971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Front Perspective</a:t>
            </a:r>
          </a:p>
        </p:txBody>
      </p:sp>
      <p:sp>
        <p:nvSpPr>
          <p:cNvPr id="441" name="White palm faces the signer.…"/>
          <p:cNvSpPr txBox="1"/>
          <p:nvPr/>
        </p:nvSpPr>
        <p:spPr>
          <a:xfrm>
            <a:off x="998744" y="6939756"/>
            <a:ext cx="5984677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White palm faces the signer.</a:t>
            </a:r>
          </a:p>
          <a:p>
            <a:pPr/>
          </a:p>
          <a:p>
            <a:pPr/>
            <a:r>
              <a:t>Half palm faces to the side.</a:t>
            </a:r>
          </a:p>
        </p:txBody>
      </p:sp>
      <p:sp>
        <p:nvSpPr>
          <p:cNvPr id="442" name="Line breaks for…"/>
          <p:cNvSpPr txBox="1"/>
          <p:nvPr/>
        </p:nvSpPr>
        <p:spPr>
          <a:xfrm>
            <a:off x="7559182" y="6666706"/>
            <a:ext cx="4383362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Line breaks for </a:t>
            </a:r>
          </a:p>
          <a:p>
            <a:pPr/>
            <a:r>
              <a:t>top perspective.</a:t>
            </a:r>
          </a:p>
          <a:p>
            <a:pPr/>
          </a:p>
          <a:p>
            <a:pPr/>
            <a:r>
              <a:t>White palm faces up.</a:t>
            </a:r>
          </a:p>
        </p:txBody>
      </p:sp>
      <p:sp>
        <p:nvSpPr>
          <p:cNvPr id="443" name="Top Perspective"/>
          <p:cNvSpPr txBox="1"/>
          <p:nvPr/>
        </p:nvSpPr>
        <p:spPr>
          <a:xfrm>
            <a:off x="7948682" y="2233083"/>
            <a:ext cx="33671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Top Perspective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232"/>
          <p:cNvSpPr txBox="1"/>
          <p:nvPr/>
        </p:nvSpPr>
        <p:spPr>
          <a:xfrm>
            <a:off x="2170265" y="426624"/>
            <a:ext cx="8973832" cy="129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Arrow heads and tails</a:t>
            </a:r>
          </a:p>
        </p:txBody>
      </p:sp>
      <p:sp>
        <p:nvSpPr>
          <p:cNvPr id="446" name="Front Perspective"/>
          <p:cNvSpPr txBox="1"/>
          <p:nvPr/>
        </p:nvSpPr>
        <p:spPr>
          <a:xfrm>
            <a:off x="2210259" y="2759628"/>
            <a:ext cx="36971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Front Perspective</a:t>
            </a:r>
          </a:p>
        </p:txBody>
      </p:sp>
      <p:sp>
        <p:nvSpPr>
          <p:cNvPr id="447" name="Double line tail…"/>
          <p:cNvSpPr txBox="1"/>
          <p:nvPr/>
        </p:nvSpPr>
        <p:spPr>
          <a:xfrm>
            <a:off x="2370902" y="6347089"/>
            <a:ext cx="3240361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Double line tail</a:t>
            </a:r>
          </a:p>
          <a:p>
            <a:pPr/>
          </a:p>
          <a:p>
            <a:pPr/>
            <a:r>
              <a:t>Movement</a:t>
            </a:r>
          </a:p>
          <a:p>
            <a:pPr/>
            <a:r>
              <a:t>up then down</a:t>
            </a:r>
          </a:p>
        </p:txBody>
      </p:sp>
      <p:sp>
        <p:nvSpPr>
          <p:cNvPr id="448" name="Single line tail…"/>
          <p:cNvSpPr txBox="1"/>
          <p:nvPr/>
        </p:nvSpPr>
        <p:spPr>
          <a:xfrm>
            <a:off x="7986633" y="6347089"/>
            <a:ext cx="3291261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Single line tail</a:t>
            </a:r>
          </a:p>
          <a:p>
            <a:pPr/>
          </a:p>
          <a:p>
            <a:pPr/>
            <a:r>
              <a:t>Movement</a:t>
            </a:r>
          </a:p>
          <a:p>
            <a:pPr/>
            <a:r>
              <a:t>away then back</a:t>
            </a:r>
          </a:p>
        </p:txBody>
      </p:sp>
      <p:sp>
        <p:nvSpPr>
          <p:cNvPr id="449" name="Top Perspective"/>
          <p:cNvSpPr txBox="1"/>
          <p:nvPr/>
        </p:nvSpPr>
        <p:spPr>
          <a:xfrm>
            <a:off x="8016415" y="2759628"/>
            <a:ext cx="33671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Top Perspective</a:t>
            </a:r>
          </a:p>
        </p:txBody>
      </p:sp>
      <p:grpSp>
        <p:nvGrpSpPr>
          <p:cNvPr id="452" name="Screen Shot 2017-08-28 at 9.29.43 AM.png"/>
          <p:cNvGrpSpPr/>
          <p:nvPr/>
        </p:nvGrpSpPr>
        <p:grpSpPr>
          <a:xfrm>
            <a:off x="2713699" y="4041320"/>
            <a:ext cx="2400301" cy="1841501"/>
            <a:chOff x="0" y="0"/>
            <a:chExt cx="2400300" cy="1841500"/>
          </a:xfrm>
        </p:grpSpPr>
        <p:pic>
          <p:nvPicPr>
            <p:cNvPr id="451" name="Screen Shot 2017-08-28 at 9.29.43 AM.png" descr="Screen Shot 2017-08-28 at 9.29.43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968500" cy="1282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0" name="Screen Shot 2017-08-28 at 9.29.43 AM.png" descr="Screen Shot 2017-08-28 at 9.29.43 A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400300" cy="1841500"/>
            </a:xfrm>
            <a:prstGeom prst="rect">
              <a:avLst/>
            </a:prstGeom>
            <a:effectLst/>
          </p:spPr>
        </p:pic>
      </p:grpSp>
      <p:grpSp>
        <p:nvGrpSpPr>
          <p:cNvPr id="455" name="Screen Shot 2017-08-28 at 9.29.32 AM.png"/>
          <p:cNvGrpSpPr/>
          <p:nvPr/>
        </p:nvGrpSpPr>
        <p:grpSpPr>
          <a:xfrm>
            <a:off x="8373929" y="4015920"/>
            <a:ext cx="2362201" cy="1892301"/>
            <a:chOff x="0" y="0"/>
            <a:chExt cx="2362200" cy="1892300"/>
          </a:xfrm>
        </p:grpSpPr>
        <p:pic>
          <p:nvPicPr>
            <p:cNvPr id="454" name="Screen Shot 2017-08-28 at 9.29.32 AM.png" descr="Screen Shot 2017-08-28 at 9.29.32 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1930400" cy="1333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3" name="Screen Shot 2017-08-28 at 9.29.32 AM.png" descr="Screen Shot 2017-08-28 at 9.29.32 AM.pn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362200" cy="1892300"/>
            </a:xfrm>
            <a:prstGeom prst="rect">
              <a:avLst/>
            </a:prstGeom>
            <a:effectLst/>
          </p:spPr>
        </p:pic>
      </p:grpSp>
      <p:sp>
        <p:nvSpPr>
          <p:cNvPr id="456" name="Black arrow head for right hand"/>
          <p:cNvSpPr txBox="1"/>
          <p:nvPr/>
        </p:nvSpPr>
        <p:spPr>
          <a:xfrm>
            <a:off x="3268513" y="1706537"/>
            <a:ext cx="64677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Black arrow head for right hand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232"/>
          <p:cNvSpPr txBox="1"/>
          <p:nvPr/>
        </p:nvSpPr>
        <p:spPr>
          <a:xfrm>
            <a:off x="944550" y="291157"/>
            <a:ext cx="11115700" cy="17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Reading the sign</a:t>
            </a:r>
          </a:p>
        </p:txBody>
      </p:sp>
      <p:grpSp>
        <p:nvGrpSpPr>
          <p:cNvPr id="461" name="Screen Shot 2017-08-26 at 10.20.21 AM.png"/>
          <p:cNvGrpSpPr/>
          <p:nvPr/>
        </p:nvGrpSpPr>
        <p:grpSpPr>
          <a:xfrm>
            <a:off x="758742" y="2476500"/>
            <a:ext cx="3822701" cy="5511800"/>
            <a:chOff x="0" y="0"/>
            <a:chExt cx="3822700" cy="5511800"/>
          </a:xfrm>
        </p:grpSpPr>
        <p:pic>
          <p:nvPicPr>
            <p:cNvPr id="460" name="Screen Shot 2017-08-26 at 10.20.21 AM.png" descr="Screen Shot 2017-08-26 at 10.20.21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3390900" cy="4953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9" name="Screen Shot 2017-08-26 at 10.20.21 AM.png" descr="Screen Shot 2017-08-26 at 10.20.21 A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22700" cy="5511800"/>
            </a:xfrm>
            <a:prstGeom prst="rect">
              <a:avLst/>
            </a:prstGeom>
            <a:effectLst/>
          </p:spPr>
        </p:pic>
      </p:grpSp>
      <p:pic>
        <p:nvPicPr>
          <p:cNvPr id="462" name="Screen Shot 2017-08-28 at 9.02.01 AM.png" descr="Screen Shot 2017-08-28 at 9.02.01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0298" y="1888727"/>
            <a:ext cx="1429804" cy="184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Screen Shot 2017-08-28 at 9.02.14 AM.png" descr="Screen Shot 2017-08-28 at 9.02.14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5313" y="6987778"/>
            <a:ext cx="1363799" cy="1848046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Starting position…"/>
          <p:cNvSpPr txBox="1"/>
          <p:nvPr/>
        </p:nvSpPr>
        <p:spPr>
          <a:xfrm>
            <a:off x="7855970" y="1847550"/>
            <a:ext cx="4286326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000"/>
            </a:pPr>
            <a:r>
              <a:t>Starting position</a:t>
            </a:r>
          </a:p>
          <a:p>
            <a:pPr>
              <a:defRPr i="1" sz="3000"/>
            </a:pPr>
            <a:r>
              <a:t>Front perspective</a:t>
            </a:r>
          </a:p>
          <a:p>
            <a:pPr>
              <a:defRPr sz="3000"/>
            </a:pPr>
            <a:r>
              <a:t>Left palm facing signer</a:t>
            </a:r>
          </a:p>
          <a:p>
            <a:pPr>
              <a:defRPr sz="3000"/>
            </a:pPr>
            <a:r>
              <a:t>Right palm facing to side</a:t>
            </a:r>
          </a:p>
        </p:txBody>
      </p:sp>
      <p:sp>
        <p:nvSpPr>
          <p:cNvPr id="465" name="Movement between…"/>
          <p:cNvSpPr txBox="1"/>
          <p:nvPr/>
        </p:nvSpPr>
        <p:spPr>
          <a:xfrm>
            <a:off x="7824065" y="4282775"/>
            <a:ext cx="4350136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000"/>
            </a:pPr>
            <a:r>
              <a:t>Movement between</a:t>
            </a:r>
          </a:p>
          <a:p>
            <a:pPr>
              <a:defRPr i="1" sz="3000"/>
            </a:pPr>
            <a:r>
              <a:t>Front perspective</a:t>
            </a:r>
          </a:p>
          <a:p>
            <a:pPr>
              <a:defRPr sz="3000"/>
            </a:pPr>
            <a:r>
              <a:t>Right hand moves to the</a:t>
            </a:r>
          </a:p>
          <a:p>
            <a:pPr>
              <a:defRPr sz="3000"/>
            </a:pPr>
            <a:r>
              <a:t>right, loops and down.</a:t>
            </a:r>
          </a:p>
          <a:p>
            <a:pPr>
              <a:defRPr sz="3000"/>
            </a:pPr>
            <a:r>
              <a:t>Hash mark for strike!</a:t>
            </a:r>
          </a:p>
        </p:txBody>
      </p:sp>
      <p:sp>
        <p:nvSpPr>
          <p:cNvPr id="466" name="Ending position…"/>
          <p:cNvSpPr txBox="1"/>
          <p:nvPr/>
        </p:nvSpPr>
        <p:spPr>
          <a:xfrm>
            <a:off x="8052982" y="7175200"/>
            <a:ext cx="3672409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000"/>
            </a:pPr>
            <a:r>
              <a:t>Ending position</a:t>
            </a:r>
          </a:p>
          <a:p>
            <a:pPr>
              <a:defRPr i="1" sz="3000"/>
            </a:pPr>
            <a:r>
              <a:t>Top perspective</a:t>
            </a:r>
          </a:p>
          <a:p>
            <a:pPr>
              <a:defRPr sz="3000"/>
            </a:pPr>
            <a:r>
              <a:t>Both palms facing up</a:t>
            </a:r>
          </a:p>
        </p:txBody>
      </p:sp>
      <p:pic>
        <p:nvPicPr>
          <p:cNvPr id="467" name="Screen Shot 2017-08-28 at 9.02.25 AM.png" descr="Screen Shot 2017-08-28 at 9.02.25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64721" y="5788162"/>
            <a:ext cx="854217" cy="88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Screen Shot 2017-08-28 at 9.20.31 AM.png" descr="Screen Shot 2017-08-28 at 9.20.31 A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35970" y="4283510"/>
            <a:ext cx="1762485" cy="1704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232"/>
          <p:cNvSpPr txBox="1"/>
          <p:nvPr/>
        </p:nvSpPr>
        <p:spPr>
          <a:xfrm>
            <a:off x="1935908" y="1391824"/>
            <a:ext cx="3969833" cy="17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How does</a:t>
            </a:r>
          </a:p>
        </p:txBody>
      </p:sp>
      <p:pic>
        <p:nvPicPr>
          <p:cNvPr id="471" name="Screen Shot 2017-08-25 at 3.29.48 PM.png" descr="Screen Shot 2017-08-25 at 3.29.4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1223" y="1727108"/>
            <a:ext cx="5169069" cy="1033814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Shape 232"/>
          <p:cNvSpPr txBox="1"/>
          <p:nvPr/>
        </p:nvSpPr>
        <p:spPr>
          <a:xfrm>
            <a:off x="1291683" y="4995126"/>
            <a:ext cx="3969834" cy="17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become</a:t>
            </a:r>
          </a:p>
        </p:txBody>
      </p:sp>
      <p:sp>
        <p:nvSpPr>
          <p:cNvPr id="473" name="Shape 232"/>
          <p:cNvSpPr txBox="1"/>
          <p:nvPr/>
        </p:nvSpPr>
        <p:spPr>
          <a:xfrm>
            <a:off x="8989669" y="4492137"/>
            <a:ext cx="2843850" cy="2710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32788">
              <a:lnSpc>
                <a:spcPct val="90000"/>
              </a:lnSpc>
              <a:defRPr sz="171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?</a:t>
            </a:r>
          </a:p>
        </p:txBody>
      </p:sp>
      <p:pic>
        <p:nvPicPr>
          <p:cNvPr id="474" name="Screen Shot 2017-08-26 at 10.20.21 AM.png" descr="Screen Shot 2017-08-26 at 10.20.2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6025" y="4182780"/>
            <a:ext cx="2279136" cy="3329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232"/>
          <p:cNvSpPr txBox="1"/>
          <p:nvPr/>
        </p:nvSpPr>
        <p:spPr>
          <a:xfrm>
            <a:off x="1935908" y="1391824"/>
            <a:ext cx="3969833" cy="17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Why isn’t</a:t>
            </a:r>
          </a:p>
        </p:txBody>
      </p:sp>
      <p:pic>
        <p:nvPicPr>
          <p:cNvPr id="477" name="Screen Shot 2017-08-25 at 3.29.48 PM.png" descr="Screen Shot 2017-08-25 at 3.29.4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71223" y="1727108"/>
            <a:ext cx="5169069" cy="1033814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Shape 232"/>
          <p:cNvSpPr txBox="1"/>
          <p:nvPr/>
        </p:nvSpPr>
        <p:spPr>
          <a:xfrm>
            <a:off x="2280365" y="2824853"/>
            <a:ext cx="9206070" cy="17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equal to something else?  </a:t>
            </a:r>
          </a:p>
        </p:txBody>
      </p:sp>
      <p:pic>
        <p:nvPicPr>
          <p:cNvPr id="479" name="Screen Shot 2017-08-27 at 12.10.40 PM.png" descr="Screen Shot 2017-08-27 at 12.10.4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4167" y="4811183"/>
            <a:ext cx="3136901" cy="345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Screen Shot 2017-08-27 at 12.12.28 PM.png" descr="Screen Shot 2017-08-27 at 12.12.28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3681" y="5103283"/>
            <a:ext cx="4165601" cy="287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Screen Shot 2017-08-25 at 3.29.48 PM.png" descr="Screen Shot 2017-08-25 at 3.29.4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9228" y="1727108"/>
            <a:ext cx="5169068" cy="1033814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Shape 232"/>
          <p:cNvSpPr txBox="1"/>
          <p:nvPr/>
        </p:nvSpPr>
        <p:spPr>
          <a:xfrm>
            <a:off x="1148411" y="3623526"/>
            <a:ext cx="5730702" cy="17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different than</a:t>
            </a:r>
          </a:p>
        </p:txBody>
      </p:sp>
      <p:sp>
        <p:nvSpPr>
          <p:cNvPr id="484" name="Shape 232"/>
          <p:cNvSpPr txBox="1"/>
          <p:nvPr/>
        </p:nvSpPr>
        <p:spPr>
          <a:xfrm>
            <a:off x="8612241" y="3120537"/>
            <a:ext cx="1680344" cy="271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12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!</a:t>
            </a:r>
          </a:p>
        </p:txBody>
      </p:sp>
      <p:sp>
        <p:nvSpPr>
          <p:cNvPr id="485" name="Shape 232"/>
          <p:cNvSpPr txBox="1"/>
          <p:nvPr/>
        </p:nvSpPr>
        <p:spPr>
          <a:xfrm>
            <a:off x="6551038" y="1391824"/>
            <a:ext cx="6207017" cy="17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is fundamentally</a:t>
            </a:r>
          </a:p>
        </p:txBody>
      </p:sp>
      <p:sp>
        <p:nvSpPr>
          <p:cNvPr id="486" name="Shape 232"/>
          <p:cNvSpPr txBox="1"/>
          <p:nvPr/>
        </p:nvSpPr>
        <p:spPr>
          <a:xfrm>
            <a:off x="3366017" y="6744727"/>
            <a:ext cx="8839952" cy="1704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is equal to something else. </a:t>
            </a:r>
          </a:p>
        </p:txBody>
      </p:sp>
      <p:pic>
        <p:nvPicPr>
          <p:cNvPr id="487" name="Screen Shot 2017-08-26 at 10.20.21 AM.png" descr="Screen Shot 2017-08-26 at 10.20.2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1600" y="3468137"/>
            <a:ext cx="1928785" cy="2817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Screen Shot 2017-08-26 at 10.20.21 AM.png" descr="Screen Shot 2017-08-26 at 10.20.2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5934" y="6188254"/>
            <a:ext cx="1928785" cy="2817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Screen Shot 2017-08-25 at 3.13.00 PM.png" descr="Screen Shot 2017-08-25 at 3.13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2650" y="1121370"/>
            <a:ext cx="11239500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222"/>
          <p:cNvSpPr txBox="1"/>
          <p:nvPr/>
        </p:nvSpPr>
        <p:spPr>
          <a:xfrm>
            <a:off x="5829268" y="3682999"/>
            <a:ext cx="6466206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Layered writing in</a:t>
            </a:r>
          </a:p>
          <a:p>
            <a:pPr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2-Dimensions with </a:t>
            </a:r>
          </a:p>
          <a:p>
            <a:pPr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Cartesian Coordinates</a:t>
            </a:r>
          </a:p>
        </p:txBody>
      </p:sp>
      <p:grpSp>
        <p:nvGrpSpPr>
          <p:cNvPr id="494" name="Screen Shot 2017-08-26 at 10.20.21 AM.png"/>
          <p:cNvGrpSpPr/>
          <p:nvPr/>
        </p:nvGrpSpPr>
        <p:grpSpPr>
          <a:xfrm>
            <a:off x="1123553" y="3128433"/>
            <a:ext cx="3822701" cy="5511801"/>
            <a:chOff x="0" y="0"/>
            <a:chExt cx="3822700" cy="5511800"/>
          </a:xfrm>
        </p:grpSpPr>
        <p:pic>
          <p:nvPicPr>
            <p:cNvPr id="493" name="Screen Shot 2017-08-26 at 10.20.21 AM.png" descr="Screen Shot 2017-08-26 at 10.20.21 A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5900" y="139700"/>
              <a:ext cx="3390900" cy="4953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2" name="Screen Shot 2017-08-26 at 10.20.21 AM.png" descr="Screen Shot 2017-08-26 at 10.20.21 AM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22700" cy="5511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Line"/>
          <p:cNvSpPr/>
          <p:nvPr/>
        </p:nvSpPr>
        <p:spPr>
          <a:xfrm>
            <a:off x="1633142" y="5028274"/>
            <a:ext cx="10039414" cy="1"/>
          </a:xfrm>
          <a:prstGeom prst="line">
            <a:avLst/>
          </a:prstGeom>
          <a:ln w="1905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97" name="Line"/>
          <p:cNvSpPr/>
          <p:nvPr/>
        </p:nvSpPr>
        <p:spPr>
          <a:xfrm flipV="1">
            <a:off x="7509933" y="4544748"/>
            <a:ext cx="1" cy="96705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98" name="Line"/>
          <p:cNvSpPr/>
          <p:nvPr/>
        </p:nvSpPr>
        <p:spPr>
          <a:xfrm flipH="1">
            <a:off x="6502399" y="1613164"/>
            <a:ext cx="1" cy="7519750"/>
          </a:xfrm>
          <a:prstGeom prst="line">
            <a:avLst/>
          </a:prstGeom>
          <a:ln w="1905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99" name="Line"/>
          <p:cNvSpPr/>
          <p:nvPr/>
        </p:nvSpPr>
        <p:spPr>
          <a:xfrm flipV="1">
            <a:off x="8623299" y="4544748"/>
            <a:ext cx="1" cy="96705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0" name="Line"/>
          <p:cNvSpPr/>
          <p:nvPr/>
        </p:nvSpPr>
        <p:spPr>
          <a:xfrm flipV="1">
            <a:off x="9736666" y="4544748"/>
            <a:ext cx="1" cy="96705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1" name="Line"/>
          <p:cNvSpPr/>
          <p:nvPr/>
        </p:nvSpPr>
        <p:spPr>
          <a:xfrm flipV="1">
            <a:off x="3268133" y="4544748"/>
            <a:ext cx="1" cy="96705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2" name="Line"/>
          <p:cNvSpPr/>
          <p:nvPr/>
        </p:nvSpPr>
        <p:spPr>
          <a:xfrm flipV="1">
            <a:off x="4381499" y="4544748"/>
            <a:ext cx="1" cy="96705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3" name="Line"/>
          <p:cNvSpPr/>
          <p:nvPr/>
        </p:nvSpPr>
        <p:spPr>
          <a:xfrm flipV="1">
            <a:off x="5494866" y="4544748"/>
            <a:ext cx="1" cy="967053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4" name="X"/>
          <p:cNvSpPr txBox="1"/>
          <p:nvPr/>
        </p:nvSpPr>
        <p:spPr>
          <a:xfrm>
            <a:off x="10837333" y="3561159"/>
            <a:ext cx="62254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X</a:t>
            </a:r>
          </a:p>
        </p:txBody>
      </p:sp>
      <p:sp>
        <p:nvSpPr>
          <p:cNvPr id="505" name="Y"/>
          <p:cNvSpPr txBox="1"/>
          <p:nvPr/>
        </p:nvSpPr>
        <p:spPr>
          <a:xfrm>
            <a:off x="7198659" y="8159247"/>
            <a:ext cx="62254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Y</a:t>
            </a:r>
          </a:p>
        </p:txBody>
      </p:sp>
      <p:sp>
        <p:nvSpPr>
          <p:cNvPr id="506" name="Line"/>
          <p:cNvSpPr/>
          <p:nvPr/>
        </p:nvSpPr>
        <p:spPr>
          <a:xfrm>
            <a:off x="5992701" y="4063999"/>
            <a:ext cx="1019399" cy="1032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7" name="Line"/>
          <p:cNvSpPr/>
          <p:nvPr/>
        </p:nvSpPr>
        <p:spPr>
          <a:xfrm>
            <a:off x="5992701" y="3208866"/>
            <a:ext cx="1019399" cy="1032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8" name="Line"/>
          <p:cNvSpPr/>
          <p:nvPr/>
        </p:nvSpPr>
        <p:spPr>
          <a:xfrm>
            <a:off x="5992701" y="2353733"/>
            <a:ext cx="1019399" cy="10319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9" name="Line"/>
          <p:cNvSpPr/>
          <p:nvPr/>
        </p:nvSpPr>
        <p:spPr>
          <a:xfrm>
            <a:off x="5992701" y="7692496"/>
            <a:ext cx="1019399" cy="1032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0" name="Line"/>
          <p:cNvSpPr/>
          <p:nvPr/>
        </p:nvSpPr>
        <p:spPr>
          <a:xfrm>
            <a:off x="5992701" y="6837362"/>
            <a:ext cx="1019399" cy="1032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1" name="Line"/>
          <p:cNvSpPr/>
          <p:nvPr/>
        </p:nvSpPr>
        <p:spPr>
          <a:xfrm>
            <a:off x="5992701" y="5982228"/>
            <a:ext cx="1019399" cy="10320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2" name="-3"/>
          <p:cNvSpPr txBox="1"/>
          <p:nvPr/>
        </p:nvSpPr>
        <p:spPr>
          <a:xfrm>
            <a:off x="3007721" y="5663538"/>
            <a:ext cx="5208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-3</a:t>
            </a:r>
          </a:p>
        </p:txBody>
      </p:sp>
      <p:sp>
        <p:nvSpPr>
          <p:cNvPr id="513" name="-2"/>
          <p:cNvSpPr txBox="1"/>
          <p:nvPr/>
        </p:nvSpPr>
        <p:spPr>
          <a:xfrm>
            <a:off x="4121087" y="5663538"/>
            <a:ext cx="5208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-2</a:t>
            </a:r>
          </a:p>
        </p:txBody>
      </p:sp>
      <p:sp>
        <p:nvSpPr>
          <p:cNvPr id="514" name="-1"/>
          <p:cNvSpPr txBox="1"/>
          <p:nvPr/>
        </p:nvSpPr>
        <p:spPr>
          <a:xfrm>
            <a:off x="5234454" y="5663538"/>
            <a:ext cx="5208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515" name="1"/>
          <p:cNvSpPr txBox="1"/>
          <p:nvPr/>
        </p:nvSpPr>
        <p:spPr>
          <a:xfrm>
            <a:off x="7325647" y="3745309"/>
            <a:ext cx="3685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516" name="2"/>
          <p:cNvSpPr txBox="1"/>
          <p:nvPr/>
        </p:nvSpPr>
        <p:spPr>
          <a:xfrm>
            <a:off x="8439013" y="3745309"/>
            <a:ext cx="3685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517" name="3"/>
          <p:cNvSpPr txBox="1"/>
          <p:nvPr/>
        </p:nvSpPr>
        <p:spPr>
          <a:xfrm>
            <a:off x="9552380" y="3745309"/>
            <a:ext cx="3685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  <p:sp>
        <p:nvSpPr>
          <p:cNvPr id="518" name="-3"/>
          <p:cNvSpPr txBox="1"/>
          <p:nvPr/>
        </p:nvSpPr>
        <p:spPr>
          <a:xfrm>
            <a:off x="5234454" y="2035042"/>
            <a:ext cx="5208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-3</a:t>
            </a:r>
          </a:p>
        </p:txBody>
      </p:sp>
      <p:sp>
        <p:nvSpPr>
          <p:cNvPr id="519" name="-2"/>
          <p:cNvSpPr txBox="1"/>
          <p:nvPr/>
        </p:nvSpPr>
        <p:spPr>
          <a:xfrm>
            <a:off x="5234454" y="2945870"/>
            <a:ext cx="5208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-2</a:t>
            </a:r>
          </a:p>
        </p:txBody>
      </p:sp>
      <p:sp>
        <p:nvSpPr>
          <p:cNvPr id="520" name="-1"/>
          <p:cNvSpPr txBox="1"/>
          <p:nvPr/>
        </p:nvSpPr>
        <p:spPr>
          <a:xfrm>
            <a:off x="5234454" y="3745309"/>
            <a:ext cx="5208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-1</a:t>
            </a:r>
          </a:p>
        </p:txBody>
      </p:sp>
      <p:sp>
        <p:nvSpPr>
          <p:cNvPr id="521" name="1"/>
          <p:cNvSpPr txBox="1"/>
          <p:nvPr/>
        </p:nvSpPr>
        <p:spPr>
          <a:xfrm>
            <a:off x="7325647" y="5663538"/>
            <a:ext cx="3685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522" name="2"/>
          <p:cNvSpPr txBox="1"/>
          <p:nvPr/>
        </p:nvSpPr>
        <p:spPr>
          <a:xfrm>
            <a:off x="7325646" y="6588362"/>
            <a:ext cx="3685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523" name="3"/>
          <p:cNvSpPr txBox="1"/>
          <p:nvPr/>
        </p:nvSpPr>
        <p:spPr>
          <a:xfrm>
            <a:off x="7325646" y="7373805"/>
            <a:ext cx="3685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  <p:sp>
        <p:nvSpPr>
          <p:cNvPr id="524" name="Oval"/>
          <p:cNvSpPr/>
          <p:nvPr/>
        </p:nvSpPr>
        <p:spPr>
          <a:xfrm>
            <a:off x="3189817" y="2289637"/>
            <a:ext cx="156634" cy="13851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25" name="(-3,-3)"/>
          <p:cNvSpPr txBox="1"/>
          <p:nvPr/>
        </p:nvSpPr>
        <p:spPr>
          <a:xfrm>
            <a:off x="2588695" y="1606550"/>
            <a:ext cx="13588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(-3,-3)</a:t>
            </a:r>
          </a:p>
        </p:txBody>
      </p:sp>
      <p:sp>
        <p:nvSpPr>
          <p:cNvPr id="526" name="Oval"/>
          <p:cNvSpPr/>
          <p:nvPr/>
        </p:nvSpPr>
        <p:spPr>
          <a:xfrm>
            <a:off x="9649883" y="2230371"/>
            <a:ext cx="156634" cy="13851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27" name="(3,-3)"/>
          <p:cNvSpPr txBox="1"/>
          <p:nvPr/>
        </p:nvSpPr>
        <p:spPr>
          <a:xfrm>
            <a:off x="9124887" y="1547283"/>
            <a:ext cx="12066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(3,-3)</a:t>
            </a:r>
          </a:p>
        </p:txBody>
      </p:sp>
      <p:sp>
        <p:nvSpPr>
          <p:cNvPr id="528" name="Oval"/>
          <p:cNvSpPr/>
          <p:nvPr/>
        </p:nvSpPr>
        <p:spPr>
          <a:xfrm>
            <a:off x="3189817" y="7632104"/>
            <a:ext cx="156634" cy="13851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29" name="(-3,3)"/>
          <p:cNvSpPr txBox="1"/>
          <p:nvPr/>
        </p:nvSpPr>
        <p:spPr>
          <a:xfrm>
            <a:off x="2597162" y="7802298"/>
            <a:ext cx="120662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(-3,3)</a:t>
            </a:r>
          </a:p>
        </p:txBody>
      </p:sp>
      <p:sp>
        <p:nvSpPr>
          <p:cNvPr id="530" name="Oval"/>
          <p:cNvSpPr/>
          <p:nvPr/>
        </p:nvSpPr>
        <p:spPr>
          <a:xfrm>
            <a:off x="9717543" y="7628401"/>
            <a:ext cx="156634" cy="13851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31" name="(3,3)"/>
          <p:cNvSpPr txBox="1"/>
          <p:nvPr/>
        </p:nvSpPr>
        <p:spPr>
          <a:xfrm>
            <a:off x="9201013" y="7798594"/>
            <a:ext cx="10543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(3,3)</a:t>
            </a:r>
          </a:p>
        </p:txBody>
      </p:sp>
      <p:sp>
        <p:nvSpPr>
          <p:cNvPr id="532" name="Two-Dimensional Space with (X,Y) values"/>
          <p:cNvSpPr txBox="1"/>
          <p:nvPr/>
        </p:nvSpPr>
        <p:spPr>
          <a:xfrm>
            <a:off x="386034" y="584162"/>
            <a:ext cx="1223273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Two-Dimensional Space with (X,Y) 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200"/>
          <p:cNvSpPr txBox="1"/>
          <p:nvPr/>
        </p:nvSpPr>
        <p:spPr>
          <a:xfrm>
            <a:off x="5143855" y="2065105"/>
            <a:ext cx="183550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(514,517)</a:t>
            </a:r>
          </a:p>
        </p:txBody>
      </p:sp>
      <p:sp>
        <p:nvSpPr>
          <p:cNvPr id="535" name="Shape 201"/>
          <p:cNvSpPr txBox="1"/>
          <p:nvPr/>
        </p:nvSpPr>
        <p:spPr>
          <a:xfrm>
            <a:off x="7623833" y="2082038"/>
            <a:ext cx="196903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(490,483)</a:t>
            </a:r>
          </a:p>
        </p:txBody>
      </p:sp>
      <p:sp>
        <p:nvSpPr>
          <p:cNvPr id="536" name="Shape 202"/>
          <p:cNvSpPr txBox="1"/>
          <p:nvPr/>
        </p:nvSpPr>
        <p:spPr>
          <a:xfrm>
            <a:off x="10267304" y="2082038"/>
            <a:ext cx="196903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(486,506)</a:t>
            </a:r>
          </a:p>
        </p:txBody>
      </p:sp>
      <p:sp>
        <p:nvSpPr>
          <p:cNvPr id="537" name="Shape 225"/>
          <p:cNvSpPr txBox="1"/>
          <p:nvPr/>
        </p:nvSpPr>
        <p:spPr>
          <a:xfrm>
            <a:off x="3990948" y="2960464"/>
            <a:ext cx="159639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Middle Lane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Signbox</a:t>
            </a:r>
          </a:p>
        </p:txBody>
      </p:sp>
      <p:sp>
        <p:nvSpPr>
          <p:cNvPr id="538" name="Shape 226"/>
          <p:cNvSpPr txBox="1"/>
          <p:nvPr/>
        </p:nvSpPr>
        <p:spPr>
          <a:xfrm>
            <a:off x="5653935" y="2960464"/>
            <a:ext cx="81534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Max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Coord</a:t>
            </a:r>
          </a:p>
        </p:txBody>
      </p:sp>
      <p:sp>
        <p:nvSpPr>
          <p:cNvPr id="539" name="Shape 227"/>
          <p:cNvSpPr txBox="1"/>
          <p:nvPr/>
        </p:nvSpPr>
        <p:spPr>
          <a:xfrm>
            <a:off x="7594521" y="3080117"/>
            <a:ext cx="96113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Spatial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Symbol</a:t>
            </a:r>
          </a:p>
        </p:txBody>
      </p:sp>
      <p:pic>
        <p:nvPicPr>
          <p:cNvPr id="540" name="Screen Shot 2017-08-18 at 10.53.49 AM.png" descr="Screen Shot 2017-08-18 at 10.53.4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189" y="1950805"/>
            <a:ext cx="3035301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Screen Shot 2017-08-18 at 10.55.16 AM.png" descr="Screen Shot 2017-08-18 at 10.55.1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5554" y="1997239"/>
            <a:ext cx="7239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Screen Shot 2017-08-18 at 10.55.51 AM.png" descr="Screen Shot 2017-08-18 at 10.55.51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07529" y="2158238"/>
            <a:ext cx="3683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Screen Shot 2017-08-18 at 10.57.32 AM.png" descr="Screen Shot 2017-08-18 at 10.57.32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3244" y="1957155"/>
            <a:ext cx="431801" cy="711201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Shape 227"/>
          <p:cNvSpPr txBox="1"/>
          <p:nvPr/>
        </p:nvSpPr>
        <p:spPr>
          <a:xfrm>
            <a:off x="10508238" y="3080117"/>
            <a:ext cx="96113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Spatial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Symbol</a:t>
            </a:r>
          </a:p>
        </p:txBody>
      </p:sp>
      <p:sp>
        <p:nvSpPr>
          <p:cNvPr id="545" name="="/>
          <p:cNvSpPr txBox="1"/>
          <p:nvPr/>
        </p:nvSpPr>
        <p:spPr>
          <a:xfrm>
            <a:off x="3907217" y="1988905"/>
            <a:ext cx="3812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=</a:t>
            </a:r>
          </a:p>
        </p:txBody>
      </p:sp>
      <p:sp>
        <p:nvSpPr>
          <p:cNvPr id="546" name="Rectangle"/>
          <p:cNvSpPr/>
          <p:nvPr/>
        </p:nvSpPr>
        <p:spPr>
          <a:xfrm>
            <a:off x="6918459" y="1898517"/>
            <a:ext cx="2595563" cy="828478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47" name="Rectangle"/>
          <p:cNvSpPr/>
          <p:nvPr/>
        </p:nvSpPr>
        <p:spPr>
          <a:xfrm>
            <a:off x="9824149" y="1898517"/>
            <a:ext cx="2595564" cy="828478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48" name="Screen Shot 2017-08-27 at 12.57.57 PM.png" descr="Screen Shot 2017-08-27 at 12.57.57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71949" y="5626563"/>
            <a:ext cx="1917701" cy="193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Screen Shot 2017-08-27 at 12.54.09 PM.png" descr="Screen Shot 2017-08-27 at 12.54.09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47480" y="5592696"/>
            <a:ext cx="2032001" cy="20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Oval"/>
          <p:cNvSpPr/>
          <p:nvPr/>
        </p:nvSpPr>
        <p:spPr>
          <a:xfrm>
            <a:off x="10440656" y="6842410"/>
            <a:ext cx="127509" cy="11707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51" name="Oval"/>
          <p:cNvSpPr/>
          <p:nvPr/>
        </p:nvSpPr>
        <p:spPr>
          <a:xfrm>
            <a:off x="5292963" y="6536266"/>
            <a:ext cx="127509" cy="11707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52" name="Oval"/>
          <p:cNvSpPr/>
          <p:nvPr/>
        </p:nvSpPr>
        <p:spPr>
          <a:xfrm>
            <a:off x="5817896" y="7095066"/>
            <a:ext cx="127509" cy="11708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53" name="Screen Shot 2017-08-27 at 12.57.57 PM.png" descr="Screen Shot 2017-08-27 at 12.57.57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97812" y="5626563"/>
            <a:ext cx="1917701" cy="1930401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203"/>
          <p:cNvSpPr/>
          <p:nvPr/>
        </p:nvSpPr>
        <p:spPr>
          <a:xfrm>
            <a:off x="4834143" y="3961067"/>
            <a:ext cx="358910" cy="2451555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55" name="Shape 203"/>
          <p:cNvSpPr/>
          <p:nvPr/>
        </p:nvSpPr>
        <p:spPr>
          <a:xfrm flipH="1">
            <a:off x="5839281" y="3830400"/>
            <a:ext cx="125717" cy="309488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56" name="Shape 203"/>
          <p:cNvSpPr/>
          <p:nvPr/>
        </p:nvSpPr>
        <p:spPr>
          <a:xfrm flipH="1">
            <a:off x="10582139" y="3936807"/>
            <a:ext cx="351567" cy="2750850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557" name="Screen Shot 2017-08-27 at 1.06.31 PM.png" descr="Screen Shot 2017-08-27 at 1.06.31 P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27309" y="5575763"/>
            <a:ext cx="2032001" cy="20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Oval"/>
          <p:cNvSpPr/>
          <p:nvPr/>
        </p:nvSpPr>
        <p:spPr>
          <a:xfrm>
            <a:off x="7655123" y="5936476"/>
            <a:ext cx="127509" cy="117079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59" name="Shape 203"/>
          <p:cNvSpPr/>
          <p:nvPr/>
        </p:nvSpPr>
        <p:spPr>
          <a:xfrm flipH="1">
            <a:off x="7764245" y="3988282"/>
            <a:ext cx="164948" cy="1766095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0" name="Writing in Two-Dimensional Space"/>
          <p:cNvSpPr txBox="1"/>
          <p:nvPr/>
        </p:nvSpPr>
        <p:spPr>
          <a:xfrm>
            <a:off x="690562" y="584162"/>
            <a:ext cx="11135578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Writing in Two-Dimensional Space</a:t>
            </a:r>
          </a:p>
        </p:txBody>
      </p:sp>
      <p:sp>
        <p:nvSpPr>
          <p:cNvPr id="561" name="Shape 225"/>
          <p:cNvSpPr txBox="1"/>
          <p:nvPr/>
        </p:nvSpPr>
        <p:spPr>
          <a:xfrm>
            <a:off x="1547990" y="4368799"/>
            <a:ext cx="161734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Signbox</a:t>
            </a:r>
          </a:p>
          <a:p>
            <a:pPr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Space</a:t>
            </a:r>
          </a:p>
        </p:txBody>
      </p:sp>
      <p:sp>
        <p:nvSpPr>
          <p:cNvPr id="562" name="Shape 225"/>
          <p:cNvSpPr txBox="1"/>
          <p:nvPr/>
        </p:nvSpPr>
        <p:spPr>
          <a:xfrm>
            <a:off x="1120698" y="7708507"/>
            <a:ext cx="247192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Both X and Y range 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from 250 to 749.</a:t>
            </a:r>
          </a:p>
        </p:txBody>
      </p:sp>
      <p:sp>
        <p:nvSpPr>
          <p:cNvPr id="563" name="Shape 225"/>
          <p:cNvSpPr txBox="1"/>
          <p:nvPr/>
        </p:nvSpPr>
        <p:spPr>
          <a:xfrm>
            <a:off x="1212519" y="8571251"/>
            <a:ext cx="2288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Center is (500,500)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ignWriting, a brief history"/>
          <p:cNvSpPr txBox="1"/>
          <p:nvPr>
            <p:ph type="ctrTitle"/>
          </p:nvPr>
        </p:nvSpPr>
        <p:spPr>
          <a:xfrm>
            <a:off x="954301" y="641652"/>
            <a:ext cx="11096198" cy="1320159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SignWriting, a brief history</a:t>
            </a:r>
          </a:p>
        </p:txBody>
      </p:sp>
      <p:graphicFrame>
        <p:nvGraphicFramePr>
          <p:cNvPr id="213" name="Table"/>
          <p:cNvGraphicFramePr/>
          <p:nvPr/>
        </p:nvGraphicFramePr>
        <p:xfrm>
          <a:off x="490890" y="2479084"/>
          <a:ext cx="12035720" cy="53139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{CF821DB8-F4EB-4A41-A1BA-3FCAFE7338EE}</a:tableStyleId>
              </a:tblPr>
              <a:tblGrid>
                <a:gridCol w="2389672"/>
                <a:gridCol w="9633347"/>
              </a:tblGrid>
              <a:tr h="528858"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1966</a:t>
                      </a:r>
                    </a:p>
                  </a:txBody>
                  <a:tcPr marL="0" marR="0" marT="0" marB="0" anchor="ctr" anchorCtr="0" horzOverflow="overflow">
                    <a:lnT w="25400">
                      <a:solidFill>
                        <a:srgbClr val="00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Valerie Sutton invents DanceWriting</a:t>
                      </a:r>
                    </a:p>
                  </a:txBody>
                  <a:tcPr marL="0" marR="0" marT="0" marB="0" anchor="ctr" anchorCtr="0" horzOverflow="overflow">
                    <a:lnT w="25400">
                      <a:solidFill>
                        <a:srgbClr val="000000"/>
                      </a:solidFill>
                    </a:lnT>
                  </a:tcPr>
                </a:tc>
              </a:tr>
              <a:tr h="528858"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1974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Valerie Sutton invents SignWriting</a:t>
                      </a:r>
                    </a:p>
                  </a:txBody>
                  <a:tcPr marL="0" marR="0" marT="0" marB="0" anchor="ctr" anchorCtr="0" horzOverflow="overflow"/>
                </a:tc>
              </a:tr>
              <a:tr h="528858"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1974 - 1986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SignWriting is written exclusively by hand</a:t>
                      </a:r>
                    </a:p>
                  </a:txBody>
                  <a:tcPr marL="0" marR="0" marT="0" marB="0" anchor="ctr" anchorCtr="0" horzOverflow="overflow"/>
                </a:tc>
              </a:tr>
              <a:tr h="528858"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1981 - 1984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Publishing efforts with stencils and wax transfers</a:t>
                      </a:r>
                    </a:p>
                  </a:txBody>
                  <a:tcPr marL="0" marR="0" marT="0" marB="0" anchor="ctr" anchorCtr="0" horzOverflow="overflow"/>
                </a:tc>
              </a:tr>
              <a:tr h="528858"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1986 - 1995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Computer encoding with keyboarding</a:t>
                      </a:r>
                    </a:p>
                  </a:txBody>
                  <a:tcPr marL="0" marR="0" marT="0" marB="0" anchor="ctr" anchorCtr="0" horzOverflow="overflow"/>
                </a:tc>
              </a:tr>
              <a:tr h="528858"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2004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Drag-and-drop user interface</a:t>
                      </a:r>
                    </a:p>
                  </a:txBody>
                  <a:tcPr marL="0" marR="0" marT="0" marB="0" anchor="ctr" anchorCtr="0" horzOverflow="overflow"/>
                </a:tc>
              </a:tr>
              <a:tr h="528858"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2006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ISO 15924 Script Code Sgnw</a:t>
                      </a:r>
                    </a:p>
                  </a:txBody>
                  <a:tcPr marL="0" marR="0" marT="0" marB="0" anchor="ctr" anchorCtr="0" horzOverflow="overflow"/>
                </a:tc>
              </a:tr>
              <a:tr h="528858"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2010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International SignWriting Alphabet 2010 (ISWA 2010)</a:t>
                      </a:r>
                    </a:p>
                  </a:txBody>
                  <a:tcPr marL="0" marR="0" marT="0" marB="0" anchor="ctr" anchorCtr="0" horzOverflow="overflow"/>
                </a:tc>
              </a:tr>
              <a:tr h="528858"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2012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Formal SignWriting in ASCII (FSW)</a:t>
                      </a:r>
                    </a:p>
                  </a:txBody>
                  <a:tcPr marL="0" marR="0" marT="0" marB="0" anchor="ctr" anchorCtr="0" horzOverflow="overflow"/>
                </a:tc>
              </a:tr>
              <a:tr h="528858"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2015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Sutton SignWriting Block added to Unicode Standard</a:t>
                      </a:r>
                    </a:p>
                  </a:txBody>
                  <a:tcPr marL="0" marR="0" marT="0" marB="0" anchor="ctr" anchorCtr="0" horzOverflow="overflow"/>
                </a:tc>
              </a:tr>
              <a:tr h="528858"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2017</a:t>
                      </a:r>
                    </a:p>
                  </a:txBody>
                  <a:tcPr marL="0" marR="0" marT="0" marB="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r>
                        <a:rPr sz="3000">
                          <a:sym typeface="Helvetica"/>
                        </a:rPr>
                        <a:t>SignWriting in Unicode (SWU)</a:t>
                      </a:r>
                    </a:p>
                  </a:txBody>
                  <a:tcPr marL="0" marR="0" marT="0" marB="0" anchor="ctr" anchorCtr="0" horzOverflow="overflow">
                    <a:lnB w="254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14" name="https://tools.ietf.org/html/draft-slevinski-signwriting-text-01#section-1.2"/>
          <p:cNvSpPr txBox="1"/>
          <p:nvPr/>
        </p:nvSpPr>
        <p:spPr>
          <a:xfrm>
            <a:off x="296846" y="8813800"/>
            <a:ext cx="1241110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https://tools.ietf.org/html/draft-slevinski-signwriting-text-01#section-1.2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232"/>
          <p:cNvSpPr txBox="1"/>
          <p:nvPr/>
        </p:nvSpPr>
        <p:spPr>
          <a:xfrm>
            <a:off x="2639239" y="426624"/>
            <a:ext cx="7726322" cy="129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Formal SignWriting</a:t>
            </a:r>
          </a:p>
        </p:txBody>
      </p:sp>
      <p:sp>
        <p:nvSpPr>
          <p:cNvPr id="566" name="A two part word of time and space."/>
          <p:cNvSpPr txBox="1"/>
          <p:nvPr/>
        </p:nvSpPr>
        <p:spPr>
          <a:xfrm>
            <a:off x="3092896" y="1681834"/>
            <a:ext cx="71285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two part word of time and space.</a:t>
            </a:r>
          </a:p>
        </p:txBody>
      </p:sp>
      <p:grpSp>
        <p:nvGrpSpPr>
          <p:cNvPr id="569" name="Screen Shot 2017-08-18 at 11.42.10 AM.png"/>
          <p:cNvGrpSpPr/>
          <p:nvPr/>
        </p:nvGrpSpPr>
        <p:grpSpPr>
          <a:xfrm>
            <a:off x="7228921" y="3064933"/>
            <a:ext cx="2311401" cy="3251201"/>
            <a:chOff x="0" y="0"/>
            <a:chExt cx="2311400" cy="3251200"/>
          </a:xfrm>
        </p:grpSpPr>
        <p:pic>
          <p:nvPicPr>
            <p:cNvPr id="568" name="Screen Shot 2017-08-18 at 11.42.10 AM.png" descr="Screen Shot 2017-08-18 at 11.42.10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879600" cy="2692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7" name="Screen Shot 2017-08-18 at 11.42.10 AM.png" descr="Screen Shot 2017-08-18 at 11.42.10 A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311400" cy="3251200"/>
            </a:xfrm>
            <a:prstGeom prst="rect">
              <a:avLst/>
            </a:prstGeom>
            <a:effectLst/>
          </p:spPr>
        </p:pic>
      </p:grpSp>
      <p:sp>
        <p:nvSpPr>
          <p:cNvPr id="570" name="Rectangle"/>
          <p:cNvSpPr/>
          <p:nvPr/>
        </p:nvSpPr>
        <p:spPr>
          <a:xfrm>
            <a:off x="4717644" y="5976310"/>
            <a:ext cx="1169965" cy="11413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71" name="Screen Shot 2017-08-18 at 11.43.45 AM.png" descr="Screen Shot 2017-08-18 at 11.43.45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0026" y="6032631"/>
            <a:ext cx="965201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Rectangle"/>
          <p:cNvSpPr/>
          <p:nvPr/>
        </p:nvSpPr>
        <p:spPr>
          <a:xfrm>
            <a:off x="4717644" y="4368438"/>
            <a:ext cx="1169965" cy="11413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73" name="Screen Shot 2017-08-18 at 11.43.38 AM.png" descr="Screen Shot 2017-08-18 at 11.43.38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16876" y="4520008"/>
            <a:ext cx="571501" cy="838201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Rectangle"/>
          <p:cNvSpPr/>
          <p:nvPr/>
        </p:nvSpPr>
        <p:spPr>
          <a:xfrm>
            <a:off x="4709178" y="2760565"/>
            <a:ext cx="1169964" cy="11413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75" name="Screen Shot 2017-08-18 at 11.43.31 AM.png" descr="Screen Shot 2017-08-18 at 11.43.31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52859" y="3051836"/>
            <a:ext cx="482601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Shape 222"/>
          <p:cNvSpPr txBox="1"/>
          <p:nvPr/>
        </p:nvSpPr>
        <p:spPr>
          <a:xfrm>
            <a:off x="1273841" y="2975636"/>
            <a:ext cx="254685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First syllable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Starting hand shapes</a:t>
            </a:r>
          </a:p>
        </p:txBody>
      </p:sp>
      <p:sp>
        <p:nvSpPr>
          <p:cNvPr id="577" name="Shape 222"/>
          <p:cNvSpPr txBox="1"/>
          <p:nvPr/>
        </p:nvSpPr>
        <p:spPr>
          <a:xfrm>
            <a:off x="979836" y="4583508"/>
            <a:ext cx="313486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Second syllable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Movements and Dynamics</a:t>
            </a:r>
          </a:p>
        </p:txBody>
      </p:sp>
      <p:sp>
        <p:nvSpPr>
          <p:cNvPr id="578" name="Shape 222"/>
          <p:cNvSpPr txBox="1"/>
          <p:nvPr/>
        </p:nvSpPr>
        <p:spPr>
          <a:xfrm>
            <a:off x="1304067" y="6191380"/>
            <a:ext cx="248640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Third syllable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Faces and Locations</a:t>
            </a:r>
          </a:p>
        </p:txBody>
      </p:sp>
      <p:sp>
        <p:nvSpPr>
          <p:cNvPr id="579" name="Shape 222"/>
          <p:cNvSpPr txBox="1"/>
          <p:nvPr/>
        </p:nvSpPr>
        <p:spPr>
          <a:xfrm>
            <a:off x="10058558" y="4181739"/>
            <a:ext cx="21986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Layered writing in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2-Dimensions</a:t>
            </a:r>
          </a:p>
        </p:txBody>
      </p:sp>
      <p:sp>
        <p:nvSpPr>
          <p:cNvPr id="580" name="Temporal Prefix"/>
          <p:cNvSpPr txBox="1"/>
          <p:nvPr/>
        </p:nvSpPr>
        <p:spPr>
          <a:xfrm>
            <a:off x="1557339" y="8498416"/>
            <a:ext cx="32903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Temporal Prefix</a:t>
            </a:r>
          </a:p>
        </p:txBody>
      </p:sp>
      <p:sp>
        <p:nvSpPr>
          <p:cNvPr id="581" name="Spatial Signbox"/>
          <p:cNvSpPr txBox="1"/>
          <p:nvPr/>
        </p:nvSpPr>
        <p:spPr>
          <a:xfrm>
            <a:off x="7640141" y="8498416"/>
            <a:ext cx="329148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Spatial Signbox</a:t>
            </a:r>
          </a:p>
        </p:txBody>
      </p:sp>
      <p:pic>
        <p:nvPicPr>
          <p:cNvPr id="582" name="Screen Shot 2017-08-18 at 2.36.45 PM.png" descr="Screen Shot 2017-08-18 at 2.36.45 P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07122" y="7389349"/>
            <a:ext cx="2590801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Screen Shot 2017-08-18 at 2.36.59 PM.png" descr="Screen Shot 2017-08-18 at 2.36.59 P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12582" y="7349742"/>
            <a:ext cx="4546601" cy="99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232"/>
          <p:cNvSpPr txBox="1"/>
          <p:nvPr/>
        </p:nvSpPr>
        <p:spPr>
          <a:xfrm>
            <a:off x="2639239" y="426624"/>
            <a:ext cx="7726322" cy="129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Formal SignWriting</a:t>
            </a:r>
          </a:p>
        </p:txBody>
      </p:sp>
      <p:sp>
        <p:nvSpPr>
          <p:cNvPr id="586" name="Temporal Prefix"/>
          <p:cNvSpPr txBox="1"/>
          <p:nvPr/>
        </p:nvSpPr>
        <p:spPr>
          <a:xfrm>
            <a:off x="4857216" y="1703916"/>
            <a:ext cx="32903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Temporal Prefix</a:t>
            </a:r>
          </a:p>
        </p:txBody>
      </p:sp>
      <p:pic>
        <p:nvPicPr>
          <p:cNvPr id="587" name="Screen Shot 2017-08-25 at 5.17.42 PM.png" descr="Screen Shot 2017-08-25 at 5.17.4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0700" y="2414041"/>
            <a:ext cx="6883400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588" name="Sequential list of symbols…"/>
          <p:cNvSpPr txBox="1"/>
          <p:nvPr>
            <p:ph type="body" sz="half" idx="4294967295"/>
          </p:nvPr>
        </p:nvSpPr>
        <p:spPr>
          <a:xfrm>
            <a:off x="1106536" y="4547425"/>
            <a:ext cx="10791728" cy="3973050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  <a:r>
              <a:t>Sequential list of symbols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  <a:r>
              <a:t>Written by an author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  <a:r>
              <a:t>Ordered by a particular theory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  <a:r>
              <a:t>Neither formatting nor style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  <a:r>
              <a:t>Meaning not found in the Spatial Signbox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232"/>
          <p:cNvSpPr txBox="1"/>
          <p:nvPr/>
        </p:nvSpPr>
        <p:spPr>
          <a:xfrm>
            <a:off x="2639239" y="426624"/>
            <a:ext cx="7726322" cy="129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Formal SignWriting</a:t>
            </a:r>
          </a:p>
        </p:txBody>
      </p:sp>
      <p:sp>
        <p:nvSpPr>
          <p:cNvPr id="591" name="Spatial Signbox"/>
          <p:cNvSpPr txBox="1"/>
          <p:nvPr/>
        </p:nvSpPr>
        <p:spPr>
          <a:xfrm>
            <a:off x="4945558" y="1746397"/>
            <a:ext cx="329148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Spatial Signbox</a:t>
            </a:r>
          </a:p>
        </p:txBody>
      </p:sp>
      <p:pic>
        <p:nvPicPr>
          <p:cNvPr id="592" name="Screen Shot 2017-08-25 at 3.13.00 PM.png" descr="Screen Shot 2017-08-25 at 3.13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6331" y="2391169"/>
            <a:ext cx="11239501" cy="1193801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2-dimensional cluster of symbols…"/>
          <p:cNvSpPr txBox="1"/>
          <p:nvPr>
            <p:ph type="body" sz="half" idx="4294967295"/>
          </p:nvPr>
        </p:nvSpPr>
        <p:spPr>
          <a:xfrm>
            <a:off x="1106536" y="4547425"/>
            <a:ext cx="10791728" cy="3973050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  <a:r>
              <a:t>2-dimensional cluster of symbols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  <a:r>
              <a:t>Written by an author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  <a:r>
              <a:t>Symbols are positioned with Cartesian Coordinates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  <a:r>
              <a:t>Neither formatting nor style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pPr>
            <a:r>
              <a:t>Meaning beyond the Temporal Prefix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232"/>
          <p:cNvSpPr txBox="1"/>
          <p:nvPr/>
        </p:nvSpPr>
        <p:spPr>
          <a:xfrm>
            <a:off x="2639239" y="426624"/>
            <a:ext cx="7726322" cy="129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Formal SignWriting</a:t>
            </a:r>
          </a:p>
        </p:txBody>
      </p:sp>
      <p:sp>
        <p:nvSpPr>
          <p:cNvPr id="596" name="Spatial Signbox Equivalents"/>
          <p:cNvSpPr txBox="1"/>
          <p:nvPr/>
        </p:nvSpPr>
        <p:spPr>
          <a:xfrm>
            <a:off x="3700201" y="1746397"/>
            <a:ext cx="57821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Spatial Signbox Equivalents</a:t>
            </a:r>
          </a:p>
        </p:txBody>
      </p:sp>
      <p:sp>
        <p:nvSpPr>
          <p:cNvPr id="597" name="The order of spatial symbols only matters for overlap."/>
          <p:cNvSpPr txBox="1"/>
          <p:nvPr>
            <p:ph type="body" sz="quarter" idx="4294967295"/>
          </p:nvPr>
        </p:nvSpPr>
        <p:spPr>
          <a:xfrm>
            <a:off x="1551575" y="2508892"/>
            <a:ext cx="10079450" cy="65875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lvl1pPr>
          </a:lstStyle>
          <a:p>
            <a:pPr/>
            <a:r>
              <a:t>The order of spatial symbols only matters for overlap.</a:t>
            </a:r>
          </a:p>
        </p:txBody>
      </p:sp>
      <p:grpSp>
        <p:nvGrpSpPr>
          <p:cNvPr id="600" name="Screen Shot 2017-08-18 at 11.42.10 AM.png"/>
          <p:cNvGrpSpPr/>
          <p:nvPr/>
        </p:nvGrpSpPr>
        <p:grpSpPr>
          <a:xfrm>
            <a:off x="1467354" y="4049584"/>
            <a:ext cx="2311401" cy="3251201"/>
            <a:chOff x="0" y="0"/>
            <a:chExt cx="2311400" cy="3251200"/>
          </a:xfrm>
        </p:grpSpPr>
        <p:pic>
          <p:nvPicPr>
            <p:cNvPr id="599" name="Screen Shot 2017-08-18 at 11.42.10 AM.png" descr="Screen Shot 2017-08-18 at 11.42.10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879600" cy="2692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8" name="Screen Shot 2017-08-18 at 11.42.10 AM.png" descr="Screen Shot 2017-08-18 at 11.42.10 A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311400" cy="3251200"/>
            </a:xfrm>
            <a:prstGeom prst="rect">
              <a:avLst/>
            </a:prstGeom>
            <a:effectLst/>
          </p:spPr>
        </p:pic>
      </p:grpSp>
      <p:pic>
        <p:nvPicPr>
          <p:cNvPr id="601" name="Screen Shot 2017-08-25 at 9.18.53 PM.png" descr="Screen Shot 2017-08-25 at 9.18.5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99140" y="3405362"/>
            <a:ext cx="5448301" cy="125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Screen Shot 2017-08-25 at 9.19.18 PM.png" descr="Screen Shot 2017-08-25 at 9.19.18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97540" y="4848552"/>
            <a:ext cx="5651501" cy="1244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3" name="Screen Shot 2017-08-25 at 9.18.21 PM.png" descr="Screen Shot 2017-08-25 at 9.18.21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73740" y="6303628"/>
            <a:ext cx="5499101" cy="1257301"/>
          </a:xfrm>
          <a:prstGeom prst="rect">
            <a:avLst/>
          </a:prstGeom>
          <a:ln w="12700">
            <a:miter lim="400000"/>
          </a:ln>
        </p:spPr>
      </p:pic>
      <p:sp>
        <p:nvSpPr>
          <p:cNvPr id="604" name="A correct order must write the hand after the head."/>
          <p:cNvSpPr txBox="1"/>
          <p:nvPr/>
        </p:nvSpPr>
        <p:spPr>
          <a:xfrm>
            <a:off x="458251" y="8182726"/>
            <a:ext cx="12088298" cy="65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80000"/>
              </a:lnSpc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 correct order must write the hand after the head.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232"/>
          <p:cNvSpPr txBox="1"/>
          <p:nvPr/>
        </p:nvSpPr>
        <p:spPr>
          <a:xfrm>
            <a:off x="2639239" y="426624"/>
            <a:ext cx="7726322" cy="129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Formal SignWriting</a:t>
            </a:r>
          </a:p>
        </p:txBody>
      </p:sp>
      <p:sp>
        <p:nvSpPr>
          <p:cNvPr id="607" name="Spatial Signbox Dissimilars"/>
          <p:cNvSpPr txBox="1"/>
          <p:nvPr/>
        </p:nvSpPr>
        <p:spPr>
          <a:xfrm>
            <a:off x="3777220" y="1746397"/>
            <a:ext cx="56281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Spatial Signbox Dissimilars</a:t>
            </a:r>
          </a:p>
        </p:txBody>
      </p:sp>
      <p:sp>
        <p:nvSpPr>
          <p:cNvPr id="608" name="Some sequences of spatial symbols will overlap incorrectly."/>
          <p:cNvSpPr txBox="1"/>
          <p:nvPr>
            <p:ph type="body" sz="quarter" idx="4294967295"/>
          </p:nvPr>
        </p:nvSpPr>
        <p:spPr>
          <a:xfrm>
            <a:off x="645642" y="2508892"/>
            <a:ext cx="11891316" cy="65875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00"/>
            </a:lvl1pPr>
          </a:lstStyle>
          <a:p>
            <a:pPr/>
            <a:r>
              <a:t>Some sequences of spatial symbols will overlap incorrectly.</a:t>
            </a:r>
          </a:p>
        </p:txBody>
      </p:sp>
      <p:grpSp>
        <p:nvGrpSpPr>
          <p:cNvPr id="611" name="Screen Shot 2017-08-27 at 12.29.11 PM.png"/>
          <p:cNvGrpSpPr/>
          <p:nvPr/>
        </p:nvGrpSpPr>
        <p:grpSpPr>
          <a:xfrm>
            <a:off x="1482171" y="3992434"/>
            <a:ext cx="2349501" cy="3365501"/>
            <a:chOff x="0" y="0"/>
            <a:chExt cx="2349500" cy="3365500"/>
          </a:xfrm>
        </p:grpSpPr>
        <p:pic>
          <p:nvPicPr>
            <p:cNvPr id="610" name="Screen Shot 2017-08-27 at 12.29.11 PM.png" descr="Screen Shot 2017-08-27 at 12.29.11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917700" cy="2806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09" name="Screen Shot 2017-08-27 at 12.29.11 PM.png" descr="Screen Shot 2017-08-27 at 12.29.11 P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349500" cy="3365500"/>
            </a:xfrm>
            <a:prstGeom prst="rect">
              <a:avLst/>
            </a:prstGeom>
            <a:effectLst/>
          </p:spPr>
        </p:pic>
      </p:grpSp>
      <p:sp>
        <p:nvSpPr>
          <p:cNvPr id="612" name="An incorrect order will write the hand before the head."/>
          <p:cNvSpPr txBox="1"/>
          <p:nvPr/>
        </p:nvSpPr>
        <p:spPr>
          <a:xfrm>
            <a:off x="458251" y="8182726"/>
            <a:ext cx="12088298" cy="65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80000"/>
              </a:lnSpc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An incorrect order will write the hand before the head.</a:t>
            </a:r>
          </a:p>
        </p:txBody>
      </p:sp>
      <p:pic>
        <p:nvPicPr>
          <p:cNvPr id="613" name="Screen Shot 2017-08-27 at 12.36.40 PM.png" descr="Screen Shot 2017-08-27 at 12.36.40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71822" y="3434837"/>
            <a:ext cx="5651501" cy="1358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Screen Shot 2017-08-27 at 12.37.07 PM.png" descr="Screen Shot 2017-08-27 at 12.37.07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27372" y="4850285"/>
            <a:ext cx="5740401" cy="1358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Screen Shot 2017-08-27 at 12.37.26 PM.png" descr="Screen Shot 2017-08-27 at 12.37.26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46422" y="6265734"/>
            <a:ext cx="5702301" cy="119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232"/>
          <p:cNvSpPr txBox="1"/>
          <p:nvPr/>
        </p:nvSpPr>
        <p:spPr>
          <a:xfrm>
            <a:off x="4517483" y="972724"/>
            <a:ext cx="3969834" cy="17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71097">
              <a:lnSpc>
                <a:spcPct val="90000"/>
              </a:lnSpc>
              <a:defRPr sz="6719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How does</a:t>
            </a:r>
          </a:p>
        </p:txBody>
      </p:sp>
      <p:sp>
        <p:nvSpPr>
          <p:cNvPr id="618" name="Shape 232"/>
          <p:cNvSpPr txBox="1"/>
          <p:nvPr/>
        </p:nvSpPr>
        <p:spPr>
          <a:xfrm>
            <a:off x="1291683" y="4995126"/>
            <a:ext cx="3969834" cy="17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become</a:t>
            </a:r>
          </a:p>
        </p:txBody>
      </p:sp>
      <p:sp>
        <p:nvSpPr>
          <p:cNvPr id="619" name="Shape 232"/>
          <p:cNvSpPr txBox="1"/>
          <p:nvPr/>
        </p:nvSpPr>
        <p:spPr>
          <a:xfrm>
            <a:off x="7743283" y="3652424"/>
            <a:ext cx="4788736" cy="4389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18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?</a:t>
            </a:r>
          </a:p>
        </p:txBody>
      </p:sp>
      <p:pic>
        <p:nvPicPr>
          <p:cNvPr id="620" name="Screen Shot 2017-08-25 at 3.13.00 PM.png" descr="Screen Shot 2017-08-25 at 3.13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650" y="2886670"/>
            <a:ext cx="11239500" cy="119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Screen Shot 2017-08-26 at 10.20.21 AM.png" descr="Screen Shot 2017-08-26 at 10.20.2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6825" y="4538380"/>
            <a:ext cx="2279136" cy="3329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222"/>
          <p:cNvSpPr txBox="1"/>
          <p:nvPr/>
        </p:nvSpPr>
        <p:spPr>
          <a:xfrm>
            <a:off x="5334348" y="5016500"/>
            <a:ext cx="7327955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Signs are rewritten with fonts inside of SVG, retaining the source string as text which can be copied.</a:t>
            </a:r>
          </a:p>
        </p:txBody>
      </p:sp>
      <p:sp>
        <p:nvSpPr>
          <p:cNvPr id="624" name="Shape 232"/>
          <p:cNvSpPr txBox="1"/>
          <p:nvPr/>
        </p:nvSpPr>
        <p:spPr>
          <a:xfrm>
            <a:off x="944550" y="83724"/>
            <a:ext cx="11115700" cy="17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8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SignWriting Today</a:t>
            </a:r>
          </a:p>
        </p:txBody>
      </p:sp>
      <p:sp>
        <p:nvSpPr>
          <p:cNvPr id="625" name="Shape 222"/>
          <p:cNvSpPr txBox="1"/>
          <p:nvPr/>
        </p:nvSpPr>
        <p:spPr>
          <a:xfrm>
            <a:off x="5334348" y="3187700"/>
            <a:ext cx="7327955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Regular Expressions are used to identify signs written in SignWriting.</a:t>
            </a:r>
          </a:p>
        </p:txBody>
      </p:sp>
      <p:sp>
        <p:nvSpPr>
          <p:cNvPr id="626" name="Scan and process"/>
          <p:cNvSpPr txBox="1"/>
          <p:nvPr/>
        </p:nvSpPr>
        <p:spPr>
          <a:xfrm>
            <a:off x="4615333" y="1879600"/>
            <a:ext cx="37741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Scan and process</a:t>
            </a:r>
          </a:p>
        </p:txBody>
      </p:sp>
      <p:grpSp>
        <p:nvGrpSpPr>
          <p:cNvPr id="629" name="Screen Shot 2017-08-26 at 10.20.21 AM.png"/>
          <p:cNvGrpSpPr/>
          <p:nvPr/>
        </p:nvGrpSpPr>
        <p:grpSpPr>
          <a:xfrm>
            <a:off x="801819" y="3128433"/>
            <a:ext cx="3822701" cy="5511801"/>
            <a:chOff x="0" y="0"/>
            <a:chExt cx="3822700" cy="5511800"/>
          </a:xfrm>
        </p:grpSpPr>
        <p:pic>
          <p:nvPicPr>
            <p:cNvPr id="628" name="Screen Shot 2017-08-26 at 10.20.21 AM.png" descr="Screen Shot 2017-08-26 at 10.20.21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3390900" cy="4953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27" name="Screen Shot 2017-08-26 at 10.20.21 AM.png" descr="Screen Shot 2017-08-26 at 10.20.21 A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22700" cy="5511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222"/>
          <p:cNvSpPr txBox="1"/>
          <p:nvPr/>
        </p:nvSpPr>
        <p:spPr>
          <a:xfrm>
            <a:off x="5149082" y="2921000"/>
            <a:ext cx="767308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The Universal Shaping Engine (USE) is a widely supported rendering system for complex scripts.</a:t>
            </a:r>
          </a:p>
        </p:txBody>
      </p:sp>
      <p:sp>
        <p:nvSpPr>
          <p:cNvPr id="632" name="Shape 232"/>
          <p:cNvSpPr txBox="1"/>
          <p:nvPr/>
        </p:nvSpPr>
        <p:spPr>
          <a:xfrm>
            <a:off x="944550" y="680624"/>
            <a:ext cx="11115700" cy="170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8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SignWriting Tomorrow</a:t>
            </a:r>
          </a:p>
        </p:txBody>
      </p:sp>
      <p:sp>
        <p:nvSpPr>
          <p:cNvPr id="633" name="Shape 222"/>
          <p:cNvSpPr txBox="1"/>
          <p:nvPr/>
        </p:nvSpPr>
        <p:spPr>
          <a:xfrm>
            <a:off x="5149082" y="7222066"/>
            <a:ext cx="7673087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 2-Dimensional font is being developed for the Sutton SignWriting script which leverages the Universal Shaping Engine.</a:t>
            </a:r>
          </a:p>
        </p:txBody>
      </p:sp>
      <p:sp>
        <p:nvSpPr>
          <p:cNvPr id="634" name="Shape 222"/>
          <p:cNvSpPr txBox="1"/>
          <p:nvPr/>
        </p:nvSpPr>
        <p:spPr>
          <a:xfrm>
            <a:off x="4996682" y="5033433"/>
            <a:ext cx="767308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With the Universal Shaping Engine,</a:t>
            </a:r>
          </a:p>
          <a:p>
            <a:pPr>
              <a:defRPr sz="35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SignWriting text can be correctly rendered by the operating system.</a:t>
            </a:r>
          </a:p>
        </p:txBody>
      </p:sp>
      <p:grpSp>
        <p:nvGrpSpPr>
          <p:cNvPr id="637" name="Screen Shot 2017-08-26 at 10.20.21 AM.png"/>
          <p:cNvGrpSpPr/>
          <p:nvPr/>
        </p:nvGrpSpPr>
        <p:grpSpPr>
          <a:xfrm>
            <a:off x="801819" y="3128433"/>
            <a:ext cx="3822701" cy="5511801"/>
            <a:chOff x="0" y="0"/>
            <a:chExt cx="3822700" cy="5511800"/>
          </a:xfrm>
        </p:grpSpPr>
        <p:pic>
          <p:nvPicPr>
            <p:cNvPr id="636" name="Screen Shot 2017-08-26 at 10.20.21 AM.png" descr="Screen Shot 2017-08-26 at 10.20.21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3390900" cy="4953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35" name="Screen Shot 2017-08-26 at 10.20.21 AM.png" descr="Screen Shot 2017-08-26 at 10.20.21 A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822700" cy="5511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haracters for…"/>
          <p:cNvSpPr txBox="1"/>
          <p:nvPr/>
        </p:nvSpPr>
        <p:spPr>
          <a:xfrm>
            <a:off x="1505909" y="4506383"/>
            <a:ext cx="464969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Characters for</a:t>
            </a:r>
          </a:p>
          <a:p>
            <a:pPr>
              <a:defRPr sz="5400"/>
            </a:pPr>
            <a:r>
              <a:t>naming signs</a:t>
            </a:r>
          </a:p>
        </p:txBody>
      </p:sp>
      <p:sp>
        <p:nvSpPr>
          <p:cNvPr id="640" name="Fonts for…"/>
          <p:cNvSpPr txBox="1"/>
          <p:nvPr/>
        </p:nvSpPr>
        <p:spPr>
          <a:xfrm>
            <a:off x="7076753" y="4506383"/>
            <a:ext cx="4192936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Fonts for </a:t>
            </a:r>
          </a:p>
          <a:p>
            <a:pPr>
              <a:defRPr sz="5400"/>
            </a:pPr>
            <a:r>
              <a:t>viewing signs</a:t>
            </a:r>
          </a:p>
        </p:txBody>
      </p:sp>
      <p:sp>
        <p:nvSpPr>
          <p:cNvPr id="641" name="Sutton SignWriting…"/>
          <p:cNvSpPr txBox="1"/>
          <p:nvPr>
            <p:ph type="ctrTitle"/>
          </p:nvPr>
        </p:nvSpPr>
        <p:spPr>
          <a:xfrm>
            <a:off x="644236" y="595941"/>
            <a:ext cx="11608893" cy="2805543"/>
          </a:xfrm>
          <a:prstGeom prst="rect">
            <a:avLst/>
          </a:prstGeom>
        </p:spPr>
        <p:txBody>
          <a:bodyPr/>
          <a:lstStyle/>
          <a:p>
            <a:pPr/>
            <a:r>
              <a:t>Sutton SignWriting </a:t>
            </a:r>
          </a:p>
          <a:p>
            <a:pPr/>
            <a:r>
              <a:t>Standard of 2017</a:t>
            </a:r>
          </a:p>
        </p:txBody>
      </p:sp>
      <p:sp>
        <p:nvSpPr>
          <p:cNvPr id="642" name="Stable platform for growth"/>
          <p:cNvSpPr txBox="1"/>
          <p:nvPr/>
        </p:nvSpPr>
        <p:spPr>
          <a:xfrm>
            <a:off x="2082911" y="6790266"/>
            <a:ext cx="883897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Stable platform for growth</a:t>
            </a:r>
          </a:p>
        </p:txBody>
      </p:sp>
      <p:sp>
        <p:nvSpPr>
          <p:cNvPr id="643" name="Rectangle"/>
          <p:cNvSpPr/>
          <p:nvPr/>
        </p:nvSpPr>
        <p:spPr>
          <a:xfrm>
            <a:off x="1171063" y="4256021"/>
            <a:ext cx="5319382" cy="2253325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44" name="Rectangle"/>
          <p:cNvSpPr/>
          <p:nvPr/>
        </p:nvSpPr>
        <p:spPr>
          <a:xfrm>
            <a:off x="6513529" y="4256021"/>
            <a:ext cx="5319383" cy="2253325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45" name="Rectangle"/>
          <p:cNvSpPr/>
          <p:nvPr/>
        </p:nvSpPr>
        <p:spPr>
          <a:xfrm>
            <a:off x="1171063" y="6516620"/>
            <a:ext cx="10662674" cy="1727201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by Stephen E Slevinski Jr"/>
          <p:cNvSpPr txBox="1"/>
          <p:nvPr>
            <p:ph type="subTitle" sz="quarter" idx="1"/>
          </p:nvPr>
        </p:nvSpPr>
        <p:spPr>
          <a:xfrm>
            <a:off x="769475" y="3114329"/>
            <a:ext cx="5228041" cy="647703"/>
          </a:xfrm>
          <a:prstGeom prst="rect">
            <a:avLst/>
          </a:prstGeom>
        </p:spPr>
        <p:txBody>
          <a:bodyPr/>
          <a:lstStyle>
            <a:lvl1pPr algn="l">
              <a:defRPr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by Stephen E Slevinski Jr</a:t>
            </a:r>
          </a:p>
        </p:txBody>
      </p:sp>
      <p:sp>
        <p:nvSpPr>
          <p:cNvPr id="648" name="slevinski@signwriting.org"/>
          <p:cNvSpPr txBox="1"/>
          <p:nvPr/>
        </p:nvSpPr>
        <p:spPr>
          <a:xfrm>
            <a:off x="833681" y="3694877"/>
            <a:ext cx="366680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Helvetica Light"/>
                <a:ea typeface="Helvetica Light"/>
                <a:cs typeface="Helvetica Light"/>
                <a:sym typeface="Helvetica Light"/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slevinski@signwriting.org</a:t>
            </a:r>
          </a:p>
        </p:txBody>
      </p:sp>
      <p:pic>
        <p:nvPicPr>
          <p:cNvPr id="649" name="image13.png" descr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3228" y="4801670"/>
            <a:ext cx="6262095" cy="24892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pic>
        <p:nvPicPr>
          <p:cNvPr id="650" name="image14.png" descr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1345" y="4386974"/>
            <a:ext cx="3311214" cy="3311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mage15.png" descr="image1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88594" y="4979470"/>
            <a:ext cx="1498603" cy="2133603"/>
          </a:xfrm>
          <a:prstGeom prst="rect">
            <a:avLst/>
          </a:prstGeom>
          <a:ln w="12700">
            <a:miter lim="400000"/>
          </a:ln>
        </p:spPr>
      </p:pic>
      <p:sp>
        <p:nvSpPr>
          <p:cNvPr id="652" name="https://slevinski.github.io/SuttonSignWriting/"/>
          <p:cNvSpPr txBox="1"/>
          <p:nvPr/>
        </p:nvSpPr>
        <p:spPr>
          <a:xfrm>
            <a:off x="1561806" y="8330510"/>
            <a:ext cx="91022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https://slevinski.github.io/SuttonSignWriting/</a:t>
            </a:r>
            <a:r>
              <a:t> </a:t>
            </a:r>
          </a:p>
        </p:txBody>
      </p:sp>
      <p:sp>
        <p:nvSpPr>
          <p:cNvPr id="653" name="Sutton SignWriting…"/>
          <p:cNvSpPr txBox="1"/>
          <p:nvPr>
            <p:ph type="ctrTitle"/>
          </p:nvPr>
        </p:nvSpPr>
        <p:spPr>
          <a:xfrm>
            <a:off x="644236" y="595941"/>
            <a:ext cx="6827674" cy="1893446"/>
          </a:xfrm>
          <a:prstGeom prst="rect">
            <a:avLst/>
          </a:prstGeom>
        </p:spPr>
        <p:txBody>
          <a:bodyPr/>
          <a:lstStyle/>
          <a:p>
            <a:pPr defTabSz="566674">
              <a:defRPr sz="5820"/>
            </a:pPr>
            <a:r>
              <a:t>Sutton SignWriting </a:t>
            </a:r>
          </a:p>
          <a:p>
            <a:pPr defTabSz="566674">
              <a:defRPr sz="5820"/>
            </a:pPr>
            <a:r>
              <a:t>Standard of 2017</a:t>
            </a:r>
          </a:p>
        </p:txBody>
      </p:sp>
      <p:pic>
        <p:nvPicPr>
          <p:cNvPr id="65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987407" y="591986"/>
            <a:ext cx="3667853" cy="3667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haracters and Fonts"/>
          <p:cNvSpPr txBox="1"/>
          <p:nvPr/>
        </p:nvSpPr>
        <p:spPr>
          <a:xfrm>
            <a:off x="2048941" y="944033"/>
            <a:ext cx="8906918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/>
            </a:lvl1pPr>
          </a:lstStyle>
          <a:p>
            <a:pPr/>
            <a:r>
              <a:t>Characters and Fonts</a:t>
            </a:r>
          </a:p>
        </p:txBody>
      </p:sp>
      <p:sp>
        <p:nvSpPr>
          <p:cNvPr id="217" name="Characters are used to name signs"/>
          <p:cNvSpPr txBox="1"/>
          <p:nvPr/>
        </p:nvSpPr>
        <p:spPr>
          <a:xfrm>
            <a:off x="1108534" y="4413249"/>
            <a:ext cx="10787733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Characters are used to name signs</a:t>
            </a:r>
          </a:p>
        </p:txBody>
      </p:sp>
      <p:sp>
        <p:nvSpPr>
          <p:cNvPr id="218" name="Fonts are used to view signs"/>
          <p:cNvSpPr txBox="1"/>
          <p:nvPr/>
        </p:nvSpPr>
        <p:spPr>
          <a:xfrm>
            <a:off x="2099729" y="6352116"/>
            <a:ext cx="8805342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Fonts are used to view signs</a:t>
            </a:r>
          </a:p>
        </p:txBody>
      </p:sp>
      <p:sp>
        <p:nvSpPr>
          <p:cNvPr id="219" name="Line"/>
          <p:cNvSpPr/>
          <p:nvPr/>
        </p:nvSpPr>
        <p:spPr>
          <a:xfrm>
            <a:off x="943843" y="2630884"/>
            <a:ext cx="11117114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Design Principles of…"/>
          <p:cNvSpPr txBox="1"/>
          <p:nvPr/>
        </p:nvSpPr>
        <p:spPr>
          <a:xfrm>
            <a:off x="2277764" y="719666"/>
            <a:ext cx="8449272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200"/>
            </a:pPr>
            <a:r>
              <a:t>Design Principles of</a:t>
            </a:r>
          </a:p>
          <a:p>
            <a:pPr>
              <a:defRPr sz="7200"/>
            </a:pPr>
            <a:r>
              <a:t>Sutton SignWriting</a:t>
            </a:r>
          </a:p>
        </p:txBody>
      </p:sp>
      <p:sp>
        <p:nvSpPr>
          <p:cNvPr id="222" name="Complete"/>
          <p:cNvSpPr txBox="1"/>
          <p:nvPr/>
        </p:nvSpPr>
        <p:spPr>
          <a:xfrm>
            <a:off x="780913" y="4152899"/>
            <a:ext cx="21973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Complete</a:t>
            </a:r>
          </a:p>
        </p:txBody>
      </p:sp>
      <p:sp>
        <p:nvSpPr>
          <p:cNvPr id="223" name="Line"/>
          <p:cNvSpPr/>
          <p:nvPr/>
        </p:nvSpPr>
        <p:spPr>
          <a:xfrm>
            <a:off x="943843" y="3308217"/>
            <a:ext cx="11117114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4" name="Universal"/>
          <p:cNvSpPr txBox="1"/>
          <p:nvPr/>
        </p:nvSpPr>
        <p:spPr>
          <a:xfrm>
            <a:off x="793191" y="5472682"/>
            <a:ext cx="21728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Universal</a:t>
            </a:r>
          </a:p>
        </p:txBody>
      </p:sp>
      <p:sp>
        <p:nvSpPr>
          <p:cNvPr id="225" name="Empowering"/>
          <p:cNvSpPr txBox="1"/>
          <p:nvPr/>
        </p:nvSpPr>
        <p:spPr>
          <a:xfrm>
            <a:off x="501538" y="6976615"/>
            <a:ext cx="28577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Empowering</a:t>
            </a:r>
          </a:p>
        </p:txBody>
      </p:sp>
      <p:sp>
        <p:nvSpPr>
          <p:cNvPr id="226" name="Possible"/>
          <p:cNvSpPr txBox="1"/>
          <p:nvPr/>
        </p:nvSpPr>
        <p:spPr>
          <a:xfrm>
            <a:off x="906913" y="8316466"/>
            <a:ext cx="19946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Possible</a:t>
            </a:r>
          </a:p>
        </p:txBody>
      </p:sp>
      <p:sp>
        <p:nvSpPr>
          <p:cNvPr id="227" name="Support the structures inherent to the script."/>
          <p:cNvSpPr txBox="1"/>
          <p:nvPr/>
        </p:nvSpPr>
        <p:spPr>
          <a:xfrm>
            <a:off x="4466350" y="4163483"/>
            <a:ext cx="752650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Support the structures inherent to the script.</a:t>
            </a:r>
          </a:p>
        </p:txBody>
      </p:sp>
      <p:sp>
        <p:nvSpPr>
          <p:cNvPr id="228" name="Support all sign languages without…"/>
          <p:cNvSpPr txBox="1"/>
          <p:nvPr/>
        </p:nvSpPr>
        <p:spPr>
          <a:xfrm>
            <a:off x="4878976" y="5288532"/>
            <a:ext cx="670124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Support all sign languages without</a:t>
            </a:r>
          </a:p>
          <a:p>
            <a:pPr>
              <a:defRPr sz="3000"/>
            </a:pPr>
            <a:r>
              <a:t>additional characters or updated fonts. </a:t>
            </a:r>
          </a:p>
        </p:txBody>
      </p:sp>
      <p:sp>
        <p:nvSpPr>
          <p:cNvPr id="229" name="Enable the writers to decide on the spelling…"/>
          <p:cNvSpPr txBox="1"/>
          <p:nvPr/>
        </p:nvSpPr>
        <p:spPr>
          <a:xfrm>
            <a:off x="4249053" y="6792465"/>
            <a:ext cx="748482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Enable the writers to decide on the spelling</a:t>
            </a:r>
          </a:p>
          <a:p>
            <a:pPr>
              <a:defRPr sz="3000"/>
            </a:pPr>
            <a:r>
              <a:t>of their own sign languages. </a:t>
            </a:r>
          </a:p>
        </p:txBody>
      </p:sp>
      <p:sp>
        <p:nvSpPr>
          <p:cNvPr id="230" name="Work with existing font technologies."/>
          <p:cNvSpPr txBox="1"/>
          <p:nvPr/>
        </p:nvSpPr>
        <p:spPr>
          <a:xfrm>
            <a:off x="5119239" y="8327049"/>
            <a:ext cx="627001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Work with existing font technologies.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187"/>
          <p:cNvSpPr txBox="1"/>
          <p:nvPr/>
        </p:nvSpPr>
        <p:spPr>
          <a:xfrm>
            <a:off x="952498" y="3982352"/>
            <a:ext cx="1109980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AS18711S20500M514x517S18711490x483S20500486x506</a:t>
            </a:r>
          </a:p>
        </p:txBody>
      </p:sp>
      <p:sp>
        <p:nvSpPr>
          <p:cNvPr id="233" name="Shape 232"/>
          <p:cNvSpPr txBox="1"/>
          <p:nvPr/>
        </p:nvSpPr>
        <p:spPr>
          <a:xfrm>
            <a:off x="3339426" y="1504491"/>
            <a:ext cx="6325948" cy="914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59880">
              <a:lnSpc>
                <a:spcPct val="90000"/>
              </a:lnSpc>
              <a:defRPr sz="3936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Formal SignWriting in ASCII</a:t>
            </a:r>
          </a:p>
        </p:txBody>
      </p:sp>
      <p:grpSp>
        <p:nvGrpSpPr>
          <p:cNvPr id="236" name="Screen Shot 2017-08-18 at 11.13.31 AM.png"/>
          <p:cNvGrpSpPr/>
          <p:nvPr/>
        </p:nvGrpSpPr>
        <p:grpSpPr>
          <a:xfrm>
            <a:off x="10496825" y="734203"/>
            <a:ext cx="1663701" cy="1981201"/>
            <a:chOff x="0" y="0"/>
            <a:chExt cx="1663700" cy="1981200"/>
          </a:xfrm>
        </p:grpSpPr>
        <p:pic>
          <p:nvPicPr>
            <p:cNvPr id="235" name="Screen Shot 2017-08-18 at 11.13.31 AM.png" descr="Screen Shot 2017-08-18 at 11.13.31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231900" cy="1422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4" name="Screen Shot 2017-08-18 at 11.13.31 AM.png" descr="Screen Shot 2017-08-18 at 11.13.31 A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663700" cy="1981200"/>
            </a:xfrm>
            <a:prstGeom prst="rect">
              <a:avLst/>
            </a:prstGeom>
            <a:effectLst/>
          </p:spPr>
        </p:pic>
      </p:grpSp>
      <p:sp>
        <p:nvSpPr>
          <p:cNvPr id="237" name="FSW"/>
          <p:cNvSpPr txBox="1"/>
          <p:nvPr/>
        </p:nvSpPr>
        <p:spPr>
          <a:xfrm>
            <a:off x="5641082" y="2591269"/>
            <a:ext cx="146863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/>
            </a:lvl1pPr>
          </a:lstStyle>
          <a:p>
            <a:pPr/>
            <a:r>
              <a:t>FSW</a:t>
            </a:r>
          </a:p>
        </p:txBody>
      </p:sp>
      <p:sp>
        <p:nvSpPr>
          <p:cNvPr id="238" name="https://datatracker.ietf.org/doc/draft-slevinski-formal-signwriting/"/>
          <p:cNvSpPr txBox="1"/>
          <p:nvPr/>
        </p:nvSpPr>
        <p:spPr>
          <a:xfrm>
            <a:off x="457939" y="8368431"/>
            <a:ext cx="12088921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https://datatracker.ietf.org/doc/draft-slevinski-formal-signwriting/</a:t>
            </a:r>
            <a:r>
              <a:t> </a:t>
            </a:r>
          </a:p>
        </p:txBody>
      </p:sp>
      <p:sp>
        <p:nvSpPr>
          <p:cNvPr id="239" name="Mathematical names…"/>
          <p:cNvSpPr txBox="1"/>
          <p:nvPr/>
        </p:nvSpPr>
        <p:spPr>
          <a:xfrm>
            <a:off x="3027300" y="5200262"/>
            <a:ext cx="6950200" cy="276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</a:pPr>
            <a:r>
              <a:t>Mathematical names</a:t>
            </a:r>
          </a:p>
          <a:p>
            <a:pPr>
              <a:lnSpc>
                <a:spcPct val="80000"/>
              </a:lnSpc>
            </a:pPr>
          </a:p>
          <a:p>
            <a:pPr>
              <a:lnSpc>
                <a:spcPct val="80000"/>
              </a:lnSpc>
            </a:pPr>
            <a:r>
              <a:t>ASCII characters only</a:t>
            </a:r>
          </a:p>
          <a:p>
            <a:pPr>
              <a:lnSpc>
                <a:spcPct val="80000"/>
              </a:lnSpc>
              <a:defRPr sz="3000"/>
            </a:pPr>
            <a:r>
              <a:t>ABLMRS0123456789xabcdef</a:t>
            </a:r>
          </a:p>
          <a:p>
            <a:pPr>
              <a:lnSpc>
                <a:spcPct val="80000"/>
              </a:lnSpc>
            </a:pPr>
          </a:p>
          <a:p>
            <a:pPr>
              <a:lnSpc>
                <a:spcPct val="80000"/>
              </a:lnSpc>
            </a:pPr>
            <a:r>
              <a:t>Signs are written as unified words</a:t>
            </a:r>
          </a:p>
        </p:txBody>
      </p:sp>
      <p:sp>
        <p:nvSpPr>
          <p:cNvPr id="240" name="Rectangle"/>
          <p:cNvSpPr/>
          <p:nvPr/>
        </p:nvSpPr>
        <p:spPr>
          <a:xfrm>
            <a:off x="1038905" y="1601263"/>
            <a:ext cx="1202370" cy="11413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41" name="Screen Shot 2017-08-18 at 11.13.57 AM.png" descr="Screen Shot 2017-08-18 at 11.13.57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76236" y="1858867"/>
            <a:ext cx="495301" cy="52070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Rectangle"/>
          <p:cNvSpPr/>
          <p:nvPr/>
        </p:nvSpPr>
        <p:spPr>
          <a:xfrm>
            <a:off x="804747" y="707002"/>
            <a:ext cx="1169964" cy="114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43" name="Screen Shot 2017-08-18 at 11.14.17 AM.png" descr="Screen Shot 2017-08-18 at 11.14.17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229" y="752879"/>
            <a:ext cx="1079501" cy="104140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2012 Standard"/>
          <p:cNvSpPr txBox="1"/>
          <p:nvPr/>
        </p:nvSpPr>
        <p:spPr>
          <a:xfrm>
            <a:off x="4401771" y="429683"/>
            <a:ext cx="394725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2012 Standard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32"/>
          <p:cNvSpPr txBox="1"/>
          <p:nvPr/>
        </p:nvSpPr>
        <p:spPr>
          <a:xfrm>
            <a:off x="3339426" y="1381368"/>
            <a:ext cx="6325948" cy="91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SignWriting in Unicode</a:t>
            </a:r>
          </a:p>
        </p:txBody>
      </p:sp>
      <p:grpSp>
        <p:nvGrpSpPr>
          <p:cNvPr id="249" name="Screen Shot 2017-08-18 at 11.13.31 AM.png"/>
          <p:cNvGrpSpPr/>
          <p:nvPr/>
        </p:nvGrpSpPr>
        <p:grpSpPr>
          <a:xfrm>
            <a:off x="10496825" y="734203"/>
            <a:ext cx="1663701" cy="1981201"/>
            <a:chOff x="0" y="0"/>
            <a:chExt cx="1663700" cy="1981200"/>
          </a:xfrm>
        </p:grpSpPr>
        <p:pic>
          <p:nvPicPr>
            <p:cNvPr id="248" name="Screen Shot 2017-08-18 at 11.13.31 AM.png" descr="Screen Shot 2017-08-18 at 11.13.31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1231900" cy="1422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7" name="Screen Shot 2017-08-18 at 11.13.31 AM.png" descr="Screen Shot 2017-08-18 at 11.13.31 AM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663700" cy="1981200"/>
            </a:xfrm>
            <a:prstGeom prst="rect">
              <a:avLst/>
            </a:prstGeom>
            <a:effectLst/>
          </p:spPr>
        </p:pic>
      </p:grpSp>
      <p:sp>
        <p:nvSpPr>
          <p:cNvPr id="250" name="SWU"/>
          <p:cNvSpPr txBox="1"/>
          <p:nvPr/>
        </p:nvSpPr>
        <p:spPr>
          <a:xfrm>
            <a:off x="5607149" y="2468147"/>
            <a:ext cx="153650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/>
            </a:lvl1pPr>
          </a:lstStyle>
          <a:p>
            <a:pPr/>
            <a:r>
              <a:t>SWU</a:t>
            </a:r>
          </a:p>
        </p:txBody>
      </p:sp>
      <p:sp>
        <p:nvSpPr>
          <p:cNvPr id="251" name="Endorsed by the Center for Sutton Movement Writing…"/>
          <p:cNvSpPr txBox="1"/>
          <p:nvPr/>
        </p:nvSpPr>
        <p:spPr>
          <a:xfrm>
            <a:off x="655017" y="6997751"/>
            <a:ext cx="11694766" cy="141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70000"/>
              </a:lnSpc>
            </a:pPr>
            <a:r>
              <a:t>Endorsed by the Center for Sutton Movement Writing</a:t>
            </a:r>
          </a:p>
          <a:p>
            <a:pPr>
              <a:lnSpc>
                <a:spcPct val="70000"/>
              </a:lnSpc>
            </a:pPr>
          </a:p>
          <a:p>
            <a:pPr>
              <a:lnSpc>
                <a:spcPct val="70000"/>
              </a:lnSpc>
            </a:pPr>
            <a:r>
              <a:t>Submitted to the Unicode Technical Committee July 2017</a:t>
            </a:r>
          </a:p>
        </p:txBody>
      </p:sp>
      <p:pic>
        <p:nvPicPr>
          <p:cNvPr id="252" name="Screen Shot 2017-08-18 at 11.00.43 AM.png" descr="Screen Shot 2017-08-18 at 11.00.43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1000" y="3596537"/>
            <a:ext cx="4622800" cy="78740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http://www.unicode.org/L2/L2017/17220-signwriting-design-opt.pdf"/>
          <p:cNvSpPr txBox="1"/>
          <p:nvPr/>
        </p:nvSpPr>
        <p:spPr>
          <a:xfrm>
            <a:off x="726591" y="8746066"/>
            <a:ext cx="1129761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http://www.unicode.org/L2/L2017/17220-signwriting-design-opt.pdf</a:t>
            </a:r>
          </a:p>
        </p:txBody>
      </p:sp>
      <p:sp>
        <p:nvSpPr>
          <p:cNvPr id="254" name="Rectangle"/>
          <p:cNvSpPr/>
          <p:nvPr/>
        </p:nvSpPr>
        <p:spPr>
          <a:xfrm>
            <a:off x="1038905" y="1601263"/>
            <a:ext cx="1202370" cy="11413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55" name="Screen Shot 2017-08-18 at 11.13.57 AM.png" descr="Screen Shot 2017-08-18 at 11.13.57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76236" y="1858867"/>
            <a:ext cx="495301" cy="52070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Rectangle"/>
          <p:cNvSpPr/>
          <p:nvPr/>
        </p:nvSpPr>
        <p:spPr>
          <a:xfrm>
            <a:off x="804747" y="707002"/>
            <a:ext cx="1169964" cy="114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57" name="Screen Shot 2017-08-18 at 11.14.17 AM.png" descr="Screen Shot 2017-08-18 at 11.14.17 A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2229" y="752879"/>
            <a:ext cx="1079501" cy="104140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2017 Standard"/>
          <p:cNvSpPr txBox="1"/>
          <p:nvPr/>
        </p:nvSpPr>
        <p:spPr>
          <a:xfrm>
            <a:off x="4401771" y="429683"/>
            <a:ext cx="394725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2017 Standard</a:t>
            </a:r>
          </a:p>
        </p:txBody>
      </p:sp>
      <p:pic>
        <p:nvPicPr>
          <p:cNvPr id="259" name="Screen Shot 2017-09-07 at 8.15.39 AM.png" descr="Screen Shot 2017-09-07 at 8.15.39 A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67341" y="4674126"/>
            <a:ext cx="3403601" cy="201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Screen Shot 2017-09-07 at 8.18.19 AM.png" descr="Screen Shot 2017-09-07 at 8.18.19 AM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54158" y="4705876"/>
            <a:ext cx="6083301" cy="195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187"/>
          <p:cNvSpPr txBox="1"/>
          <p:nvPr/>
        </p:nvSpPr>
        <p:spPr>
          <a:xfrm>
            <a:off x="1030746" y="8864709"/>
            <a:ext cx="1109980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AS18711S20500M514x517S18711490x483S20500486x506</a:t>
            </a:r>
          </a:p>
        </p:txBody>
      </p:sp>
      <p:sp>
        <p:nvSpPr>
          <p:cNvPr id="263" name="Shape 188"/>
          <p:cNvSpPr txBox="1"/>
          <p:nvPr/>
        </p:nvSpPr>
        <p:spPr>
          <a:xfrm>
            <a:off x="606508" y="8262752"/>
            <a:ext cx="71165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A</a:t>
            </a:r>
          </a:p>
        </p:txBody>
      </p:sp>
      <p:sp>
        <p:nvSpPr>
          <p:cNvPr id="264" name="Shape 189"/>
          <p:cNvSpPr txBox="1"/>
          <p:nvPr/>
        </p:nvSpPr>
        <p:spPr>
          <a:xfrm>
            <a:off x="1016739" y="8262752"/>
            <a:ext cx="183550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S18711</a:t>
            </a:r>
          </a:p>
        </p:txBody>
      </p:sp>
      <p:sp>
        <p:nvSpPr>
          <p:cNvPr id="265" name="Shape 190"/>
          <p:cNvSpPr txBox="1"/>
          <p:nvPr/>
        </p:nvSpPr>
        <p:spPr>
          <a:xfrm>
            <a:off x="2292217" y="8262752"/>
            <a:ext cx="196903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S20500</a:t>
            </a:r>
          </a:p>
        </p:txBody>
      </p:sp>
      <p:sp>
        <p:nvSpPr>
          <p:cNvPr id="266" name="Shape 191"/>
          <p:cNvSpPr txBox="1"/>
          <p:nvPr/>
        </p:nvSpPr>
        <p:spPr>
          <a:xfrm>
            <a:off x="4180631" y="8262752"/>
            <a:ext cx="237120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M 514x517</a:t>
            </a:r>
          </a:p>
        </p:txBody>
      </p:sp>
      <p:sp>
        <p:nvSpPr>
          <p:cNvPr id="267" name="Shape 192"/>
          <p:cNvSpPr txBox="1"/>
          <p:nvPr/>
        </p:nvSpPr>
        <p:spPr>
          <a:xfrm>
            <a:off x="6749766" y="8262752"/>
            <a:ext cx="299909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S18711 490x483</a:t>
            </a:r>
          </a:p>
        </p:txBody>
      </p:sp>
      <p:sp>
        <p:nvSpPr>
          <p:cNvPr id="268" name="Shape 193"/>
          <p:cNvSpPr txBox="1"/>
          <p:nvPr/>
        </p:nvSpPr>
        <p:spPr>
          <a:xfrm>
            <a:off x="9946784" y="8299633"/>
            <a:ext cx="299908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S20500 486x506</a:t>
            </a:r>
          </a:p>
        </p:txBody>
      </p:sp>
      <p:sp>
        <p:nvSpPr>
          <p:cNvPr id="269" name="Shape 200"/>
          <p:cNvSpPr txBox="1"/>
          <p:nvPr/>
        </p:nvSpPr>
        <p:spPr>
          <a:xfrm>
            <a:off x="4855988" y="6164985"/>
            <a:ext cx="183550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(514,517)</a:t>
            </a:r>
          </a:p>
        </p:txBody>
      </p:sp>
      <p:sp>
        <p:nvSpPr>
          <p:cNvPr id="270" name="Shape 201"/>
          <p:cNvSpPr txBox="1"/>
          <p:nvPr/>
        </p:nvSpPr>
        <p:spPr>
          <a:xfrm>
            <a:off x="7875588" y="6137536"/>
            <a:ext cx="196903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(490,483)</a:t>
            </a:r>
          </a:p>
        </p:txBody>
      </p:sp>
      <p:sp>
        <p:nvSpPr>
          <p:cNvPr id="271" name="Shape 202"/>
          <p:cNvSpPr txBox="1"/>
          <p:nvPr/>
        </p:nvSpPr>
        <p:spPr>
          <a:xfrm>
            <a:off x="10596958" y="6164985"/>
            <a:ext cx="196903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(486,506)</a:t>
            </a:r>
          </a:p>
        </p:txBody>
      </p:sp>
      <p:sp>
        <p:nvSpPr>
          <p:cNvPr id="272" name="Shape 203"/>
          <p:cNvSpPr/>
          <p:nvPr/>
        </p:nvSpPr>
        <p:spPr>
          <a:xfrm flipH="1">
            <a:off x="2449919" y="3196457"/>
            <a:ext cx="1092958" cy="625365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3" name="Shape 204"/>
          <p:cNvSpPr/>
          <p:nvPr/>
        </p:nvSpPr>
        <p:spPr>
          <a:xfrm flipH="1">
            <a:off x="909637" y="5173543"/>
            <a:ext cx="332828" cy="71416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4" name="Shape 205"/>
          <p:cNvSpPr/>
          <p:nvPr/>
        </p:nvSpPr>
        <p:spPr>
          <a:xfrm flipH="1">
            <a:off x="1850973" y="5188531"/>
            <a:ext cx="183929" cy="699178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5" name="Shape 206"/>
          <p:cNvSpPr/>
          <p:nvPr/>
        </p:nvSpPr>
        <p:spPr>
          <a:xfrm>
            <a:off x="2572002" y="4931678"/>
            <a:ext cx="323635" cy="998036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6" name="Shape 208"/>
          <p:cNvSpPr/>
          <p:nvPr/>
        </p:nvSpPr>
        <p:spPr>
          <a:xfrm flipH="1">
            <a:off x="7526357" y="5293469"/>
            <a:ext cx="189000" cy="533122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7" name="Shape 209"/>
          <p:cNvSpPr/>
          <p:nvPr/>
        </p:nvSpPr>
        <p:spPr>
          <a:xfrm>
            <a:off x="8886645" y="5151930"/>
            <a:ext cx="1564959" cy="608027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8" name="Shape 210"/>
          <p:cNvSpPr/>
          <p:nvPr/>
        </p:nvSpPr>
        <p:spPr>
          <a:xfrm>
            <a:off x="7055877" y="2873802"/>
            <a:ext cx="390109" cy="1031863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9" name="Shape 215"/>
          <p:cNvSpPr/>
          <p:nvPr/>
        </p:nvSpPr>
        <p:spPr>
          <a:xfrm flipV="1">
            <a:off x="6823401" y="5783985"/>
            <a:ext cx="1" cy="1257302"/>
          </a:xfrm>
          <a:prstGeom prst="line">
            <a:avLst/>
          </a:prstGeom>
          <a:ln w="165100">
            <a:solidFill>
              <a:srgbClr val="AC4E9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0" name="Shape 217"/>
          <p:cNvSpPr txBox="1"/>
          <p:nvPr/>
        </p:nvSpPr>
        <p:spPr>
          <a:xfrm>
            <a:off x="770401" y="3208728"/>
            <a:ext cx="11050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Time</a:t>
            </a:r>
          </a:p>
        </p:txBody>
      </p:sp>
      <p:sp>
        <p:nvSpPr>
          <p:cNvPr id="281" name="Shape 218"/>
          <p:cNvSpPr txBox="1"/>
          <p:nvPr/>
        </p:nvSpPr>
        <p:spPr>
          <a:xfrm>
            <a:off x="10798789" y="3208728"/>
            <a:ext cx="14356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Space</a:t>
            </a:r>
          </a:p>
        </p:txBody>
      </p:sp>
      <p:sp>
        <p:nvSpPr>
          <p:cNvPr id="282" name="Shape 219"/>
          <p:cNvSpPr/>
          <p:nvPr/>
        </p:nvSpPr>
        <p:spPr>
          <a:xfrm flipV="1">
            <a:off x="4148802" y="3584746"/>
            <a:ext cx="1" cy="3471916"/>
          </a:xfrm>
          <a:prstGeom prst="line">
            <a:avLst/>
          </a:prstGeom>
          <a:ln w="165100">
            <a:solidFill>
              <a:srgbClr val="AC4E9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3" name="Shape 220"/>
          <p:cNvSpPr txBox="1"/>
          <p:nvPr/>
        </p:nvSpPr>
        <p:spPr>
          <a:xfrm>
            <a:off x="516785" y="7185803"/>
            <a:ext cx="134264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Sequence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Marker</a:t>
            </a:r>
          </a:p>
        </p:txBody>
      </p:sp>
      <p:sp>
        <p:nvSpPr>
          <p:cNvPr id="284" name="Shape 222"/>
          <p:cNvSpPr txBox="1"/>
          <p:nvPr/>
        </p:nvSpPr>
        <p:spPr>
          <a:xfrm>
            <a:off x="2358291" y="7185804"/>
            <a:ext cx="993903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Sorting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List</a:t>
            </a:r>
          </a:p>
        </p:txBody>
      </p:sp>
      <p:sp>
        <p:nvSpPr>
          <p:cNvPr id="285" name="Shape 225"/>
          <p:cNvSpPr txBox="1"/>
          <p:nvPr/>
        </p:nvSpPr>
        <p:spPr>
          <a:xfrm>
            <a:off x="4012663" y="7236112"/>
            <a:ext cx="159639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Middle Lane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Signbox</a:t>
            </a:r>
          </a:p>
        </p:txBody>
      </p:sp>
      <p:sp>
        <p:nvSpPr>
          <p:cNvPr id="286" name="Shape 226"/>
          <p:cNvSpPr txBox="1"/>
          <p:nvPr/>
        </p:nvSpPr>
        <p:spPr>
          <a:xfrm>
            <a:off x="5948584" y="7311476"/>
            <a:ext cx="81534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Max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Coord</a:t>
            </a:r>
          </a:p>
        </p:txBody>
      </p:sp>
      <p:sp>
        <p:nvSpPr>
          <p:cNvPr id="287" name="Shape 227"/>
          <p:cNvSpPr txBox="1"/>
          <p:nvPr/>
        </p:nvSpPr>
        <p:spPr>
          <a:xfrm>
            <a:off x="8288788" y="7076383"/>
            <a:ext cx="96113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Spatial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Symbol</a:t>
            </a:r>
          </a:p>
        </p:txBody>
      </p:sp>
      <p:sp>
        <p:nvSpPr>
          <p:cNvPr id="288" name="Shape 231"/>
          <p:cNvSpPr/>
          <p:nvPr/>
        </p:nvSpPr>
        <p:spPr>
          <a:xfrm flipH="1">
            <a:off x="5366234" y="5182240"/>
            <a:ext cx="987648" cy="767298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9" name="Shape 232"/>
          <p:cNvSpPr txBox="1"/>
          <p:nvPr/>
        </p:nvSpPr>
        <p:spPr>
          <a:xfrm>
            <a:off x="2718118" y="524570"/>
            <a:ext cx="7568564" cy="91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0">
              <a:lnSpc>
                <a:spcPct val="90000"/>
              </a:lnSpc>
              <a:defRPr sz="4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SWU is equivalent to FSW</a:t>
            </a:r>
          </a:p>
        </p:txBody>
      </p:sp>
      <p:pic>
        <p:nvPicPr>
          <p:cNvPr id="290" name="Screen Shot 2017-08-18 at 10.53.12 AM.png" descr="Screen Shot 2017-08-18 at 10.53.1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7089" y="4122505"/>
            <a:ext cx="15748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Screen Shot 2017-08-18 at 10.53.49 AM.png" descr="Screen Shot 2017-08-18 at 10.53.4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8139" y="4135205"/>
            <a:ext cx="3035301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Screen Shot 2017-08-18 at 10.54.47 AM.png" descr="Screen Shot 2017-08-18 at 10.54.47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916" y="6083455"/>
            <a:ext cx="520701" cy="73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Screen Shot 2017-08-18 at 10.55.16 AM.png" descr="Screen Shot 2017-08-18 at 10.55.16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35888" y="6142745"/>
            <a:ext cx="7239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Screen Shot 2017-08-18 at 10.55.16 AM.png" descr="Screen Shot 2017-08-18 at 10.55.16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53121" y="6042287"/>
            <a:ext cx="7239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Screen Shot 2017-08-18 at 10.55.51 AM.png" descr="Screen Shot 2017-08-18 at 10.55.51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78709" y="6314195"/>
            <a:ext cx="3683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Screen Shot 2017-08-18 at 10.55.51 AM.png" descr="Screen Shot 2017-08-18 at 10.55.51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37183" y="6241186"/>
            <a:ext cx="3683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Screen Shot 2017-08-18 at 10.57.32 AM.png" descr="Screen Shot 2017-08-18 at 10.57.32 A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76426" y="6077401"/>
            <a:ext cx="431801" cy="71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Screen Shot 2017-08-18 at 11.00.43 AM.png" descr="Screen Shot 2017-08-18 at 11.00.43 A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69248" y="1847880"/>
            <a:ext cx="4622801" cy="787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1" name="Screen Shot 2017-08-18 at 11.13.31 AM.png"/>
          <p:cNvGrpSpPr/>
          <p:nvPr/>
        </p:nvGrpSpPr>
        <p:grpSpPr>
          <a:xfrm>
            <a:off x="10496825" y="734203"/>
            <a:ext cx="1663701" cy="1981201"/>
            <a:chOff x="0" y="0"/>
            <a:chExt cx="1663700" cy="1981200"/>
          </a:xfrm>
        </p:grpSpPr>
        <p:pic>
          <p:nvPicPr>
            <p:cNvPr id="300" name="Screen Shot 2017-08-18 at 11.13.31 AM.png" descr="Screen Shot 2017-08-18 at 11.13.31 AM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1231900" cy="1422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9" name="Screen Shot 2017-08-18 at 11.13.31 AM.png" descr="Screen Shot 2017-08-18 at 11.13.31 AM.png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663700" cy="1981200"/>
            </a:xfrm>
            <a:prstGeom prst="rect">
              <a:avLst/>
            </a:prstGeom>
            <a:effectLst/>
          </p:spPr>
        </p:pic>
      </p:grpSp>
      <p:sp>
        <p:nvSpPr>
          <p:cNvPr id="302" name="Shape 215"/>
          <p:cNvSpPr/>
          <p:nvPr/>
        </p:nvSpPr>
        <p:spPr>
          <a:xfrm flipV="1">
            <a:off x="9953535" y="5823104"/>
            <a:ext cx="1" cy="1257302"/>
          </a:xfrm>
          <a:prstGeom prst="line">
            <a:avLst/>
          </a:prstGeom>
          <a:ln w="165100">
            <a:solidFill>
              <a:srgbClr val="AC4E9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3" name="Shape 208"/>
          <p:cNvSpPr/>
          <p:nvPr/>
        </p:nvSpPr>
        <p:spPr>
          <a:xfrm>
            <a:off x="7526356" y="6948219"/>
            <a:ext cx="1" cy="1041401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4" name="Shape 208"/>
          <p:cNvSpPr/>
          <p:nvPr/>
        </p:nvSpPr>
        <p:spPr>
          <a:xfrm>
            <a:off x="10521333" y="6911284"/>
            <a:ext cx="1" cy="1041401"/>
          </a:xfrm>
          <a:prstGeom prst="line">
            <a:avLst/>
          </a:prstGeom>
          <a:ln w="50800">
            <a:solidFill>
              <a:srgbClr val="85888D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5" name="Shape 227"/>
          <p:cNvSpPr txBox="1"/>
          <p:nvPr/>
        </p:nvSpPr>
        <p:spPr>
          <a:xfrm>
            <a:off x="11100905" y="7124359"/>
            <a:ext cx="96113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Spatial</a:t>
            </a:r>
          </a:p>
          <a:p>
            <a:pPr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Symbol</a:t>
            </a:r>
          </a:p>
        </p:txBody>
      </p:sp>
      <p:sp>
        <p:nvSpPr>
          <p:cNvPr id="306" name="Rectangle"/>
          <p:cNvSpPr/>
          <p:nvPr/>
        </p:nvSpPr>
        <p:spPr>
          <a:xfrm>
            <a:off x="1038905" y="1601263"/>
            <a:ext cx="1202370" cy="11413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07" name="Screen Shot 2017-08-18 at 11.13.57 AM.png" descr="Screen Shot 2017-08-18 at 11.13.57 AM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76236" y="1858867"/>
            <a:ext cx="495301" cy="52070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Rectangle"/>
          <p:cNvSpPr/>
          <p:nvPr/>
        </p:nvSpPr>
        <p:spPr>
          <a:xfrm>
            <a:off x="804747" y="707002"/>
            <a:ext cx="1169964" cy="114134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09" name="Screen Shot 2017-08-18 at 11.14.17 AM.png" descr="Screen Shot 2017-08-18 at 11.14.17 AM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42229" y="752879"/>
            <a:ext cx="1079501" cy="104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“a worldwide character standard”"/>
          <p:cNvSpPr txBox="1"/>
          <p:nvPr/>
        </p:nvSpPr>
        <p:spPr>
          <a:xfrm>
            <a:off x="1957269" y="1527506"/>
            <a:ext cx="92872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“a worldwide character standard”</a:t>
            </a:r>
          </a:p>
        </p:txBody>
      </p:sp>
      <p:sp>
        <p:nvSpPr>
          <p:cNvPr id="312" name="The Unicode Standard"/>
          <p:cNvSpPr txBox="1"/>
          <p:nvPr/>
        </p:nvSpPr>
        <p:spPr>
          <a:xfrm>
            <a:off x="2632831" y="406399"/>
            <a:ext cx="773913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The Unicode Standard</a:t>
            </a:r>
          </a:p>
        </p:txBody>
      </p:sp>
      <p:sp>
        <p:nvSpPr>
          <p:cNvPr id="313" name="Principles of the Unicode Standard"/>
          <p:cNvSpPr txBox="1"/>
          <p:nvPr/>
        </p:nvSpPr>
        <p:spPr>
          <a:xfrm>
            <a:off x="1733715" y="4062255"/>
            <a:ext cx="90863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Principles of the Unicode Standard</a:t>
            </a:r>
          </a:p>
        </p:txBody>
      </p:sp>
      <p:sp>
        <p:nvSpPr>
          <p:cNvPr id="314" name="Universal repertoire…"/>
          <p:cNvSpPr txBox="1"/>
          <p:nvPr/>
        </p:nvSpPr>
        <p:spPr>
          <a:xfrm>
            <a:off x="1693598" y="4749539"/>
            <a:ext cx="4374662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00789" indent="-300789">
              <a:buSzPct val="100000"/>
              <a:buChar char="•"/>
              <a:defRPr sz="3000"/>
            </a:pPr>
            <a:r>
              <a:t>    Universal repertoire </a:t>
            </a:r>
          </a:p>
          <a:p>
            <a:pPr marL="300789" indent="-300789">
              <a:buSzPct val="100000"/>
              <a:buChar char="•"/>
              <a:defRPr sz="3000"/>
            </a:pPr>
            <a:r>
              <a:t>    Logical order</a:t>
            </a:r>
          </a:p>
          <a:p>
            <a:pPr marL="300789" indent="-300789">
              <a:buSzPct val="100000"/>
              <a:buChar char="•"/>
              <a:defRPr sz="3000"/>
            </a:pPr>
            <a:r>
              <a:t>Efficiency</a:t>
            </a:r>
          </a:p>
          <a:p>
            <a:pPr marL="300789" indent="-300789">
              <a:buSzPct val="100000"/>
              <a:buChar char="•"/>
              <a:defRPr sz="3000"/>
            </a:pPr>
            <a:r>
              <a:t>Unification</a:t>
            </a:r>
          </a:p>
          <a:p>
            <a:pPr marL="300789" indent="-300789">
              <a:buSzPct val="100000"/>
              <a:buChar char="•"/>
              <a:defRPr sz="3000"/>
            </a:pPr>
            <a:r>
              <a:t>Characters, not glyphs</a:t>
            </a:r>
          </a:p>
        </p:txBody>
      </p:sp>
      <p:sp>
        <p:nvSpPr>
          <p:cNvPr id="315" name="Dynamic composition…"/>
          <p:cNvSpPr txBox="1"/>
          <p:nvPr/>
        </p:nvSpPr>
        <p:spPr>
          <a:xfrm>
            <a:off x="7169456" y="4749539"/>
            <a:ext cx="4141746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00789" indent="-300789">
              <a:buSzPct val="100000"/>
              <a:buChar char="•"/>
              <a:defRPr sz="3000"/>
            </a:pPr>
            <a:r>
              <a:t>Dynamic composition</a:t>
            </a:r>
          </a:p>
          <a:p>
            <a:pPr marL="300789" indent="-300789">
              <a:buSzPct val="100000"/>
              <a:buChar char="•"/>
              <a:defRPr sz="3000"/>
            </a:pPr>
            <a:r>
              <a:t>Semantics</a:t>
            </a:r>
          </a:p>
          <a:p>
            <a:pPr marL="300789" indent="-300789">
              <a:buSzPct val="100000"/>
              <a:buChar char="•"/>
              <a:defRPr sz="3000"/>
            </a:pPr>
            <a:r>
              <a:t>Stability</a:t>
            </a:r>
          </a:p>
          <a:p>
            <a:pPr marL="300789" indent="-300789">
              <a:buSzPct val="100000"/>
              <a:buChar char="•"/>
              <a:defRPr sz="3000"/>
            </a:pPr>
            <a:r>
              <a:t>Plain Text</a:t>
            </a:r>
          </a:p>
          <a:p>
            <a:pPr marL="300789" indent="-300789">
              <a:buSzPct val="100000"/>
              <a:buChar char="•"/>
              <a:defRPr sz="3000"/>
            </a:pPr>
            <a:r>
              <a:t>Convertibility</a:t>
            </a:r>
          </a:p>
        </p:txBody>
      </p:sp>
      <p:sp>
        <p:nvSpPr>
          <p:cNvPr id="316" name="“used for representation of text for computer processing.”"/>
          <p:cNvSpPr txBox="1"/>
          <p:nvPr/>
        </p:nvSpPr>
        <p:spPr>
          <a:xfrm>
            <a:off x="650749" y="2946563"/>
            <a:ext cx="119003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“used for representation of text for computer processing.”</a:t>
            </a:r>
          </a:p>
        </p:txBody>
      </p:sp>
      <p:sp>
        <p:nvSpPr>
          <p:cNvPr id="317" name="http://unicode.org/standard/principles.html"/>
          <p:cNvSpPr txBox="1"/>
          <p:nvPr/>
        </p:nvSpPr>
        <p:spPr>
          <a:xfrm>
            <a:off x="2335687" y="8834430"/>
            <a:ext cx="86026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http://unicode.org/standard/principles.html</a:t>
            </a:r>
          </a:p>
        </p:txBody>
      </p:sp>
      <p:sp>
        <p:nvSpPr>
          <p:cNvPr id="318" name="“addresses only the encoding and semantics of text.”"/>
          <p:cNvSpPr txBox="1"/>
          <p:nvPr/>
        </p:nvSpPr>
        <p:spPr>
          <a:xfrm>
            <a:off x="1194087" y="2176596"/>
            <a:ext cx="108136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“addresses only the encoding and semantics of text.”</a:t>
            </a:r>
          </a:p>
        </p:txBody>
      </p:sp>
      <p:sp>
        <p:nvSpPr>
          <p:cNvPr id="319" name="“The Unicode Standard groups characters together by scripts in blocks.…"/>
          <p:cNvSpPr txBox="1"/>
          <p:nvPr/>
        </p:nvSpPr>
        <p:spPr>
          <a:xfrm>
            <a:off x="523202" y="7756838"/>
            <a:ext cx="1222760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“The Unicode Standard groups characters together by scripts in blocks.</a:t>
            </a:r>
          </a:p>
          <a:p>
            <a:pPr>
              <a:defRPr sz="3000"/>
            </a:pPr>
            <a:r>
              <a:t>A script is any system of related characters.”</a:t>
            </a:r>
          </a:p>
        </p:txBody>
      </p:sp>
      <p:sp>
        <p:nvSpPr>
          <p:cNvPr id="320" name="Line"/>
          <p:cNvSpPr/>
          <p:nvPr/>
        </p:nvSpPr>
        <p:spPr>
          <a:xfrm>
            <a:off x="453746" y="3828259"/>
            <a:ext cx="12025098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1" name="Line"/>
          <p:cNvSpPr/>
          <p:nvPr/>
        </p:nvSpPr>
        <p:spPr>
          <a:xfrm>
            <a:off x="453746" y="7446988"/>
            <a:ext cx="12025098" cy="1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