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60" r:id="rId3"/>
    <p:sldId id="257" r:id="rId4"/>
    <p:sldId id="258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4" d="100"/>
          <a:sy n="124" d="100"/>
        </p:scale>
        <p:origin x="-112" y="-8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5E7DC-378B-4E46-8D13-BD985F93163F}" type="datetimeFigureOut">
              <a:rPr lang="es-PE" smtClean="0"/>
              <a:t>7/21/16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384F906E-A13D-43B2-B077-E7BFC8693429}" type="slidenum">
              <a:rPr lang="es-PE" smtClean="0"/>
              <a:t>‹#›</a:t>
            </a:fld>
            <a:endParaRPr lang="es-PE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5E7DC-378B-4E46-8D13-BD985F93163F}" type="datetimeFigureOut">
              <a:rPr lang="es-PE" smtClean="0"/>
              <a:t>7/21/16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F906E-A13D-43B2-B077-E7BFC8693429}" type="slidenum">
              <a:rPr lang="es-PE" smtClean="0"/>
              <a:t>‹#›</a:t>
            </a:fld>
            <a:endParaRPr lang="es-P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5E7DC-378B-4E46-8D13-BD985F93163F}" type="datetimeFigureOut">
              <a:rPr lang="es-PE" smtClean="0"/>
              <a:t>7/21/16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F906E-A13D-43B2-B077-E7BFC8693429}" type="slidenum">
              <a:rPr lang="es-PE" smtClean="0"/>
              <a:t>‹#›</a:t>
            </a:fld>
            <a:endParaRPr lang="es-P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5E7DC-378B-4E46-8D13-BD985F93163F}" type="datetimeFigureOut">
              <a:rPr lang="es-PE" smtClean="0"/>
              <a:t>7/21/16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F906E-A13D-43B2-B077-E7BFC8693429}" type="slidenum">
              <a:rPr lang="es-PE" smtClean="0"/>
              <a:t>‹#›</a:t>
            </a:fld>
            <a:endParaRPr lang="es-P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5E7DC-378B-4E46-8D13-BD985F93163F}" type="datetimeFigureOut">
              <a:rPr lang="es-PE" smtClean="0"/>
              <a:t>7/21/16</a:t>
            </a:fld>
            <a:endParaRPr lang="es-PE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F906E-A13D-43B2-B077-E7BFC8693429}" type="slidenum">
              <a:rPr lang="es-PE" smtClean="0"/>
              <a:t>‹#›</a:t>
            </a:fld>
            <a:endParaRPr lang="es-P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5E7DC-378B-4E46-8D13-BD985F93163F}" type="datetimeFigureOut">
              <a:rPr lang="es-PE" smtClean="0"/>
              <a:t>7/21/16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F906E-A13D-43B2-B077-E7BFC8693429}" type="slidenum">
              <a:rPr lang="es-PE" smtClean="0"/>
              <a:t>‹#›</a:t>
            </a:fld>
            <a:endParaRPr lang="es-P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5E7DC-378B-4E46-8D13-BD985F93163F}" type="datetimeFigureOut">
              <a:rPr lang="es-PE" smtClean="0"/>
              <a:t>7/21/16</a:t>
            </a:fld>
            <a:endParaRPr lang="es-P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F906E-A13D-43B2-B077-E7BFC8693429}" type="slidenum">
              <a:rPr lang="es-PE" smtClean="0"/>
              <a:t>‹#›</a:t>
            </a:fld>
            <a:endParaRPr lang="es-P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5E7DC-378B-4E46-8D13-BD985F93163F}" type="datetimeFigureOut">
              <a:rPr lang="es-PE" smtClean="0"/>
              <a:t>7/21/16</a:t>
            </a:fld>
            <a:endParaRPr lang="es-P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F906E-A13D-43B2-B077-E7BFC8693429}" type="slidenum">
              <a:rPr lang="es-PE" smtClean="0"/>
              <a:t>‹#›</a:t>
            </a:fld>
            <a:endParaRPr lang="es-P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5E7DC-378B-4E46-8D13-BD985F93163F}" type="datetimeFigureOut">
              <a:rPr lang="es-PE" smtClean="0"/>
              <a:t>7/21/16</a:t>
            </a:fld>
            <a:endParaRPr lang="es-P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F906E-A13D-43B2-B077-E7BFC8693429}" type="slidenum">
              <a:rPr lang="es-PE" smtClean="0"/>
              <a:t>‹#›</a:t>
            </a:fld>
            <a:endParaRPr lang="es-P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5E7DC-378B-4E46-8D13-BD985F93163F}" type="datetimeFigureOut">
              <a:rPr lang="es-PE" smtClean="0"/>
              <a:t>7/21/16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F906E-A13D-43B2-B077-E7BFC8693429}" type="slidenum">
              <a:rPr lang="es-PE" smtClean="0"/>
              <a:t>‹#›</a:t>
            </a:fld>
            <a:endParaRPr lang="es-PE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5E7DC-378B-4E46-8D13-BD985F93163F}" type="datetimeFigureOut">
              <a:rPr lang="es-PE" smtClean="0"/>
              <a:t>7/21/16</a:t>
            </a:fld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F906E-A13D-43B2-B077-E7BFC8693429}" type="slidenum">
              <a:rPr lang="es-PE" smtClean="0"/>
              <a:t>‹#›</a:t>
            </a:fld>
            <a:endParaRPr lang="es-PE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78C5E7DC-378B-4E46-8D13-BD985F93163F}" type="datetimeFigureOut">
              <a:rPr lang="es-PE" smtClean="0"/>
              <a:t>7/21/16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384F906E-A13D-43B2-B077-E7BFC8693429}" type="slidenum">
              <a:rPr lang="es-PE" smtClean="0"/>
              <a:t>‹#›</a:t>
            </a:fld>
            <a:endParaRPr lang="es-PE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sites.google.com/a/pucp.pe/diccionario-lsp-ejemplo/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signbank.org/signmaker.html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slideshare.net/assoliperu/documents" TargetMode="External"/><Relationship Id="rId3" Type="http://schemas.openxmlformats.org/officeDocument/2006/relationships/hyperlink" Target="http://basicaespecial.perueduca.edu.pe/web/libros_digebe/5/files/assets/basic-html/toc.html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peru.sil.org/es/resources/search/language/prl?sort_by=field_reap_title&amp;sort_order=DESC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repositorio.pucp.edu.pe/index/handle/123456789/46588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539552" y="4196680"/>
            <a:ext cx="6912768" cy="1752600"/>
          </a:xfrm>
        </p:spPr>
        <p:txBody>
          <a:bodyPr/>
          <a:lstStyle/>
          <a:p>
            <a:r>
              <a:rPr lang="es-PE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Miguel Rodríguez-Mondoñedo</a:t>
            </a:r>
          </a:p>
          <a:p>
            <a:r>
              <a:rPr lang="es-PE" dirty="0" smtClean="0"/>
              <a:t>Pontificia Universidad Católica del Perú</a:t>
            </a:r>
            <a:endParaRPr lang="es-PE" dirty="0"/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51520" y="1387737"/>
            <a:ext cx="8640960" cy="1731982"/>
          </a:xfrm>
        </p:spPr>
        <p:txBody>
          <a:bodyPr/>
          <a:lstStyle/>
          <a:p>
            <a:r>
              <a:rPr lang="en-US" dirty="0"/>
              <a:t>Using </a:t>
            </a:r>
            <a:r>
              <a:rPr lang="en-US" dirty="0" err="1"/>
              <a:t>SignWriting</a:t>
            </a:r>
            <a:r>
              <a:rPr lang="en-US" dirty="0"/>
              <a:t> for </a:t>
            </a:r>
            <a:r>
              <a:rPr lang="en-US" dirty="0" smtClean="0"/>
              <a:t>a Peruvian </a:t>
            </a:r>
            <a:r>
              <a:rPr lang="en-US" dirty="0"/>
              <a:t>Sign Language (LSP) Dictionary</a:t>
            </a:r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26322376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Peruvian deaf community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“Inclusive” education in Peru has meant that the Deaf student sits on a mainstream class, and gets passing grades year after year without learning anything.</a:t>
            </a:r>
          </a:p>
          <a:p>
            <a:r>
              <a:rPr lang="en-US" dirty="0" smtClean="0"/>
              <a:t>As a result, there are generations of Deaf students with little literacy, or none.</a:t>
            </a:r>
          </a:p>
          <a:p>
            <a:r>
              <a:rPr lang="en-US" dirty="0" smtClean="0"/>
              <a:t>LSP is an official language since 2010, by Law. But the law has not been implemented yet.</a:t>
            </a:r>
          </a:p>
          <a:p>
            <a:r>
              <a:rPr lang="en-US" dirty="0" smtClean="0"/>
              <a:t>LSP is entirely excluded from State language politics: it is not even mentioned in most official documents listing Peruvian languages (officials from Secretary of Culture publicly reject to comply with the Law)</a:t>
            </a:r>
          </a:p>
        </p:txBody>
      </p:sp>
    </p:spTree>
    <p:extLst>
      <p:ext uri="{BB962C8B-B14F-4D97-AF65-F5344CB8AC3E}">
        <p14:creationId xmlns:p14="http://schemas.microsoft.com/office/powerpoint/2010/main" val="31762070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Peruvian deaf community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Scholars behave no differently.</a:t>
            </a:r>
          </a:p>
          <a:p>
            <a:r>
              <a:rPr lang="en-US" dirty="0" smtClean="0"/>
              <a:t>There is not a single academic book on Peruvian languages that even mentions LSP.</a:t>
            </a:r>
          </a:p>
          <a:p>
            <a:r>
              <a:rPr lang="en-US" dirty="0" smtClean="0"/>
              <a:t>Nobody has ever written a grammar or a professional dictionary on LSP.</a:t>
            </a:r>
          </a:p>
          <a:p>
            <a:r>
              <a:rPr lang="en-US" dirty="0" smtClean="0"/>
              <a:t>There is not a single book on how to teach Spanish to Peruvian Deaf people.</a:t>
            </a:r>
          </a:p>
          <a:p>
            <a:r>
              <a:rPr lang="en-US" dirty="0" smtClean="0"/>
              <a:t>There is not professional career or college degree for LSP interpreters (there is not a single professional LSP interpreter), or for Deaf educators in LSP.</a:t>
            </a:r>
          </a:p>
        </p:txBody>
      </p:sp>
    </p:spTree>
    <p:extLst>
      <p:ext uri="{BB962C8B-B14F-4D97-AF65-F5344CB8AC3E}">
        <p14:creationId xmlns:p14="http://schemas.microsoft.com/office/powerpoint/2010/main" val="40244640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DALSP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Under these circumstances, it is not small task to write a Dictionary on LSP.</a:t>
            </a:r>
          </a:p>
          <a:p>
            <a:r>
              <a:rPr lang="en-US" dirty="0" smtClean="0"/>
              <a:t>For this reason, the goal of our DALSP is very humble.</a:t>
            </a:r>
          </a:p>
          <a:p>
            <a:r>
              <a:rPr lang="en-US" dirty="0" smtClean="0"/>
              <a:t>We do not aim to collect a vast amount of signs. Our target is to analyze 500 signs (but we may end up with 1000).</a:t>
            </a:r>
          </a:p>
          <a:p>
            <a:r>
              <a:rPr lang="en-US" dirty="0" smtClean="0"/>
              <a:t>We aim to develop a methodology to make sign language dictionaries.</a:t>
            </a:r>
          </a:p>
          <a:p>
            <a:r>
              <a:rPr lang="en-US" dirty="0" smtClean="0"/>
              <a:t>This is why we call it “</a:t>
            </a:r>
            <a:r>
              <a:rPr lang="en-US" dirty="0" err="1" smtClean="0"/>
              <a:t>Diccionario</a:t>
            </a:r>
            <a:r>
              <a:rPr lang="en-US" dirty="0" smtClean="0"/>
              <a:t> </a:t>
            </a:r>
            <a:r>
              <a:rPr lang="en-US" dirty="0" err="1" smtClean="0"/>
              <a:t>Anotado</a:t>
            </a:r>
            <a:r>
              <a:rPr lang="en-US" dirty="0" smtClean="0"/>
              <a:t>” (Annotated Dictionary)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86323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DALSP’s features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628650" indent="-514350">
              <a:buFont typeface="+mj-lt"/>
              <a:buAutoNum type="romanLcPeriod"/>
            </a:pPr>
            <a:r>
              <a:rPr lang="en-US" dirty="0" smtClean="0"/>
              <a:t>A </a:t>
            </a:r>
            <a:r>
              <a:rPr lang="en-US" dirty="0"/>
              <a:t>recorded video of the sign in citation form (provided by native speakers</a:t>
            </a:r>
            <a:r>
              <a:rPr lang="en-US" dirty="0" smtClean="0"/>
              <a:t>)</a:t>
            </a:r>
          </a:p>
          <a:p>
            <a:pPr marL="628650" indent="-514350">
              <a:buFont typeface="+mj-lt"/>
              <a:buAutoNum type="romanLcPeriod"/>
            </a:pPr>
            <a:r>
              <a:rPr lang="en-US" dirty="0" smtClean="0"/>
              <a:t>A </a:t>
            </a:r>
            <a:r>
              <a:rPr lang="en-US" dirty="0"/>
              <a:t>gloss in </a:t>
            </a:r>
            <a:r>
              <a:rPr lang="en-US" dirty="0" smtClean="0"/>
              <a:t>Spanish</a:t>
            </a:r>
            <a:endParaRPr lang="en-US" dirty="0"/>
          </a:p>
          <a:p>
            <a:pPr marL="628650" indent="-514350">
              <a:buFont typeface="+mj-lt"/>
              <a:buAutoNum type="romanLcPeriod"/>
            </a:pPr>
            <a:r>
              <a:rPr lang="en-US" dirty="0" smtClean="0"/>
              <a:t>A </a:t>
            </a:r>
            <a:r>
              <a:rPr lang="en-US" dirty="0"/>
              <a:t>translation to </a:t>
            </a:r>
            <a:r>
              <a:rPr lang="en-US" dirty="0" smtClean="0"/>
              <a:t>Spanish</a:t>
            </a:r>
            <a:endParaRPr lang="en-US" dirty="0"/>
          </a:p>
          <a:p>
            <a:pPr marL="628650" indent="-514350">
              <a:buFont typeface="+mj-lt"/>
              <a:buAutoNum type="romanLcPeriod"/>
            </a:pPr>
            <a:r>
              <a:rPr lang="en-US" dirty="0" smtClean="0"/>
              <a:t>A </a:t>
            </a:r>
            <a:r>
              <a:rPr lang="en-US" dirty="0" err="1" smtClean="0"/>
              <a:t>morphosyntactic</a:t>
            </a:r>
            <a:r>
              <a:rPr lang="en-US" dirty="0" smtClean="0"/>
              <a:t> description</a:t>
            </a:r>
          </a:p>
          <a:p>
            <a:pPr marL="628650" indent="-514350">
              <a:buFont typeface="+mj-lt"/>
              <a:buAutoNum type="romanLcPeriod"/>
            </a:pPr>
            <a:r>
              <a:rPr lang="en-US" dirty="0" smtClean="0"/>
              <a:t>A </a:t>
            </a:r>
            <a:r>
              <a:rPr lang="en-US" dirty="0"/>
              <a:t>phonological </a:t>
            </a:r>
            <a:r>
              <a:rPr lang="en-US" dirty="0" smtClean="0"/>
              <a:t>description</a:t>
            </a:r>
            <a:endParaRPr lang="en-US" dirty="0"/>
          </a:p>
          <a:p>
            <a:pPr marL="628650" indent="-514350">
              <a:buFont typeface="+mj-lt"/>
              <a:buAutoNum type="romanLcPeriod"/>
            </a:pPr>
            <a:r>
              <a:rPr lang="en-US" dirty="0" smtClean="0"/>
              <a:t>A </a:t>
            </a:r>
            <a:r>
              <a:rPr lang="en-US" dirty="0"/>
              <a:t>recorded video with a sample sentence in LSP containing the sign (provided by native speakers</a:t>
            </a:r>
            <a:r>
              <a:rPr lang="en-US" dirty="0" smtClean="0"/>
              <a:t>)</a:t>
            </a:r>
          </a:p>
          <a:p>
            <a:pPr marL="628650" indent="-514350">
              <a:buFont typeface="+mj-lt"/>
              <a:buAutoNum type="romanLcPeriod"/>
            </a:pPr>
            <a:r>
              <a:rPr lang="en-US" dirty="0" smtClean="0"/>
              <a:t>A gloss </a:t>
            </a:r>
            <a:r>
              <a:rPr lang="en-US" dirty="0"/>
              <a:t>and translation for the LSP sample </a:t>
            </a:r>
            <a:r>
              <a:rPr lang="en-US" dirty="0" smtClean="0"/>
              <a:t>sentence</a:t>
            </a:r>
            <a:endParaRPr lang="en-US" dirty="0"/>
          </a:p>
          <a:p>
            <a:pPr marL="628650" indent="-514350">
              <a:buFont typeface="+mj-lt"/>
              <a:buAutoNum type="romanLcPeriod"/>
            </a:pPr>
            <a:r>
              <a:rPr lang="en-US" dirty="0" smtClean="0"/>
              <a:t>A </a:t>
            </a:r>
            <a:r>
              <a:rPr lang="en-US" dirty="0" err="1"/>
              <a:t>SignWriting</a:t>
            </a:r>
            <a:r>
              <a:rPr lang="en-US" dirty="0"/>
              <a:t> transcription for the sign and the sample sentence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72755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DALSP’s features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https://sites.google.com/a/pucp.pe/diccionario-lsp-ejemplo</a:t>
            </a:r>
            <a:r>
              <a:rPr lang="en-US" dirty="0" smtClean="0">
                <a:hlinkClick r:id="rId2"/>
              </a:rPr>
              <a:t>/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70881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Challenges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We use Sign Maker, which is a wonderful tool.</a:t>
            </a:r>
          </a:p>
          <a:p>
            <a:pPr marL="114300" indent="0">
              <a:buNone/>
            </a:pPr>
            <a:r>
              <a:rPr lang="en-US" dirty="0" smtClean="0">
                <a:hlinkClick r:id="rId2"/>
              </a:rPr>
              <a:t>http</a:t>
            </a:r>
            <a:r>
              <a:rPr lang="en-US" dirty="0">
                <a:hlinkClick r:id="rId2"/>
              </a:rPr>
              <a:t>://</a:t>
            </a:r>
            <a:r>
              <a:rPr lang="en-US" dirty="0" smtClean="0">
                <a:hlinkClick r:id="rId2"/>
              </a:rPr>
              <a:t>www.signbank.org/signmaker.html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We are actually learning to use SW.</a:t>
            </a:r>
          </a:p>
          <a:p>
            <a:endParaRPr lang="en-US" dirty="0" smtClean="0"/>
          </a:p>
          <a:p>
            <a:r>
              <a:rPr lang="en-US" dirty="0" smtClean="0"/>
              <a:t>Do students need to use SW?</a:t>
            </a:r>
          </a:p>
          <a:p>
            <a:endParaRPr lang="en-US" dirty="0"/>
          </a:p>
          <a:p>
            <a:r>
              <a:rPr lang="en-US" dirty="0" smtClean="0"/>
              <a:t>Main advantage: SW </a:t>
            </a:r>
            <a:r>
              <a:rPr lang="en-US" dirty="0"/>
              <a:t>practices and conventions will allow us to have a deeper awareness of LSP signs phonological features, since we will need to identify them clearly in order to make the proper transcription. </a:t>
            </a:r>
          </a:p>
        </p:txBody>
      </p:sp>
    </p:spTree>
    <p:extLst>
      <p:ext uri="{BB962C8B-B14F-4D97-AF65-F5344CB8AC3E}">
        <p14:creationId xmlns:p14="http://schemas.microsoft.com/office/powerpoint/2010/main" val="7855927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Challenges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r>
              <a:rPr lang="en-US" dirty="0" smtClean="0"/>
              <a:t>Using </a:t>
            </a:r>
            <a:r>
              <a:rPr lang="en-US" dirty="0"/>
              <a:t>SW in the Dictionary will visualize a hardly known property of sign languages, i.e. the fact that they can be written in a phonological fashion, in the same way oral language is. This is important because in our </a:t>
            </a:r>
            <a:r>
              <a:rPr lang="en-US" dirty="0" smtClean="0"/>
              <a:t>country, </a:t>
            </a:r>
            <a:r>
              <a:rPr lang="en-US" dirty="0"/>
              <a:t>LSP is still fighting for social and cultural recognition across different sectors of the society, including the education system, and even the Deaf </a:t>
            </a:r>
            <a:r>
              <a:rPr lang="en-US" dirty="0" smtClean="0"/>
              <a:t>families.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92307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Challenges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r>
              <a:rPr lang="en-US" dirty="0" smtClean="0"/>
              <a:t>We </a:t>
            </a:r>
            <a:r>
              <a:rPr lang="en-US" dirty="0"/>
              <a:t>will train our team in the conventions of SW, and potentially we will be able to attract the interest of Peruvian Deaf community in a writing system for LSP.</a:t>
            </a:r>
          </a:p>
        </p:txBody>
      </p:sp>
    </p:spTree>
    <p:extLst>
      <p:ext uri="{BB962C8B-B14F-4D97-AF65-F5344CB8AC3E}">
        <p14:creationId xmlns:p14="http://schemas.microsoft.com/office/powerpoint/2010/main" val="37398113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E" dirty="0" err="1" smtClean="0"/>
              <a:t>Overview</a:t>
            </a:r>
            <a:endParaRPr lang="es-PE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We will discuss the possibilities of using </a:t>
            </a:r>
            <a:r>
              <a:rPr lang="en-US" dirty="0" err="1"/>
              <a:t>SignWritting</a:t>
            </a:r>
            <a:r>
              <a:rPr lang="en-US" dirty="0"/>
              <a:t> (SW) to represent lexical entries in a Peruvian Sign Language Dictionary (</a:t>
            </a:r>
            <a:r>
              <a:rPr lang="en-US" dirty="0" err="1">
                <a:solidFill>
                  <a:srgbClr val="C00000"/>
                </a:solidFill>
              </a:rPr>
              <a:t>Diccionario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err="1">
                <a:solidFill>
                  <a:srgbClr val="C00000"/>
                </a:solidFill>
              </a:rPr>
              <a:t>Anotado</a:t>
            </a:r>
            <a:r>
              <a:rPr lang="en-US" dirty="0">
                <a:solidFill>
                  <a:srgbClr val="C00000"/>
                </a:solidFill>
              </a:rPr>
              <a:t> de Lengua de Señas Peruana</a:t>
            </a:r>
            <a:r>
              <a:rPr lang="en-US" dirty="0"/>
              <a:t>, </a:t>
            </a:r>
            <a:r>
              <a:rPr lang="en-US" b="1" dirty="0">
                <a:solidFill>
                  <a:srgbClr val="C00000"/>
                </a:solidFill>
              </a:rPr>
              <a:t>DALSP</a:t>
            </a:r>
            <a:r>
              <a:rPr lang="en-US" dirty="0"/>
              <a:t> in Spanish</a:t>
            </a:r>
            <a:r>
              <a:rPr lang="en-US" dirty="0" smtClean="0"/>
              <a:t>).</a:t>
            </a:r>
          </a:p>
          <a:p>
            <a:r>
              <a:rPr lang="en-US" dirty="0" smtClean="0"/>
              <a:t>Antecedents: (almost)  none</a:t>
            </a:r>
          </a:p>
          <a:p>
            <a:r>
              <a:rPr lang="en-US" dirty="0" smtClean="0"/>
              <a:t>Introduction to Peruvian Sign Language</a:t>
            </a:r>
          </a:p>
          <a:p>
            <a:r>
              <a:rPr lang="en-US" dirty="0" smtClean="0"/>
              <a:t>Some remarks on Peruvian Deaf Community and their education</a:t>
            </a:r>
          </a:p>
          <a:p>
            <a:r>
              <a:rPr lang="en-US" dirty="0" smtClean="0"/>
              <a:t>Properties of DALSP</a:t>
            </a:r>
          </a:p>
          <a:p>
            <a:r>
              <a:rPr lang="en-US" dirty="0" smtClean="0"/>
              <a:t>Challenges for </a:t>
            </a:r>
            <a:r>
              <a:rPr lang="en-US" dirty="0" err="1" smtClean="0"/>
              <a:t>SignWritting</a:t>
            </a:r>
            <a:r>
              <a:rPr lang="en-US" dirty="0" smtClean="0"/>
              <a:t> in DALSP</a:t>
            </a:r>
            <a:endParaRPr lang="en-US" dirty="0"/>
          </a:p>
          <a:p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1512676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548680"/>
            <a:ext cx="91440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Antecedents: (almost) none</a:t>
            </a:r>
            <a:endParaRPr lang="es-PE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Currently</a:t>
            </a:r>
            <a:r>
              <a:rPr lang="en-US" dirty="0"/>
              <a:t>, no published </a:t>
            </a:r>
            <a:r>
              <a:rPr lang="en-US" dirty="0" smtClean="0"/>
              <a:t>dictionary on Peruvian Sign Language (</a:t>
            </a:r>
            <a:r>
              <a:rPr lang="en-US" dirty="0" smtClean="0">
                <a:solidFill>
                  <a:srgbClr val="C00000"/>
                </a:solidFill>
              </a:rPr>
              <a:t>LSP</a:t>
            </a:r>
            <a:r>
              <a:rPr lang="en-US" dirty="0" smtClean="0"/>
              <a:t> in Spanish) exists---we are only aware of two lexical repertoires, which basically contain different versions of the same entries:</a:t>
            </a:r>
          </a:p>
          <a:p>
            <a:endParaRPr lang="en-US" dirty="0" smtClean="0"/>
          </a:p>
          <a:p>
            <a:pPr marL="411480" lvl="1" indent="0">
              <a:buNone/>
            </a:pPr>
            <a:r>
              <a:rPr lang="en-US" dirty="0" smtClean="0"/>
              <a:t>-ASSOLI 2012 </a:t>
            </a:r>
            <a:r>
              <a:rPr lang="en-US" sz="1600" dirty="0" smtClean="0"/>
              <a:t>(</a:t>
            </a:r>
            <a:r>
              <a:rPr lang="en-US" sz="1400" dirty="0" smtClean="0">
                <a:hlinkClick r:id="rId2"/>
              </a:rPr>
              <a:t>http</a:t>
            </a:r>
            <a:r>
              <a:rPr lang="en-US" sz="1400" dirty="0">
                <a:hlinkClick r:id="rId2"/>
              </a:rPr>
              <a:t>://</a:t>
            </a:r>
            <a:r>
              <a:rPr lang="en-US" sz="1400" dirty="0" smtClean="0">
                <a:hlinkClick r:id="rId2"/>
              </a:rPr>
              <a:t>www.slideshare.net/assoliperu/documents</a:t>
            </a:r>
            <a:r>
              <a:rPr lang="en-US" sz="1600" dirty="0" smtClean="0"/>
              <a:t>)</a:t>
            </a:r>
          </a:p>
          <a:p>
            <a:pPr marL="411480" lvl="1" indent="0">
              <a:buNone/>
            </a:pPr>
            <a:endParaRPr lang="en-US" sz="1600" dirty="0" smtClean="0"/>
          </a:p>
          <a:p>
            <a:pPr marL="411480" lvl="1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Ministerio</a:t>
            </a:r>
            <a:r>
              <a:rPr lang="en-US" dirty="0" smtClean="0"/>
              <a:t> de </a:t>
            </a:r>
            <a:r>
              <a:rPr lang="en-US" dirty="0" err="1" smtClean="0"/>
              <a:t>Educación</a:t>
            </a:r>
            <a:r>
              <a:rPr lang="en-US" dirty="0"/>
              <a:t> 2010 </a:t>
            </a:r>
            <a:r>
              <a:rPr lang="en-US" dirty="0" smtClean="0"/>
              <a:t>(</a:t>
            </a:r>
            <a:r>
              <a:rPr lang="en-US" sz="1250" dirty="0" smtClean="0">
                <a:hlinkClick r:id="rId3"/>
              </a:rPr>
              <a:t>http://basicaespecial.perueduca.edu.pe/web/libros_digebe/5/files/assets/basic-html/toc.html</a:t>
            </a:r>
            <a:r>
              <a:rPr lang="en-US" dirty="0" smtClean="0"/>
              <a:t>)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663951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Antecedents: (almost) none</a:t>
            </a:r>
            <a:endParaRPr lang="es-PE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</a:t>
            </a:r>
            <a:r>
              <a:rPr lang="en-US" dirty="0"/>
              <a:t>fact, there is almost no research on LSP, and very few systematically gathered data on the </a:t>
            </a:r>
            <a:r>
              <a:rPr lang="en-US" dirty="0" smtClean="0"/>
              <a:t>language.</a:t>
            </a:r>
          </a:p>
          <a:p>
            <a:endParaRPr lang="en-US" dirty="0" smtClean="0"/>
          </a:p>
          <a:p>
            <a:r>
              <a:rPr lang="en-US" dirty="0" smtClean="0"/>
              <a:t>Almost no known data collected is publically available. For instance researchers from the Summer Institute of Linguistics have a substantial amount of data not intended for publication : </a:t>
            </a:r>
            <a:r>
              <a:rPr lang="en-US" dirty="0" smtClean="0">
                <a:hlinkClick r:id="rId2"/>
              </a:rPr>
              <a:t>http</a:t>
            </a:r>
            <a:r>
              <a:rPr lang="en-US" dirty="0">
                <a:hlinkClick r:id="rId2"/>
              </a:rPr>
              <a:t>://</a:t>
            </a:r>
            <a:r>
              <a:rPr lang="en-US" dirty="0" smtClean="0">
                <a:hlinkClick r:id="rId2"/>
              </a:rPr>
              <a:t>www.peru.sil.org/es/resources/search/language/prl?sort_by=field_reap_title&amp;sort_order=DESC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301905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Antecedents: (almost) none</a:t>
            </a:r>
            <a:endParaRPr lang="es-PE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only repertoire of data on Peruvian Sign Language that is publically available is the </a:t>
            </a:r>
            <a:r>
              <a:rPr lang="en-US" dirty="0" err="1" smtClean="0"/>
              <a:t>Repositorio</a:t>
            </a:r>
            <a:r>
              <a:rPr lang="en-US" dirty="0" smtClean="0"/>
              <a:t> Digital de Lengua de Señas Peruana, collected by the Research Group Señas </a:t>
            </a:r>
            <a:r>
              <a:rPr lang="en-US" dirty="0" err="1" smtClean="0"/>
              <a:t>Gramaticales</a:t>
            </a:r>
            <a:r>
              <a:rPr lang="en-US" dirty="0" smtClean="0"/>
              <a:t> (Grammatical Signs), based on the </a:t>
            </a:r>
            <a:r>
              <a:rPr lang="en-US" dirty="0" err="1" smtClean="0"/>
              <a:t>Pontificia</a:t>
            </a:r>
            <a:r>
              <a:rPr lang="en-US" dirty="0" smtClean="0"/>
              <a:t> Universidad </a:t>
            </a:r>
            <a:r>
              <a:rPr lang="en-US" dirty="0" err="1" smtClean="0"/>
              <a:t>Católica</a:t>
            </a:r>
            <a:r>
              <a:rPr lang="en-US" dirty="0" smtClean="0"/>
              <a:t> del </a:t>
            </a:r>
            <a:r>
              <a:rPr lang="en-US" dirty="0" err="1" smtClean="0"/>
              <a:t>Perú</a:t>
            </a:r>
            <a:r>
              <a:rPr lang="en-US" dirty="0" smtClean="0"/>
              <a:t> (PUCP, Lima):</a:t>
            </a:r>
          </a:p>
          <a:p>
            <a:r>
              <a:rPr lang="en-US" sz="1950" dirty="0" smtClean="0">
                <a:hlinkClick r:id="rId2"/>
              </a:rPr>
              <a:t>http</a:t>
            </a:r>
            <a:r>
              <a:rPr lang="en-US" sz="1950" dirty="0">
                <a:hlinkClick r:id="rId2"/>
              </a:rPr>
              <a:t>://</a:t>
            </a:r>
            <a:r>
              <a:rPr lang="en-US" sz="1950" dirty="0" smtClean="0">
                <a:hlinkClick r:id="rId2"/>
              </a:rPr>
              <a:t>repositorio.pucp.edu.pe/index/handle/123456789/46588</a:t>
            </a:r>
            <a:endParaRPr lang="en-US" sz="1950" dirty="0" smtClean="0"/>
          </a:p>
          <a:p>
            <a:endParaRPr lang="en-US" sz="1950" dirty="0" smtClean="0"/>
          </a:p>
          <a:p>
            <a:r>
              <a:rPr lang="en-US" dirty="0" smtClean="0"/>
              <a:t>This is the primary source of the planned DALSP.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39084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Peruvian</a:t>
            </a:r>
            <a:r>
              <a:rPr lang="es-PE" dirty="0" smtClean="0"/>
              <a:t> </a:t>
            </a:r>
            <a:r>
              <a:rPr lang="en-US" dirty="0" smtClean="0"/>
              <a:t>sign language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Peruvian Sign Language is a language created by the Peruvian Deaf Community.</a:t>
            </a:r>
          </a:p>
          <a:p>
            <a:endParaRPr lang="en-US" dirty="0" smtClean="0"/>
          </a:p>
          <a:p>
            <a:r>
              <a:rPr lang="en-US" dirty="0" smtClean="0"/>
              <a:t>It is understudied</a:t>
            </a:r>
          </a:p>
          <a:p>
            <a:pPr lvl="1"/>
            <a:r>
              <a:rPr lang="en-US" dirty="0" smtClean="0"/>
              <a:t>Not a single paper on LSP grammar</a:t>
            </a:r>
          </a:p>
          <a:p>
            <a:pPr lvl="1"/>
            <a:r>
              <a:rPr lang="en-US" dirty="0" smtClean="0"/>
              <a:t>Two sociolinguistic reports (Parks &amp; Parks 2009, </a:t>
            </a:r>
            <a:r>
              <a:rPr lang="en-US" dirty="0" err="1" smtClean="0"/>
              <a:t>Ministerio</a:t>
            </a:r>
            <a:r>
              <a:rPr lang="en-US" dirty="0" smtClean="0"/>
              <a:t> de </a:t>
            </a:r>
            <a:r>
              <a:rPr lang="en-US" dirty="0" err="1" smtClean="0"/>
              <a:t>Educación</a:t>
            </a:r>
            <a:r>
              <a:rPr lang="en-US" dirty="0" smtClean="0"/>
              <a:t> 2012)</a:t>
            </a:r>
          </a:p>
          <a:p>
            <a:endParaRPr lang="en-US" dirty="0" smtClean="0"/>
          </a:p>
          <a:p>
            <a:r>
              <a:rPr lang="en-US" dirty="0" smtClean="0"/>
              <a:t>We are preparing a grammar</a:t>
            </a:r>
          </a:p>
          <a:p>
            <a:r>
              <a:rPr lang="en-US" dirty="0" smtClean="0"/>
              <a:t>Two PUCP students are preparing their thesis on LSP.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87250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Peruvian</a:t>
            </a:r>
            <a:r>
              <a:rPr lang="es-PE" dirty="0"/>
              <a:t> </a:t>
            </a:r>
            <a:r>
              <a:rPr lang="en-US" dirty="0"/>
              <a:t>sign language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is not clear how many varieties of LSP we have in the country</a:t>
            </a:r>
          </a:p>
          <a:p>
            <a:r>
              <a:rPr lang="en-US" dirty="0" smtClean="0"/>
              <a:t>Intelligibility among all communities have not been established (Parks &amp; Parks 2010)</a:t>
            </a:r>
          </a:p>
          <a:p>
            <a:r>
              <a:rPr lang="en-US" dirty="0" smtClean="0"/>
              <a:t>Anecdotic reports show huge inter-generational variation.</a:t>
            </a:r>
          </a:p>
          <a:p>
            <a:r>
              <a:rPr lang="en-US" dirty="0" smtClean="0"/>
              <a:t>This is probably due to the influenced of ASL in younger generations (&gt; 30) of LSP signers.</a:t>
            </a:r>
          </a:p>
          <a:p>
            <a:r>
              <a:rPr lang="en-US" dirty="0" smtClean="0"/>
              <a:t>More research needs to be conducted.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2860013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Peruvian</a:t>
            </a:r>
            <a:r>
              <a:rPr lang="es-PE" dirty="0"/>
              <a:t> </a:t>
            </a:r>
            <a:r>
              <a:rPr lang="en-US" dirty="0"/>
              <a:t>sign language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have identified in LSP many of the features usually found in sign languages:</a:t>
            </a:r>
          </a:p>
          <a:p>
            <a:pPr lvl="1"/>
            <a:r>
              <a:rPr lang="en-US" dirty="0" smtClean="0"/>
              <a:t>heavy use of classifier constructions</a:t>
            </a:r>
          </a:p>
          <a:p>
            <a:pPr lvl="1"/>
            <a:r>
              <a:rPr lang="en-US" dirty="0" smtClean="0"/>
              <a:t>flexible word order</a:t>
            </a:r>
          </a:p>
          <a:p>
            <a:pPr lvl="1"/>
            <a:r>
              <a:rPr lang="en-US" dirty="0" smtClean="0"/>
              <a:t>substantial amount of iconicity</a:t>
            </a:r>
          </a:p>
          <a:p>
            <a:pPr lvl="1"/>
            <a:r>
              <a:rPr lang="en-US" dirty="0" smtClean="0"/>
              <a:t>different patterns of verbal agreement (plain, inflectional, spatial)</a:t>
            </a:r>
          </a:p>
          <a:p>
            <a:r>
              <a:rPr lang="en-US" dirty="0" smtClean="0"/>
              <a:t>Something that seems to be specific of LSP is a SOV basic word order (verb final)</a:t>
            </a:r>
          </a:p>
        </p:txBody>
      </p:sp>
    </p:spTree>
    <p:extLst>
      <p:ext uri="{BB962C8B-B14F-4D97-AF65-F5344CB8AC3E}">
        <p14:creationId xmlns:p14="http://schemas.microsoft.com/office/powerpoint/2010/main" val="16233828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Peruvian deaf community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Approximately half a million deaf or hard-of-hearing individuals in the country.</a:t>
            </a:r>
          </a:p>
          <a:p>
            <a:r>
              <a:rPr lang="en-US" dirty="0" smtClean="0"/>
              <a:t>The Deaf community is much smaller, though---if we define it as the community that uses LSP.</a:t>
            </a:r>
          </a:p>
          <a:p>
            <a:r>
              <a:rPr lang="en-US" dirty="0" smtClean="0"/>
              <a:t>Deaf Peruvians have very few opportunities to get an education or to find a job.</a:t>
            </a:r>
          </a:p>
          <a:p>
            <a:r>
              <a:rPr lang="en-US" dirty="0" smtClean="0"/>
              <a:t>There are only two regular schools where they can receive education in sign language: EFATA School, </a:t>
            </a:r>
            <a:r>
              <a:rPr lang="en-US" dirty="0" err="1"/>
              <a:t>B</a:t>
            </a:r>
            <a:r>
              <a:rPr lang="en-US" dirty="0" err="1" smtClean="0"/>
              <a:t>ethoveen</a:t>
            </a:r>
            <a:r>
              <a:rPr lang="en-US" dirty="0" smtClean="0"/>
              <a:t> School (in addition, some NGOs fund efforts from parents to organize schools for their children)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489435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theme/theme1.xml><?xml version="1.0" encoding="utf-8"?>
<a:theme xmlns:a="http://schemas.openxmlformats.org/drawingml/2006/main" name="Boticario">
  <a:themeElements>
    <a:clrScheme name="Personalizado 2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A23A28"/>
      </a:hlink>
      <a:folHlink>
        <a:srgbClr val="B2B2B2"/>
      </a:folHlink>
    </a:clrScheme>
    <a:fontScheme name="Boticario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oticario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222</TotalTime>
  <Words>1136</Words>
  <Application>Microsoft Macintosh PowerPoint</Application>
  <PresentationFormat>On-screen Show (4:3)</PresentationFormat>
  <Paragraphs>95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Boticario</vt:lpstr>
      <vt:lpstr>Using SignWriting for a Peruvian Sign Language (LSP) Dictionary</vt:lpstr>
      <vt:lpstr>Overview</vt:lpstr>
      <vt:lpstr>Antecedents: (almost) none</vt:lpstr>
      <vt:lpstr>Antecedents: (almost) none</vt:lpstr>
      <vt:lpstr>Antecedents: (almost) none</vt:lpstr>
      <vt:lpstr>Peruvian sign language</vt:lpstr>
      <vt:lpstr>Peruvian sign language</vt:lpstr>
      <vt:lpstr>Peruvian sign language</vt:lpstr>
      <vt:lpstr>Peruvian deaf community</vt:lpstr>
      <vt:lpstr>Peruvian deaf community</vt:lpstr>
      <vt:lpstr>Peruvian deaf community</vt:lpstr>
      <vt:lpstr>DALSP</vt:lpstr>
      <vt:lpstr>DALSP’s features</vt:lpstr>
      <vt:lpstr>DALSP’s features</vt:lpstr>
      <vt:lpstr>Challenges</vt:lpstr>
      <vt:lpstr>Challenges</vt:lpstr>
      <vt:lpstr>Challenges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Using SignWriting for a Peruvian Sign Language (LSP) Dictionary</dc:title>
  <dc:creator>Miguel Martín Rodríguez Mondoñedo</dc:creator>
  <cp:lastModifiedBy>Valerie Sutton</cp:lastModifiedBy>
  <cp:revision>19</cp:revision>
  <dcterms:created xsi:type="dcterms:W3CDTF">2016-07-21T00:55:27Z</dcterms:created>
  <dcterms:modified xsi:type="dcterms:W3CDTF">2016-07-21T14:55:52Z</dcterms:modified>
</cp:coreProperties>
</file>