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60" r:id="rId6"/>
    <p:sldId id="262" r:id="rId7"/>
    <p:sldId id="261" r:id="rId8"/>
    <p:sldId id="259" r:id="rId9"/>
    <p:sldId id="266" r:id="rId10"/>
    <p:sldId id="269" r:id="rId11"/>
    <p:sldId id="263" r:id="rId12"/>
    <p:sldId id="264" r:id="rId1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5EB4B9C2-93DC-4AF9-8081-003D26192497}" type="datetimeFigureOut">
              <a:rPr lang="pt-BR" smtClean="0"/>
              <a:t>13/07/2016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187669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EB4B9C2-93DC-4AF9-8081-003D26192497}" type="datetimeFigureOut">
              <a:rPr lang="pt-BR" smtClean="0"/>
              <a:t>13/07/2016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841998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EB4B9C2-93DC-4AF9-8081-003D26192497}" type="datetimeFigureOut">
              <a:rPr lang="pt-BR" smtClean="0"/>
              <a:t>13/07/2016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1564591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EB4B9C2-93DC-4AF9-8081-003D26192497}" type="datetimeFigureOut">
              <a:rPr lang="pt-BR" smtClean="0"/>
              <a:t>13/07/2016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1482278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EB4B9C2-93DC-4AF9-8081-003D26192497}" type="datetimeFigureOut">
              <a:rPr lang="pt-BR" smtClean="0"/>
              <a:t>13/07/2016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2564723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EB4B9C2-93DC-4AF9-8081-003D26192497}" type="datetimeFigureOut">
              <a:rPr lang="pt-BR" smtClean="0"/>
              <a:t>13/07/2016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3241807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5EB4B9C2-93DC-4AF9-8081-003D26192497}" type="datetimeFigureOut">
              <a:rPr lang="pt-BR" smtClean="0"/>
              <a:t>13/07/2016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375248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5EB4B9C2-93DC-4AF9-8081-003D26192497}" type="datetimeFigureOut">
              <a:rPr lang="pt-BR" smtClean="0"/>
              <a:t>13/07/2016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3677445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EB4B9C2-93DC-4AF9-8081-003D26192497}" type="datetimeFigureOut">
              <a:rPr lang="pt-BR" smtClean="0"/>
              <a:t>13/07/2016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389971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EB4B9C2-93DC-4AF9-8081-003D26192497}" type="datetimeFigureOut">
              <a:rPr lang="pt-BR" smtClean="0"/>
              <a:t>13/07/2016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2906423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EB4B9C2-93DC-4AF9-8081-003D26192497}" type="datetimeFigureOut">
              <a:rPr lang="pt-BR" smtClean="0"/>
              <a:t>13/07/2016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F7A0B44-AF08-4075-885C-7CD8621B181A}" type="slidenum">
              <a:rPr lang="pt-BR" smtClean="0"/>
              <a:t>‹nº›</a:t>
            </a:fld>
            <a:endParaRPr lang="pt-BR"/>
          </a:p>
        </p:txBody>
      </p:sp>
    </p:spTree>
    <p:extLst>
      <p:ext uri="{BB962C8B-B14F-4D97-AF65-F5344CB8AC3E}">
        <p14:creationId xmlns:p14="http://schemas.microsoft.com/office/powerpoint/2010/main" val="770708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B4B9C2-93DC-4AF9-8081-003D26192497}" type="datetimeFigureOut">
              <a:rPr lang="pt-BR" smtClean="0"/>
              <a:t>13/07/2016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A0B44-AF08-4075-885C-7CD8621B181A}" type="slidenum">
              <a:rPr lang="pt-BR" smtClean="0"/>
              <a:t>‹nº›</a:t>
            </a:fld>
            <a:endParaRPr lang="pt-BR"/>
          </a:p>
        </p:txBody>
      </p:sp>
    </p:spTree>
    <p:extLst>
      <p:ext uri="{BB962C8B-B14F-4D97-AF65-F5344CB8AC3E}">
        <p14:creationId xmlns:p14="http://schemas.microsoft.com/office/powerpoint/2010/main" val="2235089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extLst>
              <a:ext uri="{28A0092B-C50C-407E-A947-70E740481C1C}">
                <a14:useLocalDpi xmlns:a14="http://schemas.microsoft.com/office/drawing/2010/main" val="0"/>
              </a:ext>
            </a:extLst>
          </a:blip>
          <a:srcRect l="8320" r="8359"/>
          <a:stretch/>
        </p:blipFill>
        <p:spPr bwMode="auto">
          <a:xfrm>
            <a:off x="-36512" y="-27384"/>
            <a:ext cx="9180512" cy="6885384"/>
          </a:xfrm>
          <a:prstGeom prst="rect">
            <a:avLst/>
          </a:prstGeom>
          <a:noFill/>
          <a:ln>
            <a:noFill/>
          </a:ln>
          <a:extLst/>
        </p:spPr>
      </p:pic>
      <p:sp>
        <p:nvSpPr>
          <p:cNvPr id="2" name="Título 1"/>
          <p:cNvSpPr>
            <a:spLocks noGrp="1"/>
          </p:cNvSpPr>
          <p:nvPr>
            <p:ph type="ctrTitle"/>
          </p:nvPr>
        </p:nvSpPr>
        <p:spPr>
          <a:xfrm>
            <a:off x="683568" y="2679055"/>
            <a:ext cx="7776864" cy="1470025"/>
          </a:xfrm>
        </p:spPr>
        <p:txBody>
          <a:bodyPr>
            <a:normAutofit fontScale="90000"/>
          </a:bodyPr>
          <a:lstStyle/>
          <a:p>
            <a:r>
              <a:rPr lang="en-US" sz="3800" b="1" dirty="0">
                <a:solidFill>
                  <a:schemeClr val="bg1"/>
                </a:solidFill>
                <a:effectLst>
                  <a:outerShdw blurRad="38100" dist="38100" dir="2700000" algn="tl">
                    <a:srgbClr val="000000">
                      <a:alpha val="43137"/>
                    </a:srgbClr>
                  </a:outerShdw>
                </a:effectLst>
              </a:rPr>
              <a:t>THE SPREAD OF SIGNWRITING IN MARANHÃO STATE: </a:t>
            </a:r>
            <a:r>
              <a:rPr lang="en-US" sz="3800" dirty="0">
                <a:solidFill>
                  <a:schemeClr val="bg1"/>
                </a:solidFill>
                <a:effectLst>
                  <a:outerShdw blurRad="38100" dist="38100" dir="2700000" algn="tl">
                    <a:srgbClr val="000000">
                      <a:alpha val="43137"/>
                    </a:srgbClr>
                  </a:outerShdw>
                </a:effectLst>
              </a:rPr>
              <a:t>A CURRICULAR PROPOSAL IN A BILINGUAL SCHOOL IN THE CITY OF IMPERATRIZ</a:t>
            </a:r>
            <a:r>
              <a:rPr lang="pt-BR" dirty="0">
                <a:effectLst>
                  <a:outerShdw blurRad="38100" dist="38100" dir="2700000" algn="tl">
                    <a:srgbClr val="000000">
                      <a:alpha val="43137"/>
                    </a:srgbClr>
                  </a:outerShdw>
                </a:effectLst>
              </a:rPr>
              <a:t/>
            </a:r>
            <a:br>
              <a:rPr lang="pt-BR" dirty="0">
                <a:effectLst>
                  <a:outerShdw blurRad="38100" dist="38100" dir="2700000" algn="tl">
                    <a:srgbClr val="000000">
                      <a:alpha val="43137"/>
                    </a:srgbClr>
                  </a:outerShdw>
                </a:effectLst>
              </a:rPr>
            </a:br>
            <a:endParaRPr lang="pt-BR"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36512" y="4653136"/>
            <a:ext cx="9180512" cy="2232248"/>
          </a:xfrm>
        </p:spPr>
        <p:txBody>
          <a:bodyPr>
            <a:normAutofit fontScale="77500" lnSpcReduction="20000"/>
          </a:bodyPr>
          <a:lstStyle/>
          <a:p>
            <a:r>
              <a:rPr lang="pt-BR" b="1" dirty="0" smtClean="0">
                <a:solidFill>
                  <a:schemeClr val="bg1"/>
                </a:solidFill>
                <a:effectLst>
                  <a:outerShdw blurRad="38100" dist="38100" dir="2700000" algn="tl">
                    <a:srgbClr val="000000">
                      <a:alpha val="43137"/>
                    </a:srgbClr>
                  </a:outerShdw>
                </a:effectLst>
              </a:rPr>
              <a:t>Flávia de ALMEIDA</a:t>
            </a:r>
          </a:p>
          <a:p>
            <a:r>
              <a:rPr lang="pt-BR" b="1" dirty="0" smtClean="0">
                <a:solidFill>
                  <a:schemeClr val="bg1"/>
                </a:solidFill>
                <a:effectLst>
                  <a:outerShdw blurRad="38100" dist="38100" dir="2700000" algn="tl">
                    <a:srgbClr val="000000">
                      <a:alpha val="43137"/>
                    </a:srgbClr>
                  </a:outerShdw>
                </a:effectLst>
              </a:rPr>
              <a:t>José Ribeiro da SILVA JÚNIOR</a:t>
            </a:r>
          </a:p>
          <a:p>
            <a:endParaRPr lang="pt-BR" dirty="0">
              <a:solidFill>
                <a:schemeClr val="bg1"/>
              </a:solidFill>
              <a:effectLst>
                <a:outerShdw blurRad="38100" dist="38100" dir="2700000" algn="tl">
                  <a:srgbClr val="000000">
                    <a:alpha val="43137"/>
                  </a:srgbClr>
                </a:outerShdw>
              </a:effectLst>
            </a:endParaRPr>
          </a:p>
          <a:p>
            <a:r>
              <a:rPr lang="pt-BR" sz="2600" b="1" dirty="0" err="1" smtClean="0">
                <a:solidFill>
                  <a:srgbClr val="FFFF00"/>
                </a:solidFill>
                <a:effectLst>
                  <a:outerShdw blurRad="38100" dist="38100" dir="2700000" algn="tl">
                    <a:srgbClr val="000000">
                      <a:alpha val="43137"/>
                    </a:srgbClr>
                  </a:outerShdw>
                </a:effectLst>
              </a:rPr>
              <a:t>SignWriting</a:t>
            </a:r>
            <a:r>
              <a:rPr lang="pt-BR" sz="2600" b="1" dirty="0" smtClean="0">
                <a:solidFill>
                  <a:srgbClr val="FFFF00"/>
                </a:solidFill>
                <a:effectLst>
                  <a:outerShdw blurRad="38100" dist="38100" dir="2700000" algn="tl">
                    <a:srgbClr val="000000">
                      <a:alpha val="43137"/>
                    </a:srgbClr>
                  </a:outerShdw>
                </a:effectLst>
              </a:rPr>
              <a:t> in </a:t>
            </a:r>
            <a:r>
              <a:rPr lang="pt-BR" sz="2600" b="1" dirty="0" err="1" smtClean="0">
                <a:solidFill>
                  <a:srgbClr val="FFFF00"/>
                </a:solidFill>
                <a:effectLst>
                  <a:outerShdw blurRad="38100" dist="38100" dir="2700000" algn="tl">
                    <a:srgbClr val="000000">
                      <a:alpha val="43137"/>
                    </a:srgbClr>
                  </a:outerShdw>
                </a:effectLst>
              </a:rPr>
              <a:t>Education</a:t>
            </a:r>
            <a:endParaRPr lang="pt-BR" sz="2600" b="1" dirty="0" smtClean="0">
              <a:solidFill>
                <a:srgbClr val="FFFF00"/>
              </a:solidFill>
              <a:effectLst>
                <a:outerShdw blurRad="38100" dist="38100" dir="2700000" algn="tl">
                  <a:srgbClr val="000000">
                    <a:alpha val="43137"/>
                  </a:srgbClr>
                </a:outerShdw>
              </a:effectLst>
            </a:endParaRPr>
          </a:p>
          <a:p>
            <a:r>
              <a:rPr lang="pt-BR" sz="2600" b="1" dirty="0" err="1" smtClean="0">
                <a:solidFill>
                  <a:schemeClr val="bg1"/>
                </a:solidFill>
                <a:effectLst>
                  <a:outerShdw blurRad="38100" dist="38100" dir="2700000" algn="tl">
                    <a:srgbClr val="000000">
                      <a:alpha val="43137"/>
                    </a:srgbClr>
                  </a:outerShdw>
                </a:effectLst>
              </a:rPr>
              <a:t>Presentation</a:t>
            </a:r>
            <a:r>
              <a:rPr lang="pt-BR" sz="2600" b="1" dirty="0" smtClean="0">
                <a:solidFill>
                  <a:schemeClr val="bg1"/>
                </a:solidFill>
                <a:effectLst>
                  <a:outerShdw blurRad="38100" dist="38100" dir="2700000" algn="tl">
                    <a:srgbClr val="000000">
                      <a:alpha val="43137"/>
                    </a:srgbClr>
                  </a:outerShdw>
                </a:effectLst>
              </a:rPr>
              <a:t> 059 – Live online</a:t>
            </a:r>
          </a:p>
          <a:p>
            <a:r>
              <a:rPr lang="pt-BR" sz="2600" b="1" dirty="0" smtClean="0">
                <a:solidFill>
                  <a:schemeClr val="bg1"/>
                </a:solidFill>
                <a:effectLst>
                  <a:outerShdw blurRad="38100" dist="38100" dir="2700000" algn="tl">
                    <a:srgbClr val="000000">
                      <a:alpha val="43137"/>
                    </a:srgbClr>
                  </a:outerShdw>
                </a:effectLst>
              </a:rPr>
              <a:t>July 20, 2016</a:t>
            </a:r>
            <a:endParaRPr lang="pt-BR" sz="2600" b="1" dirty="0">
              <a:solidFill>
                <a:schemeClr val="bg1"/>
              </a:solidFill>
              <a:effectLst>
                <a:outerShdw blurRad="38100" dist="38100" dir="2700000" algn="tl">
                  <a:srgbClr val="000000">
                    <a:alpha val="43137"/>
                  </a:srgbClr>
                </a:outerShdw>
              </a:effectLst>
            </a:endParaRPr>
          </a:p>
        </p:txBody>
      </p:sp>
      <p:pic>
        <p:nvPicPr>
          <p:cNvPr id="2050" name="Picture 2" descr="F:\INSTITUIÇÕES\MAXIMUS\POLOS\1 - Imperatriz\Extensão\LIBRAS\13249412_10154764181847656_929735707_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4058" y="29468"/>
            <a:ext cx="1959372" cy="195937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195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THEORETICAL APPROACH</a:t>
            </a:r>
            <a:endParaRPr lang="pt-BR" sz="3900" b="1" dirty="0"/>
          </a:p>
        </p:txBody>
      </p:sp>
      <p:sp>
        <p:nvSpPr>
          <p:cNvPr id="3" name="Espaço Reservado para Conteúdo 2"/>
          <p:cNvSpPr>
            <a:spLocks noGrp="1"/>
          </p:cNvSpPr>
          <p:nvPr>
            <p:ph idx="1"/>
          </p:nvPr>
        </p:nvSpPr>
        <p:spPr>
          <a:xfrm>
            <a:off x="457200" y="1988840"/>
            <a:ext cx="8363271" cy="4786611"/>
          </a:xfrm>
        </p:spPr>
        <p:txBody>
          <a:bodyPr>
            <a:normAutofit fontScale="40000" lnSpcReduction="20000"/>
          </a:bodyPr>
          <a:lstStyle/>
          <a:p>
            <a:pPr marL="0" indent="0" algn="just">
              <a:buNone/>
            </a:pPr>
            <a:r>
              <a:rPr lang="en-US" sz="5900" b="1" dirty="0"/>
              <a:t>Proposals and </a:t>
            </a:r>
            <a:r>
              <a:rPr lang="en-US" sz="5900" b="1" dirty="0" smtClean="0"/>
              <a:t>Perspectives</a:t>
            </a:r>
          </a:p>
          <a:p>
            <a:pPr marL="0" indent="0" algn="just">
              <a:buNone/>
            </a:pPr>
            <a:endParaRPr lang="en-US" sz="4600" b="1" dirty="0"/>
          </a:p>
          <a:p>
            <a:pPr algn="just">
              <a:buFont typeface="Wingdings" pitchFamily="2" charset="2"/>
              <a:buChar char="ü"/>
            </a:pPr>
            <a:r>
              <a:rPr lang="en-US" sz="4500" dirty="0" smtClean="0"/>
              <a:t>Creation </a:t>
            </a:r>
            <a:r>
              <a:rPr lang="en-US" sz="4500" dirty="0"/>
              <a:t>of a Municipal Law Project;</a:t>
            </a:r>
          </a:p>
          <a:p>
            <a:pPr marL="0" indent="0" algn="just">
              <a:buNone/>
            </a:pPr>
            <a:endParaRPr lang="en-US" sz="4500" dirty="0"/>
          </a:p>
          <a:p>
            <a:pPr algn="just">
              <a:buFont typeface="Wingdings" pitchFamily="2" charset="2"/>
              <a:buChar char="ü"/>
            </a:pPr>
            <a:r>
              <a:rPr lang="en-US" sz="4500" dirty="0"/>
              <a:t>Elaboration of a SignWriting Congress in </a:t>
            </a:r>
            <a:r>
              <a:rPr lang="en-US" sz="4500" dirty="0" err="1"/>
              <a:t>Maranhão</a:t>
            </a:r>
            <a:r>
              <a:rPr lang="en-US" sz="4500" dirty="0"/>
              <a:t>;</a:t>
            </a:r>
          </a:p>
          <a:p>
            <a:pPr marL="0" indent="0" algn="just">
              <a:buNone/>
            </a:pPr>
            <a:endParaRPr lang="en-US" sz="4500" dirty="0"/>
          </a:p>
          <a:p>
            <a:pPr algn="just">
              <a:buFont typeface="Wingdings" pitchFamily="2" charset="2"/>
              <a:buChar char="ü"/>
            </a:pPr>
            <a:r>
              <a:rPr lang="en-US" sz="4500" dirty="0"/>
              <a:t>Lectures and training on SignWriting;</a:t>
            </a:r>
          </a:p>
          <a:p>
            <a:pPr marL="0" indent="0" algn="just">
              <a:buNone/>
            </a:pPr>
            <a:endParaRPr lang="en-US" sz="4500" dirty="0"/>
          </a:p>
          <a:p>
            <a:pPr algn="just">
              <a:buFont typeface="Wingdings" pitchFamily="2" charset="2"/>
              <a:buChar char="ü"/>
            </a:pPr>
            <a:r>
              <a:rPr lang="en-US" sz="4500" dirty="0"/>
              <a:t>Creation of the "SignWriting Day", an annual event on SW (to be held on the first Sunday of the month of “October</a:t>
            </a:r>
            <a:r>
              <a:rPr lang="en-US" sz="4500" dirty="0" smtClean="0"/>
              <a:t>”);</a:t>
            </a:r>
          </a:p>
          <a:p>
            <a:pPr marL="0" indent="0" algn="just">
              <a:buNone/>
            </a:pPr>
            <a:endParaRPr lang="en-US" sz="4500" dirty="0"/>
          </a:p>
          <a:p>
            <a:pPr algn="just">
              <a:buFont typeface="Wingdings" pitchFamily="2" charset="2"/>
              <a:buChar char="ü"/>
            </a:pPr>
            <a:r>
              <a:rPr lang="en-US" sz="4500" dirty="0"/>
              <a:t>Educational project on SW to run in Bilingual School of Imperatriz;</a:t>
            </a:r>
          </a:p>
          <a:p>
            <a:pPr marL="0" indent="0" algn="just">
              <a:buNone/>
            </a:pPr>
            <a:endParaRPr lang="en-US" sz="4500" dirty="0"/>
          </a:p>
          <a:p>
            <a:pPr algn="just">
              <a:buFont typeface="Wingdings" pitchFamily="2" charset="2"/>
              <a:buChar char="ü"/>
            </a:pPr>
            <a:r>
              <a:rPr lang="en-US" sz="4500" dirty="0"/>
              <a:t>Creation an App that will foster and facilitate learning SW;</a:t>
            </a:r>
          </a:p>
          <a:p>
            <a:pPr marL="0" indent="0" algn="just">
              <a:buNone/>
            </a:pPr>
            <a:endParaRPr lang="en-US" sz="4500" dirty="0"/>
          </a:p>
          <a:p>
            <a:pPr algn="just">
              <a:buFont typeface="Wingdings" pitchFamily="2" charset="2"/>
              <a:buChar char="ü"/>
            </a:pPr>
            <a:r>
              <a:rPr lang="en-US" sz="4500" dirty="0"/>
              <a:t>Translation and production of specialized literature for dissemination of knowledge.</a:t>
            </a:r>
            <a:endParaRPr lang="en-US" sz="4500" dirty="0" smtClean="0"/>
          </a:p>
        </p:txBody>
      </p:sp>
      <p:sp>
        <p:nvSpPr>
          <p:cNvPr id="5" name="CaixaDeTexto 4"/>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09</a:t>
            </a:r>
            <a:endParaRPr lang="pt-BR" b="1" dirty="0"/>
          </a:p>
        </p:txBody>
      </p:sp>
    </p:spTree>
    <p:extLst>
      <p:ext uri="{BB962C8B-B14F-4D97-AF65-F5344CB8AC3E}">
        <p14:creationId xmlns:p14="http://schemas.microsoft.com/office/powerpoint/2010/main" val="2136194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FINAL CONSIDERATIONS</a:t>
            </a:r>
            <a:endParaRPr lang="pt-BR" sz="3900" b="1" dirty="0"/>
          </a:p>
        </p:txBody>
      </p:sp>
      <p:sp>
        <p:nvSpPr>
          <p:cNvPr id="3" name="Espaço Reservado para Conteúdo 2"/>
          <p:cNvSpPr>
            <a:spLocks noGrp="1"/>
          </p:cNvSpPr>
          <p:nvPr>
            <p:ph idx="1"/>
          </p:nvPr>
        </p:nvSpPr>
        <p:spPr>
          <a:xfrm>
            <a:off x="457201" y="2071389"/>
            <a:ext cx="8229600" cy="4525963"/>
          </a:xfrm>
        </p:spPr>
        <p:txBody>
          <a:bodyPr>
            <a:normAutofit/>
          </a:bodyPr>
          <a:lstStyle/>
          <a:p>
            <a:pPr algn="just">
              <a:buFont typeface="Wingdings" pitchFamily="2" charset="2"/>
              <a:buChar char="ü"/>
            </a:pPr>
            <a:r>
              <a:rPr lang="en-US" sz="3000" dirty="0"/>
              <a:t>Therefore, it is salutary that pioneering actions like this are established in the state of </a:t>
            </a:r>
            <a:r>
              <a:rPr lang="en-US" sz="3000" dirty="0" err="1"/>
              <a:t>Maranhão</a:t>
            </a:r>
            <a:r>
              <a:rPr lang="en-US" sz="3000" dirty="0"/>
              <a:t>, as a tool to promote accessibility and development through the inclusion of write signals, assuming that promoting the importance of sign language turns a place into a different one, with appropriate </a:t>
            </a:r>
            <a:r>
              <a:rPr lang="en-US" sz="3000" dirty="0" smtClean="0"/>
              <a:t>enhancement </a:t>
            </a:r>
            <a:r>
              <a:rPr lang="en-US" sz="3000" dirty="0"/>
              <a:t>and applicability of the written aspect</a:t>
            </a:r>
            <a:r>
              <a:rPr lang="en-US" sz="3000" dirty="0" smtClean="0"/>
              <a:t>.</a:t>
            </a:r>
            <a:endParaRPr lang="pt-BR" sz="3000" dirty="0"/>
          </a:p>
        </p:txBody>
      </p:sp>
      <p:sp>
        <p:nvSpPr>
          <p:cNvPr id="5" name="CaixaDeTexto 4"/>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10</a:t>
            </a:r>
            <a:endParaRPr lang="pt-BR" b="1" dirty="0"/>
          </a:p>
        </p:txBody>
      </p:sp>
    </p:spTree>
    <p:extLst>
      <p:ext uri="{BB962C8B-B14F-4D97-AF65-F5344CB8AC3E}">
        <p14:creationId xmlns:p14="http://schemas.microsoft.com/office/powerpoint/2010/main" val="2899543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REFERENCES</a:t>
            </a:r>
            <a:endParaRPr lang="pt-BR" sz="3900" b="1" dirty="0"/>
          </a:p>
        </p:txBody>
      </p:sp>
      <p:sp>
        <p:nvSpPr>
          <p:cNvPr id="3" name="Espaço Reservado para Conteúdo 2"/>
          <p:cNvSpPr>
            <a:spLocks noGrp="1"/>
          </p:cNvSpPr>
          <p:nvPr>
            <p:ph idx="1"/>
          </p:nvPr>
        </p:nvSpPr>
        <p:spPr>
          <a:xfrm>
            <a:off x="457201" y="2215405"/>
            <a:ext cx="8229600" cy="4525963"/>
          </a:xfrm>
        </p:spPr>
        <p:txBody>
          <a:bodyPr>
            <a:normAutofit/>
          </a:bodyPr>
          <a:lstStyle/>
          <a:p>
            <a:pPr algn="just">
              <a:buFont typeface="Wingdings" pitchFamily="2" charset="2"/>
              <a:buChar char="ü"/>
            </a:pPr>
            <a:r>
              <a:rPr lang="pt-BR" sz="3000" dirty="0"/>
              <a:t>IBGE. </a:t>
            </a:r>
            <a:r>
              <a:rPr lang="pt-BR" sz="3000" b="1" dirty="0"/>
              <a:t>Estimativas populacionais para os municípios brasileiros em 01.07.2012</a:t>
            </a:r>
            <a:r>
              <a:rPr lang="pt-BR" sz="3000" dirty="0"/>
              <a:t>. </a:t>
            </a:r>
            <a:r>
              <a:rPr lang="pt-BR" sz="3000" dirty="0" err="1"/>
              <a:t>Available</a:t>
            </a:r>
            <a:r>
              <a:rPr lang="pt-BR" sz="3000" dirty="0"/>
              <a:t> in</a:t>
            </a:r>
            <a:r>
              <a:rPr lang="pt-BR" sz="3000" dirty="0" smtClean="0"/>
              <a:t>: &lt;http</a:t>
            </a:r>
            <a:r>
              <a:rPr lang="pt-BR" sz="3000" dirty="0"/>
              <a:t>://</a:t>
            </a:r>
            <a:r>
              <a:rPr lang="pt-BR" sz="3000" dirty="0" smtClean="0"/>
              <a:t>www.ibge.gov.br/home/estatistica/po </a:t>
            </a:r>
            <a:r>
              <a:rPr lang="pt-BR" sz="3000" dirty="0" err="1" smtClean="0"/>
              <a:t>pulacao</a:t>
            </a:r>
            <a:r>
              <a:rPr lang="pt-BR" sz="3000" dirty="0" smtClean="0"/>
              <a:t>/estimativa2012</a:t>
            </a:r>
            <a:r>
              <a:rPr lang="pt-BR" sz="3000" dirty="0"/>
              <a:t>/&gt;. </a:t>
            </a:r>
            <a:r>
              <a:rPr lang="pt-BR" sz="3000" dirty="0" smtClean="0"/>
              <a:t>Access in: Jun</a:t>
            </a:r>
            <a:r>
              <a:rPr lang="pt-BR" sz="3000" dirty="0"/>
              <a:t>. </a:t>
            </a:r>
            <a:r>
              <a:rPr lang="pt-BR" sz="3000" dirty="0" smtClean="0"/>
              <a:t>30, 2016</a:t>
            </a:r>
            <a:r>
              <a:rPr lang="pt-BR" sz="3000" dirty="0" smtClean="0"/>
              <a:t>.</a:t>
            </a:r>
          </a:p>
          <a:p>
            <a:pPr marL="0" indent="0" algn="just">
              <a:buNone/>
            </a:pPr>
            <a:endParaRPr lang="pt-BR" sz="3000" dirty="0"/>
          </a:p>
          <a:p>
            <a:pPr algn="just">
              <a:buFont typeface="Wingdings" pitchFamily="2" charset="2"/>
              <a:buChar char="ü"/>
            </a:pPr>
            <a:r>
              <a:rPr lang="pt-BR" sz="3000" dirty="0" smtClean="0"/>
              <a:t>IMPERATRIZ. </a:t>
            </a:r>
            <a:r>
              <a:rPr lang="pt-BR" sz="3000" b="1" dirty="0"/>
              <a:t>Lei Ordinária nº </a:t>
            </a:r>
            <a:r>
              <a:rPr lang="pt-BR" sz="3000" b="1" dirty="0" smtClean="0"/>
              <a:t>1.453/2012</a:t>
            </a:r>
            <a:r>
              <a:rPr lang="pt-BR" sz="3000" dirty="0" smtClean="0"/>
              <a:t>. Imperatriz: SEMED, 2012.</a:t>
            </a:r>
            <a:endParaRPr lang="pt-BR" sz="3000" dirty="0"/>
          </a:p>
        </p:txBody>
      </p:sp>
    </p:spTree>
    <p:extLst>
      <p:ext uri="{BB962C8B-B14F-4D97-AF65-F5344CB8AC3E}">
        <p14:creationId xmlns:p14="http://schemas.microsoft.com/office/powerpoint/2010/main" val="1865587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INTRODUCTION</a:t>
            </a:r>
            <a:endParaRPr lang="pt-BR" sz="3900" b="1" dirty="0"/>
          </a:p>
        </p:txBody>
      </p:sp>
      <p:sp>
        <p:nvSpPr>
          <p:cNvPr id="3" name="Espaço Reservado para Conteúdo 2"/>
          <p:cNvSpPr>
            <a:spLocks noGrp="1"/>
          </p:cNvSpPr>
          <p:nvPr>
            <p:ph idx="1"/>
          </p:nvPr>
        </p:nvSpPr>
        <p:spPr>
          <a:xfrm>
            <a:off x="457201" y="2071389"/>
            <a:ext cx="8229600" cy="4525963"/>
          </a:xfrm>
        </p:spPr>
        <p:txBody>
          <a:bodyPr>
            <a:normAutofit/>
          </a:bodyPr>
          <a:lstStyle/>
          <a:p>
            <a:pPr algn="just"/>
            <a:r>
              <a:rPr lang="en-US" sz="3000" dirty="0"/>
              <a:t>The SignWriting (SW) in the state of </a:t>
            </a:r>
            <a:r>
              <a:rPr lang="en-US" sz="3000" dirty="0" err="1"/>
              <a:t>Maranhão</a:t>
            </a:r>
            <a:r>
              <a:rPr lang="en-US" sz="3000" dirty="0"/>
              <a:t> is not yet widespread and practiced comprehensively, considering that only a few individuals of the local deaf community have this knowledge, through contact with the system in southern Brazil. </a:t>
            </a:r>
            <a:endParaRPr lang="pt-BR" sz="3000" dirty="0"/>
          </a:p>
        </p:txBody>
      </p:sp>
      <p:sp>
        <p:nvSpPr>
          <p:cNvPr id="4" name="CaixaDeTexto 3"/>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01</a:t>
            </a:r>
            <a:endParaRPr lang="pt-BR" b="1" dirty="0"/>
          </a:p>
        </p:txBody>
      </p:sp>
    </p:spTree>
    <p:extLst>
      <p:ext uri="{BB962C8B-B14F-4D97-AF65-F5344CB8AC3E}">
        <p14:creationId xmlns:p14="http://schemas.microsoft.com/office/powerpoint/2010/main" val="2613213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JUSTIFICATIVE</a:t>
            </a:r>
            <a:endParaRPr lang="pt-BR" sz="3900" b="1" dirty="0"/>
          </a:p>
        </p:txBody>
      </p:sp>
      <p:sp>
        <p:nvSpPr>
          <p:cNvPr id="3" name="Espaço Reservado para Conteúdo 2"/>
          <p:cNvSpPr>
            <a:spLocks noGrp="1"/>
          </p:cNvSpPr>
          <p:nvPr>
            <p:ph idx="1"/>
          </p:nvPr>
        </p:nvSpPr>
        <p:spPr>
          <a:xfrm>
            <a:off x="457201" y="2071389"/>
            <a:ext cx="8229600" cy="4525963"/>
          </a:xfrm>
        </p:spPr>
        <p:txBody>
          <a:bodyPr>
            <a:normAutofit/>
          </a:bodyPr>
          <a:lstStyle/>
          <a:p>
            <a:pPr algn="just"/>
            <a:r>
              <a:rPr lang="en-US" sz="3000" dirty="0" smtClean="0"/>
              <a:t>It is known that the teaching centers in </a:t>
            </a:r>
            <a:r>
              <a:rPr lang="en-US" sz="3000" dirty="0" err="1" smtClean="0"/>
              <a:t>Maranhão</a:t>
            </a:r>
            <a:r>
              <a:rPr lang="en-US" sz="3000" dirty="0" smtClean="0"/>
              <a:t> have no adaptations for deaf individuals, such as interpreters and qualified professionals to meet and cooperate with reality. This occurs in different ways in the city of Imperatriz, given that the local deaf community has an acceptable organizational aspect. </a:t>
            </a:r>
            <a:endParaRPr lang="pt-BR" sz="3000" dirty="0"/>
          </a:p>
        </p:txBody>
      </p:sp>
      <p:sp>
        <p:nvSpPr>
          <p:cNvPr id="5" name="CaixaDeTexto 4"/>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02</a:t>
            </a:r>
            <a:endParaRPr lang="pt-BR" b="1" dirty="0"/>
          </a:p>
        </p:txBody>
      </p:sp>
    </p:spTree>
    <p:extLst>
      <p:ext uri="{BB962C8B-B14F-4D97-AF65-F5344CB8AC3E}">
        <p14:creationId xmlns:p14="http://schemas.microsoft.com/office/powerpoint/2010/main" val="34600426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JUSTIFICATIVE</a:t>
            </a:r>
            <a:endParaRPr lang="pt-BR" sz="3900" b="1" dirty="0"/>
          </a:p>
        </p:txBody>
      </p:sp>
      <p:sp>
        <p:nvSpPr>
          <p:cNvPr id="3" name="Espaço Reservado para Conteúdo 2"/>
          <p:cNvSpPr>
            <a:spLocks noGrp="1"/>
          </p:cNvSpPr>
          <p:nvPr>
            <p:ph idx="1"/>
          </p:nvPr>
        </p:nvSpPr>
        <p:spPr>
          <a:xfrm>
            <a:off x="457201" y="2071389"/>
            <a:ext cx="8229600" cy="4525963"/>
          </a:xfrm>
        </p:spPr>
        <p:txBody>
          <a:bodyPr>
            <a:noAutofit/>
          </a:bodyPr>
          <a:lstStyle/>
          <a:p>
            <a:pPr marL="0" indent="0" algn="just">
              <a:buNone/>
            </a:pPr>
            <a:r>
              <a:rPr lang="en-US" sz="2900" dirty="0" smtClean="0"/>
              <a:t>Through this reality, we highlight the importance of promoting the practice of SW, as a resource for social inclusion and appreciation of deaf culture, facilitating, in fact, in the process of literacy and language development of deaf children, because the contrast in interpretation of how deaf people think, towards the writing in Portuguese reality, limits the applicability of their worldview, so fitting, the need to establish the principle of written LIBRAS. </a:t>
            </a:r>
            <a:endParaRPr lang="pt-BR" sz="2900" dirty="0"/>
          </a:p>
        </p:txBody>
      </p:sp>
      <p:sp>
        <p:nvSpPr>
          <p:cNvPr id="5" name="CaixaDeTexto 4"/>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03</a:t>
            </a:r>
            <a:endParaRPr lang="pt-BR" b="1" dirty="0"/>
          </a:p>
        </p:txBody>
      </p:sp>
    </p:spTree>
    <p:extLst>
      <p:ext uri="{BB962C8B-B14F-4D97-AF65-F5344CB8AC3E}">
        <p14:creationId xmlns:p14="http://schemas.microsoft.com/office/powerpoint/2010/main" val="1038388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GOALS</a:t>
            </a:r>
            <a:endParaRPr lang="pt-BR" sz="3900" b="1" dirty="0"/>
          </a:p>
        </p:txBody>
      </p:sp>
      <p:sp>
        <p:nvSpPr>
          <p:cNvPr id="3" name="Espaço Reservado para Conteúdo 2"/>
          <p:cNvSpPr>
            <a:spLocks noGrp="1"/>
          </p:cNvSpPr>
          <p:nvPr>
            <p:ph idx="1"/>
          </p:nvPr>
        </p:nvSpPr>
        <p:spPr>
          <a:xfrm>
            <a:off x="457201" y="2071389"/>
            <a:ext cx="8229600" cy="4525963"/>
          </a:xfrm>
        </p:spPr>
        <p:txBody>
          <a:bodyPr/>
          <a:lstStyle/>
          <a:p>
            <a:pPr marL="0" indent="0">
              <a:buNone/>
            </a:pPr>
            <a:r>
              <a:rPr lang="pt-BR" b="1" dirty="0" smtClean="0"/>
              <a:t>General</a:t>
            </a:r>
          </a:p>
          <a:p>
            <a:pPr marL="0" indent="0">
              <a:buNone/>
            </a:pPr>
            <a:endParaRPr lang="pt-BR" sz="2000" b="1" dirty="0" smtClean="0"/>
          </a:p>
          <a:p>
            <a:pPr algn="just">
              <a:buFont typeface="Wingdings" pitchFamily="2" charset="2"/>
              <a:buChar char="ü"/>
            </a:pPr>
            <a:r>
              <a:rPr lang="en-US" sz="3000" dirty="0" smtClean="0"/>
              <a:t>The aim of this study is to: highlight the need for SW practice of popularization in the state of </a:t>
            </a:r>
            <a:r>
              <a:rPr lang="en-US" sz="3000" dirty="0" err="1" smtClean="0"/>
              <a:t>Maranhão</a:t>
            </a:r>
            <a:r>
              <a:rPr lang="en-US" sz="3000" dirty="0" smtClean="0"/>
              <a:t>.</a:t>
            </a:r>
            <a:endParaRPr lang="pt-BR" sz="3000" dirty="0"/>
          </a:p>
        </p:txBody>
      </p:sp>
      <p:sp>
        <p:nvSpPr>
          <p:cNvPr id="5" name="CaixaDeTexto 4"/>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04</a:t>
            </a:r>
            <a:endParaRPr lang="pt-BR" b="1" dirty="0"/>
          </a:p>
        </p:txBody>
      </p:sp>
    </p:spTree>
    <p:extLst>
      <p:ext uri="{BB962C8B-B14F-4D97-AF65-F5344CB8AC3E}">
        <p14:creationId xmlns:p14="http://schemas.microsoft.com/office/powerpoint/2010/main" val="1743405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GOALS</a:t>
            </a:r>
            <a:endParaRPr lang="pt-BR" sz="3900" b="1" dirty="0"/>
          </a:p>
        </p:txBody>
      </p:sp>
      <p:sp>
        <p:nvSpPr>
          <p:cNvPr id="3" name="Espaço Reservado para Conteúdo 2"/>
          <p:cNvSpPr>
            <a:spLocks noGrp="1"/>
          </p:cNvSpPr>
          <p:nvPr>
            <p:ph idx="1"/>
          </p:nvPr>
        </p:nvSpPr>
        <p:spPr>
          <a:xfrm>
            <a:off x="457201" y="2071389"/>
            <a:ext cx="8229600" cy="4525963"/>
          </a:xfrm>
        </p:spPr>
        <p:txBody>
          <a:bodyPr>
            <a:normAutofit fontScale="92500" lnSpcReduction="20000"/>
          </a:bodyPr>
          <a:lstStyle/>
          <a:p>
            <a:pPr marL="0" indent="0">
              <a:buNone/>
            </a:pPr>
            <a:r>
              <a:rPr lang="pt-BR" b="1" dirty="0" err="1" smtClean="0"/>
              <a:t>Specific</a:t>
            </a:r>
            <a:endParaRPr lang="pt-BR" b="1" dirty="0" smtClean="0"/>
          </a:p>
          <a:p>
            <a:pPr marL="0" indent="0">
              <a:buNone/>
            </a:pPr>
            <a:endParaRPr lang="pt-BR" sz="2200" b="1" dirty="0"/>
          </a:p>
          <a:p>
            <a:pPr algn="just">
              <a:buFont typeface="Wingdings" pitchFamily="2" charset="2"/>
              <a:buChar char="ü"/>
            </a:pPr>
            <a:r>
              <a:rPr lang="en-US" sz="2700" dirty="0" smtClean="0"/>
              <a:t>Promote the application of the system through activities and methodologies in a bilingual school in the city of Imperatriz;</a:t>
            </a:r>
          </a:p>
          <a:p>
            <a:pPr marL="0" indent="0" algn="just">
              <a:buNone/>
            </a:pPr>
            <a:endParaRPr lang="en-US" sz="2700" dirty="0" smtClean="0"/>
          </a:p>
          <a:p>
            <a:pPr algn="just">
              <a:buFont typeface="Wingdings" pitchFamily="2" charset="2"/>
              <a:buChar char="ü"/>
            </a:pPr>
            <a:r>
              <a:rPr lang="en-US" sz="2700" dirty="0" smtClean="0"/>
              <a:t>Create actions as benchmarks for initiatives in the medium and long term, there will be put into force the above-mentioned state;</a:t>
            </a:r>
          </a:p>
          <a:p>
            <a:pPr marL="0" indent="0" algn="just">
              <a:buNone/>
            </a:pPr>
            <a:endParaRPr lang="en-US" sz="2700" dirty="0" smtClean="0"/>
          </a:p>
          <a:p>
            <a:pPr algn="just">
              <a:buFont typeface="Wingdings" pitchFamily="2" charset="2"/>
              <a:buChar char="ü"/>
            </a:pPr>
            <a:r>
              <a:rPr lang="en-US" sz="2700" dirty="0" smtClean="0"/>
              <a:t>Emphasize favorable actions for the release of the SW in </a:t>
            </a:r>
            <a:r>
              <a:rPr lang="en-US" sz="2700" dirty="0" err="1" smtClean="0"/>
              <a:t>Maranhão</a:t>
            </a:r>
            <a:r>
              <a:rPr lang="en-US" sz="2700" dirty="0" smtClean="0"/>
              <a:t>, through the creation of a Municipal Law, to set the mandatory SW practice in the bilingual school.</a:t>
            </a:r>
          </a:p>
        </p:txBody>
      </p:sp>
      <p:sp>
        <p:nvSpPr>
          <p:cNvPr id="5" name="CaixaDeTexto 4"/>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05</a:t>
            </a:r>
            <a:endParaRPr lang="pt-BR" b="1" dirty="0"/>
          </a:p>
        </p:txBody>
      </p:sp>
    </p:spTree>
    <p:extLst>
      <p:ext uri="{BB962C8B-B14F-4D97-AF65-F5344CB8AC3E}">
        <p14:creationId xmlns:p14="http://schemas.microsoft.com/office/powerpoint/2010/main" val="2810494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METHODOLOGY</a:t>
            </a:r>
            <a:endParaRPr lang="pt-BR" sz="3900" b="1" dirty="0"/>
          </a:p>
        </p:txBody>
      </p:sp>
      <p:sp>
        <p:nvSpPr>
          <p:cNvPr id="3" name="Espaço Reservado para Conteúdo 2"/>
          <p:cNvSpPr>
            <a:spLocks noGrp="1"/>
          </p:cNvSpPr>
          <p:nvPr>
            <p:ph idx="1"/>
          </p:nvPr>
        </p:nvSpPr>
        <p:spPr>
          <a:xfrm>
            <a:off x="457201" y="2071389"/>
            <a:ext cx="8229600" cy="4525963"/>
          </a:xfrm>
        </p:spPr>
        <p:txBody>
          <a:bodyPr>
            <a:normAutofit/>
          </a:bodyPr>
          <a:lstStyle/>
          <a:p>
            <a:pPr algn="just">
              <a:buFont typeface="Wingdings" pitchFamily="2" charset="2"/>
              <a:buChar char="ü"/>
            </a:pPr>
            <a:r>
              <a:rPr lang="en-US" sz="3000" dirty="0" smtClean="0"/>
              <a:t>Application project in bilingual school (in loco), from the inductive method (particular to the general);</a:t>
            </a:r>
          </a:p>
          <a:p>
            <a:pPr algn="just">
              <a:buFont typeface="Wingdings" pitchFamily="2" charset="2"/>
              <a:buChar char="ü"/>
            </a:pPr>
            <a:endParaRPr lang="en-US" sz="3000" dirty="0" smtClean="0"/>
          </a:p>
          <a:p>
            <a:pPr algn="just">
              <a:buFont typeface="Wingdings" pitchFamily="2" charset="2"/>
              <a:buChar char="ü"/>
            </a:pPr>
            <a:r>
              <a:rPr lang="en-US" sz="3000" dirty="0" smtClean="0"/>
              <a:t>Social actions in partnership with public and private institutions for the implementation of workshops, lectures and training courses with specialized professionals. </a:t>
            </a:r>
            <a:endParaRPr lang="pt-BR" sz="3000" dirty="0"/>
          </a:p>
        </p:txBody>
      </p:sp>
      <p:sp>
        <p:nvSpPr>
          <p:cNvPr id="5" name="CaixaDeTexto 4"/>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06</a:t>
            </a:r>
            <a:endParaRPr lang="pt-BR" b="1" dirty="0"/>
          </a:p>
        </p:txBody>
      </p:sp>
    </p:spTree>
    <p:extLst>
      <p:ext uri="{BB962C8B-B14F-4D97-AF65-F5344CB8AC3E}">
        <p14:creationId xmlns:p14="http://schemas.microsoft.com/office/powerpoint/2010/main" val="682841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THEORETICAL APPROACH</a:t>
            </a:r>
            <a:endParaRPr lang="pt-BR" sz="3900" b="1" dirty="0"/>
          </a:p>
        </p:txBody>
      </p:sp>
      <p:sp>
        <p:nvSpPr>
          <p:cNvPr id="3" name="Espaço Reservado para Conteúdo 2"/>
          <p:cNvSpPr>
            <a:spLocks noGrp="1"/>
          </p:cNvSpPr>
          <p:nvPr>
            <p:ph idx="1"/>
          </p:nvPr>
        </p:nvSpPr>
        <p:spPr>
          <a:xfrm>
            <a:off x="457201" y="2071389"/>
            <a:ext cx="8229600" cy="4525963"/>
          </a:xfrm>
        </p:spPr>
        <p:txBody>
          <a:bodyPr>
            <a:normAutofit fontScale="77500" lnSpcReduction="20000"/>
          </a:bodyPr>
          <a:lstStyle/>
          <a:p>
            <a:pPr marL="0" indent="0" algn="just">
              <a:buNone/>
            </a:pPr>
            <a:r>
              <a:rPr lang="en-US" b="1" dirty="0"/>
              <a:t>Characterization of Imperatriz </a:t>
            </a:r>
            <a:r>
              <a:rPr lang="en-US" b="1" dirty="0" smtClean="0"/>
              <a:t>city</a:t>
            </a:r>
          </a:p>
          <a:p>
            <a:pPr marL="0" indent="0" algn="just">
              <a:buNone/>
            </a:pPr>
            <a:endParaRPr lang="en-US" sz="2600" b="1" dirty="0" smtClean="0"/>
          </a:p>
          <a:p>
            <a:pPr algn="just">
              <a:buFont typeface="Wingdings" pitchFamily="2" charset="2"/>
              <a:buChar char="ü"/>
            </a:pPr>
            <a:r>
              <a:rPr lang="en-US" dirty="0" smtClean="0"/>
              <a:t>Founded </a:t>
            </a:r>
            <a:r>
              <a:rPr lang="en-US" dirty="0"/>
              <a:t>on July 16, 1852, by </a:t>
            </a:r>
            <a:r>
              <a:rPr lang="en-US" dirty="0" err="1"/>
              <a:t>Frei</a:t>
            </a:r>
            <a:r>
              <a:rPr lang="en-US" dirty="0"/>
              <a:t> Manuel </a:t>
            </a:r>
            <a:r>
              <a:rPr lang="en-US" dirty="0" err="1"/>
              <a:t>Procópio</a:t>
            </a:r>
            <a:r>
              <a:rPr lang="en-US" dirty="0"/>
              <a:t> do </a:t>
            </a:r>
            <a:r>
              <a:rPr lang="en-US" dirty="0" err="1"/>
              <a:t>Coração</a:t>
            </a:r>
            <a:r>
              <a:rPr lang="en-US" dirty="0"/>
              <a:t> de </a:t>
            </a:r>
            <a:r>
              <a:rPr lang="en-US" dirty="0" err="1"/>
              <a:t>Leão</a:t>
            </a:r>
            <a:r>
              <a:rPr lang="en-US" dirty="0"/>
              <a:t>, being classified as a village on August 27, 1856 (Law number 398), and later recognized as a city on April 1, 1924 (Law number 1.179</a:t>
            </a:r>
            <a:r>
              <a:rPr lang="en-US" dirty="0" smtClean="0"/>
              <a:t>);</a:t>
            </a:r>
          </a:p>
          <a:p>
            <a:pPr marL="0" indent="0" algn="just">
              <a:buNone/>
            </a:pPr>
            <a:endParaRPr lang="en-US" sz="2600" dirty="0" smtClean="0"/>
          </a:p>
          <a:p>
            <a:pPr algn="just">
              <a:buFont typeface="Wingdings" pitchFamily="2" charset="2"/>
              <a:buChar char="ü"/>
            </a:pPr>
            <a:r>
              <a:rPr lang="en-US" dirty="0" smtClean="0"/>
              <a:t>Second </a:t>
            </a:r>
            <a:r>
              <a:rPr lang="en-US" dirty="0"/>
              <a:t>most populous city, with 253,123 inhabitants and an area of 1367.901 square kilometers, of which 15,480 km² are in urban </a:t>
            </a:r>
            <a:r>
              <a:rPr lang="en-US" dirty="0" smtClean="0"/>
              <a:t>area (IBGE, 2012</a:t>
            </a:r>
            <a:r>
              <a:rPr lang="en-US" dirty="0" smtClean="0"/>
              <a:t>);</a:t>
            </a:r>
          </a:p>
          <a:p>
            <a:pPr algn="just">
              <a:buFont typeface="Wingdings" pitchFamily="2" charset="2"/>
              <a:buChar char="ü"/>
            </a:pPr>
            <a:endParaRPr lang="en-US" dirty="0"/>
          </a:p>
          <a:p>
            <a:pPr algn="just">
              <a:buFont typeface="Wingdings" pitchFamily="2" charset="2"/>
              <a:buChar char="ü"/>
            </a:pPr>
            <a:r>
              <a:rPr lang="en-US" dirty="0"/>
              <a:t>The education of the deaf in the Imperatriz city began in 1986, with the efforts of Teacher Maria </a:t>
            </a:r>
            <a:r>
              <a:rPr lang="en-US" dirty="0" err="1"/>
              <a:t>Ivanilde</a:t>
            </a:r>
            <a:r>
              <a:rPr lang="en-US" dirty="0"/>
              <a:t> Oliveira.</a:t>
            </a:r>
            <a:endParaRPr lang="pt-BR" dirty="0"/>
          </a:p>
        </p:txBody>
      </p:sp>
      <p:sp>
        <p:nvSpPr>
          <p:cNvPr id="5" name="CaixaDeTexto 4"/>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07</a:t>
            </a:r>
            <a:endParaRPr lang="pt-BR" b="1" dirty="0"/>
          </a:p>
        </p:txBody>
      </p:sp>
    </p:spTree>
    <p:extLst>
      <p:ext uri="{BB962C8B-B14F-4D97-AF65-F5344CB8AC3E}">
        <p14:creationId xmlns:p14="http://schemas.microsoft.com/office/powerpoint/2010/main" val="1962451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000" t="9913" r="1740" b="68348"/>
          <a:stretch/>
        </p:blipFill>
        <p:spPr bwMode="auto">
          <a:xfrm>
            <a:off x="1" y="0"/>
            <a:ext cx="9144000" cy="133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ítulo 1"/>
          <p:cNvSpPr>
            <a:spLocks noGrp="1"/>
          </p:cNvSpPr>
          <p:nvPr>
            <p:ph type="title"/>
          </p:nvPr>
        </p:nvSpPr>
        <p:spPr>
          <a:xfrm>
            <a:off x="457201" y="1061864"/>
            <a:ext cx="8229600" cy="1143000"/>
          </a:xfrm>
        </p:spPr>
        <p:txBody>
          <a:bodyPr>
            <a:normAutofit/>
          </a:bodyPr>
          <a:lstStyle/>
          <a:p>
            <a:pPr algn="just"/>
            <a:r>
              <a:rPr lang="pt-BR" sz="3900" b="1" dirty="0" smtClean="0"/>
              <a:t>THEORETICAL APPROACH</a:t>
            </a:r>
            <a:endParaRPr lang="pt-BR" sz="3900" b="1" dirty="0"/>
          </a:p>
        </p:txBody>
      </p:sp>
      <p:sp>
        <p:nvSpPr>
          <p:cNvPr id="3" name="Espaço Reservado para Conteúdo 2"/>
          <p:cNvSpPr>
            <a:spLocks noGrp="1"/>
          </p:cNvSpPr>
          <p:nvPr>
            <p:ph idx="1"/>
          </p:nvPr>
        </p:nvSpPr>
        <p:spPr>
          <a:xfrm>
            <a:off x="457201" y="2071389"/>
            <a:ext cx="8229600" cy="4525963"/>
          </a:xfrm>
        </p:spPr>
        <p:txBody>
          <a:bodyPr>
            <a:normAutofit fontScale="92500" lnSpcReduction="20000"/>
          </a:bodyPr>
          <a:lstStyle/>
          <a:p>
            <a:pPr marL="0" indent="0" algn="just">
              <a:buNone/>
            </a:pPr>
            <a:r>
              <a:rPr lang="en-US" b="1" dirty="0"/>
              <a:t>Characterization of </a:t>
            </a:r>
            <a:r>
              <a:rPr lang="en-US" b="1" dirty="0" smtClean="0"/>
              <a:t>Bilingual </a:t>
            </a:r>
            <a:r>
              <a:rPr lang="en-US" b="1" dirty="0"/>
              <a:t>School </a:t>
            </a:r>
            <a:r>
              <a:rPr lang="en-US" b="1" dirty="0" smtClean="0"/>
              <a:t>in the Imperatriz </a:t>
            </a:r>
            <a:r>
              <a:rPr lang="en-US" b="1" dirty="0" smtClean="0"/>
              <a:t>city</a:t>
            </a:r>
          </a:p>
          <a:p>
            <a:pPr marL="0" indent="0" algn="just">
              <a:buNone/>
            </a:pPr>
            <a:endParaRPr lang="en-US" sz="2200" b="1" dirty="0"/>
          </a:p>
          <a:p>
            <a:pPr algn="just">
              <a:buFont typeface="Wingdings" pitchFamily="2" charset="2"/>
              <a:buChar char="ü"/>
            </a:pPr>
            <a:r>
              <a:rPr lang="en-US" sz="2700" dirty="0"/>
              <a:t>The </a:t>
            </a:r>
            <a:r>
              <a:rPr lang="en-US" sz="2700" dirty="0" err="1"/>
              <a:t>Escola</a:t>
            </a:r>
            <a:r>
              <a:rPr lang="en-US" sz="2700" dirty="0"/>
              <a:t> Municipal Professor </a:t>
            </a:r>
            <a:r>
              <a:rPr lang="en-US" sz="2700" dirty="0" err="1"/>
              <a:t>Telasco</a:t>
            </a:r>
            <a:r>
              <a:rPr lang="en-US" sz="2700" dirty="0"/>
              <a:t> Pereira </a:t>
            </a:r>
            <a:r>
              <a:rPr lang="en-US" sz="2700" dirty="0" err="1"/>
              <a:t>Fialho</a:t>
            </a:r>
            <a:r>
              <a:rPr lang="en-US" sz="2700" dirty="0"/>
              <a:t> (</a:t>
            </a:r>
            <a:r>
              <a:rPr lang="en-US" sz="2700" dirty="0" err="1"/>
              <a:t>Bilíngue</a:t>
            </a:r>
            <a:r>
              <a:rPr lang="en-US" sz="2700" dirty="0"/>
              <a:t>), was inaugurated in 2012 by the Ordinary Law number </a:t>
            </a:r>
            <a:r>
              <a:rPr lang="en-US" sz="2700" dirty="0" smtClean="0"/>
              <a:t>1453/2012 (IMPERATRIZ, 2012);</a:t>
            </a:r>
          </a:p>
          <a:p>
            <a:pPr marL="0" indent="0" algn="just">
              <a:buNone/>
            </a:pPr>
            <a:endParaRPr lang="en-US" sz="2700" dirty="0"/>
          </a:p>
          <a:p>
            <a:pPr algn="just">
              <a:buFont typeface="Wingdings" pitchFamily="2" charset="2"/>
              <a:buChar char="ü"/>
            </a:pPr>
            <a:r>
              <a:rPr lang="en-US" sz="2700" dirty="0"/>
              <a:t>Serves approximately 100 children between deaf and hearing</a:t>
            </a:r>
            <a:r>
              <a:rPr lang="en-US" sz="2700" dirty="0" smtClean="0"/>
              <a:t>;</a:t>
            </a:r>
          </a:p>
          <a:p>
            <a:pPr algn="just">
              <a:buFont typeface="Wingdings" pitchFamily="2" charset="2"/>
              <a:buChar char="ü"/>
            </a:pPr>
            <a:endParaRPr lang="en-US" sz="2700" dirty="0"/>
          </a:p>
          <a:p>
            <a:pPr algn="just">
              <a:buFont typeface="Wingdings" pitchFamily="2" charset="2"/>
              <a:buChar char="ü"/>
            </a:pPr>
            <a:r>
              <a:rPr lang="en-US" sz="2700" dirty="0"/>
              <a:t>In the school work the methodology with </a:t>
            </a:r>
            <a:r>
              <a:rPr lang="en-US" sz="2700" dirty="0" err="1"/>
              <a:t>learnin</a:t>
            </a:r>
            <a:r>
              <a:rPr lang="en-US" sz="2700" dirty="0"/>
              <a:t> in LIBRAS and </a:t>
            </a:r>
            <a:r>
              <a:rPr lang="en-US" sz="2700" dirty="0" smtClean="0"/>
              <a:t>Portuguese (L2).</a:t>
            </a:r>
            <a:endParaRPr lang="en-US" sz="2700" dirty="0" smtClean="0"/>
          </a:p>
        </p:txBody>
      </p:sp>
      <p:sp>
        <p:nvSpPr>
          <p:cNvPr id="5" name="CaixaDeTexto 4"/>
          <p:cNvSpPr txBox="1"/>
          <p:nvPr/>
        </p:nvSpPr>
        <p:spPr>
          <a:xfrm>
            <a:off x="8532440" y="6381328"/>
            <a:ext cx="492968"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pt-BR" b="1" dirty="0" smtClean="0"/>
              <a:t>08</a:t>
            </a:r>
            <a:endParaRPr lang="pt-BR" b="1" dirty="0"/>
          </a:p>
        </p:txBody>
      </p:sp>
    </p:spTree>
    <p:extLst>
      <p:ext uri="{BB962C8B-B14F-4D97-AF65-F5344CB8AC3E}">
        <p14:creationId xmlns:p14="http://schemas.microsoft.com/office/powerpoint/2010/main" val="1199857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726</Words>
  <Application>Microsoft Office PowerPoint</Application>
  <PresentationFormat>Apresentação na tela (4:3)</PresentationFormat>
  <Paragraphs>77</Paragraphs>
  <Slides>12</Slides>
  <Notes>0</Notes>
  <HiddenSlides>0</HiddenSlides>
  <MMClips>0</MMClips>
  <ScaleCrop>false</ScaleCrop>
  <HeadingPairs>
    <vt:vector size="4" baseType="variant">
      <vt:variant>
        <vt:lpstr>Tema</vt:lpstr>
      </vt:variant>
      <vt:variant>
        <vt:i4>1</vt:i4>
      </vt:variant>
      <vt:variant>
        <vt:lpstr>Títulos de slides</vt:lpstr>
      </vt:variant>
      <vt:variant>
        <vt:i4>12</vt:i4>
      </vt:variant>
    </vt:vector>
  </HeadingPairs>
  <TitlesOfParts>
    <vt:vector size="13" baseType="lpstr">
      <vt:lpstr>Tema do Office</vt:lpstr>
      <vt:lpstr>THE SPREAD OF SIGNWRITING IN MARANHÃO STATE: A CURRICULAR PROPOSAL IN A BILINGUAL SCHOOL IN THE CITY OF IMPERATRIZ </vt:lpstr>
      <vt:lpstr>INTRODUCTION</vt:lpstr>
      <vt:lpstr>JUSTIFICATIVE</vt:lpstr>
      <vt:lpstr>JUSTIFICATIVE</vt:lpstr>
      <vt:lpstr>GOALS</vt:lpstr>
      <vt:lpstr>GOALS</vt:lpstr>
      <vt:lpstr>METHODOLOGY</vt:lpstr>
      <vt:lpstr>THEORETICAL APPROACH</vt:lpstr>
      <vt:lpstr>THEORETICAL APPROACH</vt:lpstr>
      <vt:lpstr>THEORETICAL APPROACH</vt:lpstr>
      <vt:lpstr>FINAL CONSIDERATIONS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Maximus</dc:creator>
  <cp:lastModifiedBy>Maximus</cp:lastModifiedBy>
  <cp:revision>21</cp:revision>
  <dcterms:created xsi:type="dcterms:W3CDTF">2016-07-10T14:03:54Z</dcterms:created>
  <dcterms:modified xsi:type="dcterms:W3CDTF">2016-07-14T00:55:27Z</dcterms:modified>
</cp:coreProperties>
</file>