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levinski.github.io" TargetMode="External"/><Relationship Id="rId3" Type="http://schemas.openxmlformats.org/officeDocument/2006/relationships/hyperlink" Target="mailto:slevinski@signwriting.org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hyperlink" Target="http://www.slideshare.net/StephenSlevinski/presentations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4641041" y="846608"/>
            <a:ext cx="7755475" cy="4885384"/>
          </a:xfrm>
          <a:prstGeom prst="rect">
            <a:avLst/>
          </a:prstGeom>
        </p:spPr>
        <p:txBody>
          <a:bodyPr/>
          <a:lstStyle/>
          <a:p>
            <a:pPr>
              <a:defRPr sz="10000"/>
            </a:pPr>
            <a:r>
              <a:t>Beyond</a:t>
            </a:r>
          </a:p>
          <a:p>
            <a:pPr>
              <a:defRPr sz="10000"/>
            </a:pPr>
            <a:r>
              <a:t>SignWriting Plain Text</a:t>
            </a:r>
          </a:p>
        </p:txBody>
      </p:sp>
      <p:pic>
        <p:nvPicPr>
          <p:cNvPr id="12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789" y="-13001"/>
            <a:ext cx="2955683" cy="7502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91780" y="7300677"/>
            <a:ext cx="1498601" cy="213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61129" y="8061211"/>
            <a:ext cx="1048324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000"/>
            </a:pPr>
            <a:r>
              <a:t>by Stephen E Slevinski Jr</a:t>
            </a:r>
          </a:p>
          <a:p>
            <a:pPr algn="r">
              <a:defRPr sz="3000"/>
            </a:pPr>
            <a:r>
              <a:t>in association with the Center for Sutton Movement Writing</a:t>
            </a:r>
          </a:p>
        </p:txBody>
      </p:sp>
      <p:sp>
        <p:nvSpPr>
          <p:cNvPr id="123" name="Shape 123"/>
          <p:cNvSpPr/>
          <p:nvPr/>
        </p:nvSpPr>
        <p:spPr>
          <a:xfrm>
            <a:off x="7521397" y="6026150"/>
            <a:ext cx="19947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Version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ctr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Zoom Level - All Symbols</a:t>
            </a:r>
          </a:p>
        </p:txBody>
      </p:sp>
      <p:sp>
        <p:nvSpPr>
          <p:cNvPr id="173" name="Shape 173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-Z6.4</a:t>
            </a:r>
          </a:p>
        </p:txBody>
      </p:sp>
      <p:sp>
        <p:nvSpPr>
          <p:cNvPr id="174" name="Shape 174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Signs default with a </a:t>
            </a:r>
          </a:p>
          <a:p>
            <a:pPr>
              <a:defRPr sz="4000"/>
            </a:pPr>
            <a:r>
              <a:t>size of 1</a:t>
            </a:r>
          </a:p>
        </p:txBody>
      </p:sp>
      <p:pic>
        <p:nvPicPr>
          <p:cNvPr id="1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7868" y="5712609"/>
            <a:ext cx="571501" cy="87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0549" y="3501583"/>
            <a:ext cx="3365007" cy="515266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125699" y="8884380"/>
            <a:ext cx="875340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Zoom level can be any integer or decimal value.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ctrTitle"/>
          </p:nvPr>
        </p:nvSpPr>
        <p:spPr>
          <a:xfrm>
            <a:off x="110391" y="512595"/>
            <a:ext cx="12784018" cy="1320801"/>
          </a:xfrm>
          <a:prstGeom prst="rect">
            <a:avLst/>
          </a:prstGeom>
        </p:spPr>
        <p:txBody>
          <a:bodyPr/>
          <a:lstStyle/>
          <a:p>
            <a:pPr/>
            <a:r>
              <a:t>Combinations - All Symbols</a:t>
            </a:r>
          </a:p>
        </p:txBody>
      </p:sp>
      <p:sp>
        <p:nvSpPr>
          <p:cNvPr id="180" name="Shape 180"/>
          <p:cNvSpPr/>
          <p:nvPr/>
        </p:nvSpPr>
        <p:spPr>
          <a:xfrm>
            <a:off x="6888801" y="2096338"/>
            <a:ext cx="400109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-CP10G_lightblue_Z4</a:t>
            </a:r>
          </a:p>
        </p:txBody>
      </p:sp>
      <p:sp>
        <p:nvSpPr>
          <p:cNvPr id="181" name="Shape 181"/>
          <p:cNvSpPr/>
          <p:nvPr/>
        </p:nvSpPr>
        <p:spPr>
          <a:xfrm>
            <a:off x="565892" y="2096338"/>
            <a:ext cx="59554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-P10G_lightblue_D_red,yellow_Z4</a:t>
            </a:r>
          </a:p>
        </p:txBody>
      </p:sp>
      <p:pic>
        <p:nvPicPr>
          <p:cNvPr id="18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8349" y="3890159"/>
            <a:ext cx="3302001" cy="452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2618" y="3890159"/>
            <a:ext cx="3302001" cy="4521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391730" y="8884380"/>
            <a:ext cx="82213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order of the styling options is important.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ctrTitle"/>
          </p:nvPr>
        </p:nvSpPr>
        <p:spPr>
          <a:xfrm>
            <a:off x="-1445" y="512595"/>
            <a:ext cx="13004801" cy="1320801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Detail Colors - Specific Symbols</a:t>
            </a:r>
          </a:p>
        </p:txBody>
      </p:sp>
      <p:sp>
        <p:nvSpPr>
          <p:cNvPr id="187" name="Shape 187"/>
          <p:cNvSpPr/>
          <p:nvPr/>
        </p:nvSpPr>
        <p:spPr>
          <a:xfrm>
            <a:off x="-4653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--D01_red,yellow_</a:t>
            </a:r>
          </a:p>
        </p:txBody>
      </p:sp>
      <p:sp>
        <p:nvSpPr>
          <p:cNvPr id="188" name="Shape 188"/>
          <p:cNvSpPr/>
          <p:nvPr/>
        </p:nvSpPr>
        <p:spPr>
          <a:xfrm>
            <a:off x="4200491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--D02_red,transparent_</a:t>
            </a:r>
          </a:p>
        </p:txBody>
      </p:sp>
      <p:sp>
        <p:nvSpPr>
          <p:cNvPr id="189" name="Shape 189"/>
          <p:cNvSpPr/>
          <p:nvPr/>
        </p:nvSpPr>
        <p:spPr>
          <a:xfrm>
            <a:off x="8402747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--D03_red_</a:t>
            </a:r>
          </a:p>
        </p:txBody>
      </p:sp>
      <p:pic>
        <p:nvPicPr>
          <p:cNvPr id="190" name="Screen Shot 2015-09-01 at 11.23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305" y="4436202"/>
            <a:ext cx="17399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 Shot 2015-09-01 at 11.23.3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7355" y="4436202"/>
            <a:ext cx="17272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creen Shot 2015-09-01 at 11.24.1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34705" y="4436202"/>
            <a:ext cx="1765301" cy="321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390178" y="8884380"/>
            <a:ext cx="1222444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Specific symbols are identified using a 2 digit string, from 01 to 99.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ctrTitle"/>
          </p:nvPr>
        </p:nvSpPr>
        <p:spPr>
          <a:xfrm>
            <a:off x="130715" y="486725"/>
            <a:ext cx="12740482" cy="1320801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Zoom Level - Specific Symbols</a:t>
            </a:r>
          </a:p>
        </p:txBody>
      </p:sp>
      <p:sp>
        <p:nvSpPr>
          <p:cNvPr id="196" name="Shape 196"/>
          <p:cNvSpPr/>
          <p:nvPr/>
        </p:nvSpPr>
        <p:spPr>
          <a:xfrm>
            <a:off x="-4653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--Z01,2</a:t>
            </a:r>
          </a:p>
        </p:txBody>
      </p:sp>
      <p:sp>
        <p:nvSpPr>
          <p:cNvPr id="197" name="Shape 197"/>
          <p:cNvSpPr/>
          <p:nvPr/>
        </p:nvSpPr>
        <p:spPr>
          <a:xfrm>
            <a:off x="4200491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--Z02,2,480x490</a:t>
            </a:r>
          </a:p>
        </p:txBody>
      </p:sp>
      <p:sp>
        <p:nvSpPr>
          <p:cNvPr id="198" name="Shape 198"/>
          <p:cNvSpPr/>
          <p:nvPr/>
        </p:nvSpPr>
        <p:spPr>
          <a:xfrm>
            <a:off x="8402747" y="2096338"/>
            <a:ext cx="460381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--Z03,2,510x500</a:t>
            </a:r>
          </a:p>
        </p:txBody>
      </p:sp>
      <p:pic>
        <p:nvPicPr>
          <p:cNvPr id="19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855" y="3553552"/>
            <a:ext cx="2844801" cy="497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9355" y="4188552"/>
            <a:ext cx="2743201" cy="370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7455" y="4442552"/>
            <a:ext cx="3454401" cy="320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185996" y="8537247"/>
            <a:ext cx="1262992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zoom level for specific symbols allows for an optional adjustment coordinate, with 500x500 meaning no adjustment.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ctrTitle"/>
          </p:nvPr>
        </p:nvSpPr>
        <p:spPr>
          <a:xfrm>
            <a:off x="110391" y="512595"/>
            <a:ext cx="12784018" cy="1320801"/>
          </a:xfrm>
          <a:prstGeom prst="rect">
            <a:avLst/>
          </a:prstGeom>
        </p:spPr>
        <p:txBody>
          <a:bodyPr/>
          <a:lstStyle/>
          <a:p>
            <a:pPr/>
            <a:r>
              <a:t>Complex Styling</a:t>
            </a:r>
          </a:p>
        </p:txBody>
      </p:sp>
      <p:sp>
        <p:nvSpPr>
          <p:cNvPr id="205" name="Shape 205"/>
          <p:cNvSpPr/>
          <p:nvPr/>
        </p:nvSpPr>
        <p:spPr>
          <a:xfrm>
            <a:off x="388529" y="2096338"/>
            <a:ext cx="1222774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-P10G_lightblue_Z2-D01_red_D02_blue_D06_red_D07_blue_Z05,2</a:t>
            </a:r>
          </a:p>
        </p:txBody>
      </p:sp>
      <p:pic>
        <p:nvPicPr>
          <p:cNvPr id="20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2900" y="3534559"/>
            <a:ext cx="2159000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2391730" y="8884380"/>
            <a:ext cx="822134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order of the styling options is important.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ctrTitle"/>
          </p:nvPr>
        </p:nvSpPr>
        <p:spPr>
          <a:xfrm>
            <a:off x="174039" y="159196"/>
            <a:ext cx="12656722" cy="1701384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Beyond SignWriting Plain Text</a:t>
            </a:r>
          </a:p>
        </p:txBody>
      </p:sp>
      <p:sp>
        <p:nvSpPr>
          <p:cNvPr id="210" name="Shape 210"/>
          <p:cNvSpPr/>
          <p:nvPr>
            <p:ph type="subTitle" sz="quarter" idx="1"/>
          </p:nvPr>
        </p:nvSpPr>
        <p:spPr>
          <a:xfrm>
            <a:off x="1023956" y="3114329"/>
            <a:ext cx="5228037" cy="647701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by Stephen E Slevinski Jr</a:t>
            </a:r>
          </a:p>
        </p:txBody>
      </p:sp>
      <p:sp>
        <p:nvSpPr>
          <p:cNvPr id="211" name="Shape 211"/>
          <p:cNvSpPr/>
          <p:nvPr/>
        </p:nvSpPr>
        <p:spPr>
          <a:xfrm>
            <a:off x="634047" y="7915062"/>
            <a:ext cx="50728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http://slevinski.github.io</a:t>
            </a:r>
          </a:p>
        </p:txBody>
      </p:sp>
      <p:sp>
        <p:nvSpPr>
          <p:cNvPr id="212" name="Shape 212"/>
          <p:cNvSpPr/>
          <p:nvPr/>
        </p:nvSpPr>
        <p:spPr>
          <a:xfrm>
            <a:off x="1088161" y="3694878"/>
            <a:ext cx="36668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slevinski@signwriting.org</a:t>
            </a:r>
          </a:p>
        </p:txBody>
      </p:sp>
      <p:pic>
        <p:nvPicPr>
          <p:cNvPr id="213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4231" y="4671644"/>
            <a:ext cx="6262093" cy="248920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21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5826" y="4386975"/>
            <a:ext cx="3311212" cy="331121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634923" y="8669280"/>
            <a:ext cx="117349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6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6" invalidUrl="" action="" tgtFrame="" tooltip="" history="1" highlightClick="0" endSnd="0"/>
              </a:rPr>
              <a:t>http://www.slideshare.net/StephenSlevinski/presentations</a:t>
            </a:r>
          </a:p>
        </p:txBody>
      </p:sp>
      <p:sp>
        <p:nvSpPr>
          <p:cNvPr id="216" name="Shape 216"/>
          <p:cNvSpPr/>
          <p:nvPr/>
        </p:nvSpPr>
        <p:spPr>
          <a:xfrm>
            <a:off x="5505018" y="1962150"/>
            <a:ext cx="19947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Version 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ctrTitle"/>
          </p:nvPr>
        </p:nvSpPr>
        <p:spPr>
          <a:xfrm>
            <a:off x="174039" y="159196"/>
            <a:ext cx="12656722" cy="1240612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Styling String</a:t>
            </a:r>
          </a:p>
        </p:txBody>
      </p:sp>
      <p:graphicFrame>
        <p:nvGraphicFramePr>
          <p:cNvPr id="219" name="Table 219"/>
          <p:cNvGraphicFramePr/>
          <p:nvPr/>
        </p:nvGraphicFramePr>
        <p:xfrm>
          <a:off x="1083733" y="2489200"/>
          <a:ext cx="10464801" cy="788121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1" bandCol="0" bandRow="1" rtl="0">
                <a:tableStyleId>{4C3C2611-4C71-4FC5-86AE-919BDF0F9419}</a:tableStyleId>
              </a:tblPr>
              <a:tblGrid>
                <a:gridCol w="3488266"/>
                <a:gridCol w="3488266"/>
                <a:gridCol w="3488266"/>
              </a:tblGrid>
              <a:tr h="1313535"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v1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v2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1353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Color Start
Marker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100"/>
                        <a:t>Left Parenthesis
(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100"/>
                      </a:pPr>
                      <a:r>
                        <a:t>Underscore</a:t>
                      </a:r>
                    </a:p>
                    <a:p>
                      <a:pPr defTabSz="914400">
                        <a:defRPr b="1" sz="31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_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1353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Color End
Marker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100"/>
                        <a:t>Right Parenthesis
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100"/>
                      </a:pPr>
                      <a:r>
                        <a:t>Underscore</a:t>
                      </a:r>
                    </a:p>
                    <a:p>
                      <a:pPr defTabSz="914400">
                        <a:defRPr b="1" sz="31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_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1353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Symbol Specific Section Marker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100"/>
                        <a:t>Plus Sign
+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100"/>
                        <a:t>Minus Sign
-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1353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600">
                          <a:solidFill>
                            <a:srgbClr val="FFFFFF"/>
                          </a:solidFill>
                          <a:sym typeface="Helvetica"/>
                        </a:rPr>
                        <a:t>Size Unrestricted
Value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1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100"/>
                      </a:pPr>
                      <a:r>
                        <a:t>Small X</a:t>
                      </a:r>
                    </a:p>
                    <a:p>
                      <a:pPr defTabSz="914400">
                        <a:defRPr sz="3100"/>
                      </a:pPr>
                      <a:r>
                        <a:t>Z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  <a:r>
                        <a:t> is valid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13535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20" name="Shape 220"/>
          <p:cNvSpPr/>
          <p:nvPr/>
        </p:nvSpPr>
        <p:spPr>
          <a:xfrm>
            <a:off x="2765289" y="1454150"/>
            <a:ext cx="71016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Character Changes and Additions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ctrTitle"/>
          </p:nvPr>
        </p:nvSpPr>
        <p:spPr>
          <a:xfrm>
            <a:off x="1270000" y="554223"/>
            <a:ext cx="10464800" cy="1574524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Styled SignWriting Text</a:t>
            </a:r>
          </a:p>
        </p:txBody>
      </p:sp>
      <p:sp>
        <p:nvSpPr>
          <p:cNvPr id="126" name="Shape 126"/>
          <p:cNvSpPr/>
          <p:nvPr>
            <p:ph type="subTitle" sz="quarter" idx="1"/>
          </p:nvPr>
        </p:nvSpPr>
        <p:spPr>
          <a:xfrm>
            <a:off x="967275" y="2391461"/>
            <a:ext cx="11070250" cy="1145234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Size and color within a sign.</a:t>
            </a:r>
          </a:p>
        </p:txBody>
      </p:sp>
      <p:sp>
        <p:nvSpPr>
          <p:cNvPr id="127" name="Shape 127"/>
          <p:cNvSpPr/>
          <p:nvPr/>
        </p:nvSpPr>
        <p:spPr>
          <a:xfrm>
            <a:off x="2260614" y="3944452"/>
            <a:ext cx="315142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Settings for all symbols</a:t>
            </a:r>
          </a:p>
        </p:txBody>
      </p:sp>
      <p:sp>
        <p:nvSpPr>
          <p:cNvPr id="128" name="Shape 128"/>
          <p:cNvSpPr/>
          <p:nvPr/>
        </p:nvSpPr>
        <p:spPr>
          <a:xfrm>
            <a:off x="7196311" y="3944452"/>
            <a:ext cx="40010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Settings for specific symbols</a:t>
            </a:r>
          </a:p>
        </p:txBody>
      </p:sp>
      <p:pic>
        <p:nvPicPr>
          <p:cNvPr id="12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4825" y="5504347"/>
            <a:ext cx="1143001" cy="175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5058" y="5580547"/>
            <a:ext cx="863601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821585" y="7645282"/>
            <a:ext cx="40010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-D_blue_</a:t>
            </a:r>
          </a:p>
        </p:txBody>
      </p:sp>
      <p:sp>
        <p:nvSpPr>
          <p:cNvPr id="132" name="Shape 132"/>
          <p:cNvSpPr/>
          <p:nvPr/>
        </p:nvSpPr>
        <p:spPr>
          <a:xfrm>
            <a:off x="7182118" y="7645282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--D03_blue_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443166" y="609653"/>
            <a:ext cx="12118469" cy="127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1">
              <a:defRPr sz="7679"/>
            </a:lvl1pPr>
          </a:lstStyle>
          <a:p>
            <a:pPr/>
            <a:r>
              <a:t>Defining Colors</a:t>
            </a:r>
          </a:p>
        </p:txBody>
      </p:sp>
      <p:sp>
        <p:nvSpPr>
          <p:cNvPr id="135" name="Shape 135"/>
          <p:cNvSpPr/>
          <p:nvPr/>
        </p:nvSpPr>
        <p:spPr>
          <a:xfrm>
            <a:off x="3607748" y="2041196"/>
            <a:ext cx="578930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CSS color names or hex values</a:t>
            </a:r>
          </a:p>
        </p:txBody>
      </p:sp>
      <p:sp>
        <p:nvSpPr>
          <p:cNvPr id="136" name="Shape 136"/>
          <p:cNvSpPr/>
          <p:nvPr/>
        </p:nvSpPr>
        <p:spPr>
          <a:xfrm>
            <a:off x="3018705" y="3322252"/>
            <a:ext cx="6967390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/>
            </a:pPr>
            <a:r>
              <a:t>CSS Color Names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red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green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blue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Hex Values (3 or 6  long)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FF0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 FF0000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443166" y="609653"/>
            <a:ext cx="12118469" cy="127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1">
              <a:defRPr sz="7679"/>
            </a:lvl1pPr>
          </a:lstStyle>
          <a:p>
            <a:pPr/>
            <a:r>
              <a:t>SignWriting Styling String</a:t>
            </a:r>
          </a:p>
        </p:txBody>
      </p:sp>
      <p:sp>
        <p:nvSpPr>
          <p:cNvPr id="139" name="Shape 139"/>
          <p:cNvSpPr/>
          <p:nvPr/>
        </p:nvSpPr>
        <p:spPr>
          <a:xfrm>
            <a:off x="3407482" y="2041196"/>
            <a:ext cx="618983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using color and size within a sign</a:t>
            </a:r>
          </a:p>
        </p:txBody>
      </p:sp>
      <p:sp>
        <p:nvSpPr>
          <p:cNvPr id="140" name="Shape 140"/>
          <p:cNvSpPr/>
          <p:nvPr/>
        </p:nvSpPr>
        <p:spPr>
          <a:xfrm>
            <a:off x="1893448" y="3219176"/>
            <a:ext cx="7833674" cy="566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000"/>
            </a:pPr>
            <a:r>
              <a:t>- Adjusting all symbols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C - Colorize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P - Padding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G - Background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D - Detail colors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Z - Zoom level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-- Adjusting specific symbols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D - Detail colors</a:t>
            </a:r>
          </a:p>
          <a:p>
            <a:pPr lvl="1" marL="457200" indent="-228600" algn="l">
              <a:buSzPct val="100000"/>
              <a:buChar char="•"/>
              <a:defRPr sz="3500"/>
            </a:pPr>
            <a:r>
              <a:t>Z - Zoom level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ctrTitle"/>
          </p:nvPr>
        </p:nvSpPr>
        <p:spPr>
          <a:xfrm>
            <a:off x="1270000" y="512595"/>
            <a:ext cx="10464800" cy="1320801"/>
          </a:xfrm>
          <a:prstGeom prst="rect">
            <a:avLst/>
          </a:prstGeom>
        </p:spPr>
        <p:txBody>
          <a:bodyPr/>
          <a:lstStyle/>
          <a:p>
            <a:pPr/>
            <a:r>
              <a:t>Colorize - All Symbols</a:t>
            </a:r>
          </a:p>
        </p:txBody>
      </p:sp>
      <p:sp>
        <p:nvSpPr>
          <p:cNvPr id="143" name="Shape 143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-C</a:t>
            </a:r>
          </a:p>
        </p:txBody>
      </p:sp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6349" y="4372578"/>
            <a:ext cx="2286001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creen Shot 2015-08-31 at 11.18.5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2099" y="2057400"/>
            <a:ext cx="2247901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ctrTitle"/>
          </p:nvPr>
        </p:nvSpPr>
        <p:spPr>
          <a:xfrm>
            <a:off x="1270000" y="512595"/>
            <a:ext cx="10464800" cy="1320801"/>
          </a:xfrm>
          <a:prstGeom prst="rect">
            <a:avLst/>
          </a:prstGeom>
        </p:spPr>
        <p:txBody>
          <a:bodyPr/>
          <a:lstStyle/>
          <a:p>
            <a:pPr/>
            <a:r>
              <a:t>Padding - All Symbols</a:t>
            </a:r>
          </a:p>
        </p:txBody>
      </p:sp>
      <p:sp>
        <p:nvSpPr>
          <p:cNvPr id="148" name="Shape 148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-P10</a:t>
            </a:r>
          </a:p>
        </p:txBody>
      </p:sp>
      <p:pic>
        <p:nvPicPr>
          <p:cNvPr id="149" name="Screen Shot 2015-08-31 at 11.24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1199" y="3839359"/>
            <a:ext cx="3416301" cy="462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creen Shot 2015-08-31 at 11.24.1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4681" y="4341009"/>
            <a:ext cx="2413001" cy="36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912164" y="2096338"/>
            <a:ext cx="503803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Signs default with a tight bounding-box.</a:t>
            </a:r>
          </a:p>
        </p:txBody>
      </p:sp>
      <p:sp>
        <p:nvSpPr>
          <p:cNvPr id="152" name="Shape 152"/>
          <p:cNvSpPr/>
          <p:nvPr/>
        </p:nvSpPr>
        <p:spPr>
          <a:xfrm>
            <a:off x="1671215" y="8884380"/>
            <a:ext cx="966237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Padding value must be a 2 digit string, from 01 to 99.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ctr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Background - All Symbols</a:t>
            </a:r>
          </a:p>
        </p:txBody>
      </p:sp>
      <p:sp>
        <p:nvSpPr>
          <p:cNvPr id="155" name="Shape 155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-G_lightblue_</a:t>
            </a:r>
          </a:p>
        </p:txBody>
      </p:sp>
      <p:sp>
        <p:nvSpPr>
          <p:cNvPr id="156" name="Shape 156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000"/>
            </a:lvl1pPr>
          </a:lstStyle>
          <a:p>
            <a:pPr/>
            <a:r>
              <a:t>Signs default with a transparent background</a:t>
            </a:r>
          </a:p>
        </p:txBody>
      </p:sp>
      <p:pic>
        <p:nvPicPr>
          <p:cNvPr id="157" name="Screen Shot 2015-08-31 at 11.49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312" y="4391809"/>
            <a:ext cx="23241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349" y="4398159"/>
            <a:ext cx="2286001" cy="350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ctr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Detail Colors - All Symbols</a:t>
            </a:r>
          </a:p>
        </p:txBody>
      </p:sp>
      <p:sp>
        <p:nvSpPr>
          <p:cNvPr id="161" name="Shape 161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-D_red_</a:t>
            </a:r>
          </a:p>
        </p:txBody>
      </p:sp>
      <p:sp>
        <p:nvSpPr>
          <p:cNvPr id="162" name="Shape 162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Signs default with a </a:t>
            </a:r>
          </a:p>
          <a:p>
            <a:pPr>
              <a:defRPr sz="4000"/>
            </a:pPr>
            <a:r>
              <a:t>black line and white fill</a:t>
            </a:r>
          </a:p>
        </p:txBody>
      </p:sp>
      <p:pic>
        <p:nvPicPr>
          <p:cNvPr id="163" name="Screen Shot 2015-08-31 at 11.49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312" y="4391809"/>
            <a:ext cx="23241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 Shot 2015-08-31 at 11.56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3649" y="4385459"/>
            <a:ext cx="2311401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ctrTitle"/>
          </p:nvPr>
        </p:nvSpPr>
        <p:spPr>
          <a:xfrm>
            <a:off x="438879" y="512595"/>
            <a:ext cx="12127042" cy="1320801"/>
          </a:xfrm>
          <a:prstGeom prst="rect">
            <a:avLst/>
          </a:prstGeom>
        </p:spPr>
        <p:txBody>
          <a:bodyPr/>
          <a:lstStyle/>
          <a:p>
            <a:pPr/>
            <a:r>
              <a:t>Detail Colors - All Symbols</a:t>
            </a:r>
          </a:p>
        </p:txBody>
      </p:sp>
      <p:sp>
        <p:nvSpPr>
          <p:cNvPr id="167" name="Shape 167"/>
          <p:cNvSpPr/>
          <p:nvPr/>
        </p:nvSpPr>
        <p:spPr>
          <a:xfrm>
            <a:off x="6888801" y="2096338"/>
            <a:ext cx="400109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Styling String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-D_red,yellow_</a:t>
            </a:r>
          </a:p>
        </p:txBody>
      </p:sp>
      <p:sp>
        <p:nvSpPr>
          <p:cNvPr id="168" name="Shape 168"/>
          <p:cNvSpPr/>
          <p:nvPr/>
        </p:nvSpPr>
        <p:spPr>
          <a:xfrm>
            <a:off x="565892" y="2096338"/>
            <a:ext cx="595545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4000"/>
            </a:pPr>
            <a:r>
              <a:t>Signs default with a </a:t>
            </a:r>
          </a:p>
          <a:p>
            <a:pPr>
              <a:defRPr sz="4000"/>
            </a:pPr>
            <a:r>
              <a:t>black line and white fill</a:t>
            </a:r>
          </a:p>
        </p:txBody>
      </p:sp>
      <p:pic>
        <p:nvPicPr>
          <p:cNvPr id="169" name="Screen Shot 2015-08-31 at 11.49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1312" y="4391809"/>
            <a:ext cx="23241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creen Shot 2015-08-31 at 11.57.13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299" y="4385459"/>
            <a:ext cx="2324101" cy="353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