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12080953" y="8905523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952500" y="93505"/>
            <a:ext cx="11099800" cy="2860989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12080953" y="8905523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952500" y="93505"/>
            <a:ext cx="11099800" cy="2860989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12080953" y="8905523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143" name="Shape 143"/>
          <p:cNvSpPr/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hyperlink" Target="http://codepen.io/Slevinski/pen/zqGNqz" TargetMode="External"/><Relationship Id="rId4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codepen.io/Slevinski/pen/MywOej" TargetMode="Externa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slevinski.github.io/SignWriting_Character_Viewer/" TargetMode="External"/><Relationship Id="rId3" Type="http://schemas.openxmlformats.org/officeDocument/2006/relationships/hyperlink" Target="http://codepen.io/Slevinski/full/XKRPzm/" TargetMode="External"/><Relationship Id="rId4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icode.org/L2/L2015/15219-signwriting-design.pdf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levinski.github.io" TargetMode="External"/><Relationship Id="rId3" Type="http://schemas.openxmlformats.org/officeDocument/2006/relationships/hyperlink" Target="mailto:slevinski@signwriting.org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hyperlink" Target="http://www.slideshare.net/StephenSlevinski/presentations" TargetMode="External"/><Relationship Id="rId7" Type="http://schemas.openxmlformats.org/officeDocument/2006/relationships/image" Target="../media/image2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signwriting.org/symposium/presentation0057.html" TargetMode="External"/><Relationship Id="rId3" Type="http://schemas.openxmlformats.org/officeDocument/2006/relationships/hyperlink" Target="https://bitbucket.org/unipampa/signcorpus" TargetMode="External"/><Relationship Id="rId4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signwriting.org/symposium/presentation0064.html" TargetMode="External"/><Relationship Id="rId3" Type="http://schemas.openxmlformats.org/officeDocument/2006/relationships/hyperlink" Target="https://meta.wikimedia.org/wiki/WikiConference_USA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signbank.org/SignWriting_Character_Viewer_2.html" TargetMode="External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codepen.io/Slevinski/pen/MywOej" TargetMode="External"/><Relationship Id="rId3" Type="http://schemas.openxmlformats.org/officeDocument/2006/relationships/hyperlink" Target="http://codepen.io/Slevinski/pen/zqGNqz" TargetMode="External"/><Relationship Id="rId4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ctrTitle"/>
          </p:nvPr>
        </p:nvSpPr>
        <p:spPr>
          <a:xfrm>
            <a:off x="5067427" y="1152911"/>
            <a:ext cx="6973814" cy="3967978"/>
          </a:xfrm>
          <a:prstGeom prst="rect">
            <a:avLst/>
          </a:prstGeom>
        </p:spPr>
        <p:txBody>
          <a:bodyPr/>
          <a:lstStyle/>
          <a:p>
            <a:pPr/>
            <a:r>
              <a:t>SignWriting in</a:t>
            </a:r>
          </a:p>
          <a:p>
            <a:pPr/>
            <a:r>
              <a:t>Unicode Next</a:t>
            </a:r>
          </a:p>
        </p:txBody>
      </p:sp>
      <p:sp>
        <p:nvSpPr>
          <p:cNvPr id="162" name="Shape 162"/>
          <p:cNvSpPr/>
          <p:nvPr>
            <p:ph type="subTitle" sz="quarter" idx="1"/>
          </p:nvPr>
        </p:nvSpPr>
        <p:spPr>
          <a:xfrm>
            <a:off x="907205" y="6311900"/>
            <a:ext cx="11190390" cy="2211389"/>
          </a:xfrm>
          <a:prstGeom prst="rect">
            <a:avLst/>
          </a:prstGeom>
        </p:spPr>
        <p:txBody>
          <a:bodyPr/>
          <a:lstStyle/>
          <a:p>
            <a:pPr/>
            <a:r>
              <a:t>Prepared for UTC # 148 (August 3-5, 2016)</a:t>
            </a:r>
          </a:p>
          <a:p>
            <a:pPr/>
            <a:r>
              <a:t>a Unicode Technical Committee meeting in Redmond, WA</a:t>
            </a:r>
          </a:p>
          <a:p>
            <a:pPr/>
            <a:r>
              <a:t>by Stephen E Slevinski Jr</a:t>
            </a:r>
          </a:p>
          <a:p>
            <a:pPr/>
            <a:r>
              <a:t>in association with the Center for Sutton Movement Writing</a:t>
            </a:r>
          </a:p>
        </p:txBody>
      </p:sp>
      <p:pic>
        <p:nvPicPr>
          <p:cNvPr id="16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180" y="289647"/>
            <a:ext cx="1671518" cy="5385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with Vertical Layout and Lanes</a:t>
            </a:r>
          </a:p>
        </p:txBody>
      </p:sp>
      <p:sp>
        <p:nvSpPr>
          <p:cNvPr id="275" name="Shape 275"/>
          <p:cNvSpPr/>
          <p:nvPr/>
        </p:nvSpPr>
        <p:spPr>
          <a:xfrm>
            <a:off x="2276040" y="1759455"/>
            <a:ext cx="84527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HTML</a:t>
            </a:r>
          </a:p>
        </p:txBody>
      </p:sp>
      <p:pic>
        <p:nvPicPr>
          <p:cNvPr id="276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363" y="2730381"/>
            <a:ext cx="11137901" cy="5600702"/>
          </a:xfrm>
          <a:prstGeom prst="rect">
            <a:avLst/>
          </a:prstGeom>
          <a:ln w="25400">
            <a:solidFill>
              <a:srgbClr val="6665FF"/>
            </a:solidFill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5575122" y="5428405"/>
            <a:ext cx="437023" cy="21522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8" name="Shape 278"/>
          <p:cNvSpPr/>
          <p:nvPr/>
        </p:nvSpPr>
        <p:spPr>
          <a:xfrm flipV="1">
            <a:off x="5252089" y="5416957"/>
            <a:ext cx="739582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9" name="Shape 279"/>
          <p:cNvSpPr/>
          <p:nvPr/>
        </p:nvSpPr>
        <p:spPr>
          <a:xfrm>
            <a:off x="2237221" y="4936635"/>
            <a:ext cx="88620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FSW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source</a:t>
            </a:r>
          </a:p>
        </p:txBody>
      </p:sp>
      <p:sp>
        <p:nvSpPr>
          <p:cNvPr id="280" name="Shape 280"/>
          <p:cNvSpPr/>
          <p:nvPr/>
        </p:nvSpPr>
        <p:spPr>
          <a:xfrm>
            <a:off x="3174958" y="5292235"/>
            <a:ext cx="467344" cy="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1" name="Shape 281"/>
          <p:cNvSpPr/>
          <p:nvPr/>
        </p:nvSpPr>
        <p:spPr>
          <a:xfrm>
            <a:off x="4757732" y="5409658"/>
            <a:ext cx="98305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/>
            <a:r>
              <a:t>coordinates</a:t>
            </a:r>
          </a:p>
        </p:txBody>
      </p:sp>
      <p:sp>
        <p:nvSpPr>
          <p:cNvPr id="282" name="Shape 282"/>
          <p:cNvSpPr/>
          <p:nvPr/>
        </p:nvSpPr>
        <p:spPr>
          <a:xfrm flipV="1">
            <a:off x="3888456" y="5427399"/>
            <a:ext cx="708252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3" name="Shape 283"/>
          <p:cNvSpPr/>
          <p:nvPr/>
        </p:nvSpPr>
        <p:spPr>
          <a:xfrm flipV="1">
            <a:off x="6647049" y="5418642"/>
            <a:ext cx="731096" cy="2367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4" name="Shape 284"/>
          <p:cNvSpPr/>
          <p:nvPr/>
        </p:nvSpPr>
        <p:spPr>
          <a:xfrm flipV="1">
            <a:off x="7922759" y="5409886"/>
            <a:ext cx="850658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5" name="Shape 285"/>
          <p:cNvSpPr/>
          <p:nvPr/>
        </p:nvSpPr>
        <p:spPr>
          <a:xfrm flipV="1">
            <a:off x="9407328" y="5411572"/>
            <a:ext cx="731096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6" name="Shape 286"/>
          <p:cNvSpPr/>
          <p:nvPr/>
        </p:nvSpPr>
        <p:spPr>
          <a:xfrm>
            <a:off x="2102417" y="6447595"/>
            <a:ext cx="136804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t>Unicode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Plane 4 or 16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for S2ff00</a:t>
            </a:r>
          </a:p>
        </p:txBody>
      </p:sp>
      <p:sp>
        <p:nvSpPr>
          <p:cNvPr id="287" name="Shape 287"/>
          <p:cNvSpPr/>
          <p:nvPr/>
        </p:nvSpPr>
        <p:spPr>
          <a:xfrm>
            <a:off x="3252437" y="6682818"/>
            <a:ext cx="53775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8" name="Shape 288"/>
          <p:cNvSpPr/>
          <p:nvPr/>
        </p:nvSpPr>
        <p:spPr>
          <a:xfrm>
            <a:off x="3330214" y="7192409"/>
            <a:ext cx="546553" cy="404345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9" name="Shape 289"/>
          <p:cNvSpPr/>
          <p:nvPr/>
        </p:nvSpPr>
        <p:spPr>
          <a:xfrm>
            <a:off x="3108968" y="8590806"/>
            <a:ext cx="82446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http://codepen.io/Slevinski/pen/zqGNqz</a:t>
            </a:r>
          </a:p>
        </p:txBody>
      </p:sp>
      <p:pic>
        <p:nvPicPr>
          <p:cNvPr id="290" name="Screen Shot 2016-07-07 at 8.12.59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with Vertical Layout and Lanes</a:t>
            </a:r>
          </a:p>
        </p:txBody>
      </p:sp>
      <p:sp>
        <p:nvSpPr>
          <p:cNvPr id="293" name="Shape 293"/>
          <p:cNvSpPr/>
          <p:nvPr/>
        </p:nvSpPr>
        <p:spPr>
          <a:xfrm>
            <a:off x="2276040" y="1639577"/>
            <a:ext cx="84527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JavaScript</a:t>
            </a:r>
          </a:p>
        </p:txBody>
      </p:sp>
      <p:sp>
        <p:nvSpPr>
          <p:cNvPr id="294" name="Shape 294"/>
          <p:cNvSpPr/>
          <p:nvPr/>
        </p:nvSpPr>
        <p:spPr>
          <a:xfrm>
            <a:off x="5575122" y="5766955"/>
            <a:ext cx="437023" cy="21522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5" name="Shape 295"/>
          <p:cNvSpPr/>
          <p:nvPr/>
        </p:nvSpPr>
        <p:spPr>
          <a:xfrm flipV="1">
            <a:off x="5252091" y="5755506"/>
            <a:ext cx="739580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6" name="Shape 296"/>
          <p:cNvSpPr/>
          <p:nvPr/>
        </p:nvSpPr>
        <p:spPr>
          <a:xfrm>
            <a:off x="2237221" y="5275186"/>
            <a:ext cx="88620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FSW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source</a:t>
            </a:r>
          </a:p>
        </p:txBody>
      </p:sp>
      <p:sp>
        <p:nvSpPr>
          <p:cNvPr id="297" name="Shape 297"/>
          <p:cNvSpPr/>
          <p:nvPr/>
        </p:nvSpPr>
        <p:spPr>
          <a:xfrm>
            <a:off x="3174958" y="5630786"/>
            <a:ext cx="467344" cy="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8" name="Shape 298"/>
          <p:cNvSpPr/>
          <p:nvPr/>
        </p:nvSpPr>
        <p:spPr>
          <a:xfrm>
            <a:off x="4757731" y="5748208"/>
            <a:ext cx="98305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/>
            <a:r>
              <a:t>coordinates</a:t>
            </a:r>
          </a:p>
        </p:txBody>
      </p:sp>
      <p:sp>
        <p:nvSpPr>
          <p:cNvPr id="299" name="Shape 299"/>
          <p:cNvSpPr/>
          <p:nvPr/>
        </p:nvSpPr>
        <p:spPr>
          <a:xfrm flipV="1">
            <a:off x="3888456" y="5765948"/>
            <a:ext cx="708252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0" name="Shape 300"/>
          <p:cNvSpPr/>
          <p:nvPr/>
        </p:nvSpPr>
        <p:spPr>
          <a:xfrm flipV="1">
            <a:off x="6647049" y="5757192"/>
            <a:ext cx="731096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1" name="Shape 301"/>
          <p:cNvSpPr/>
          <p:nvPr/>
        </p:nvSpPr>
        <p:spPr>
          <a:xfrm flipV="1">
            <a:off x="7922760" y="5748435"/>
            <a:ext cx="731097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2" name="Shape 302"/>
          <p:cNvSpPr/>
          <p:nvPr/>
        </p:nvSpPr>
        <p:spPr>
          <a:xfrm flipV="1">
            <a:off x="9407328" y="5750121"/>
            <a:ext cx="731096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3" name="Shape 303"/>
          <p:cNvSpPr/>
          <p:nvPr/>
        </p:nvSpPr>
        <p:spPr>
          <a:xfrm>
            <a:off x="2296269" y="6786146"/>
            <a:ext cx="98034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t>Unicode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Plane 4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for S2ff00</a:t>
            </a:r>
          </a:p>
        </p:txBody>
      </p:sp>
      <p:sp>
        <p:nvSpPr>
          <p:cNvPr id="304" name="Shape 304"/>
          <p:cNvSpPr/>
          <p:nvPr/>
        </p:nvSpPr>
        <p:spPr>
          <a:xfrm>
            <a:off x="3252437" y="7021368"/>
            <a:ext cx="537752" cy="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5" name="Shape 305"/>
          <p:cNvSpPr/>
          <p:nvPr/>
        </p:nvSpPr>
        <p:spPr>
          <a:xfrm>
            <a:off x="3330214" y="7530959"/>
            <a:ext cx="508749" cy="44214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6" name="Shape 306"/>
          <p:cNvSpPr/>
          <p:nvPr/>
        </p:nvSpPr>
        <p:spPr>
          <a:xfrm>
            <a:off x="3084214" y="8616206"/>
            <a:ext cx="81939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http://codepen.io/Slevinski/pen/MywOej</a:t>
            </a:r>
          </a:p>
        </p:txBody>
      </p:sp>
      <p:pic>
        <p:nvPicPr>
          <p:cNvPr id="307" name="Screen Shot 2016-07-07 at 8.12.5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Screen Shot 2016-07-13 at 8.02.54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4197" y="2532758"/>
            <a:ext cx="9956801" cy="595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xfrm>
            <a:off x="1736057" y="214101"/>
            <a:ext cx="11012420" cy="129832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Formal SignWriting and Fonts</a:t>
            </a:r>
          </a:p>
        </p:txBody>
      </p:sp>
      <p:sp>
        <p:nvSpPr>
          <p:cNvPr id="311" name="Shape 311"/>
          <p:cNvSpPr/>
          <p:nvPr/>
        </p:nvSpPr>
        <p:spPr>
          <a:xfrm>
            <a:off x="2368283" y="3665410"/>
            <a:ext cx="955785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Version 1: Private Use Area Plane 16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2" algn="l"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SignWriting 2010 Fonts</a:t>
            </a:r>
          </a:p>
        </p:txBody>
      </p:sp>
      <p:sp>
        <p:nvSpPr>
          <p:cNvPr id="312" name="Shape 312"/>
          <p:cNvSpPr/>
          <p:nvPr/>
        </p:nvSpPr>
        <p:spPr>
          <a:xfrm>
            <a:off x="2312318" y="2771160"/>
            <a:ext cx="966978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https://slevinski.github.io/SignWriting_Character_Viewer/</a:t>
            </a:r>
          </a:p>
        </p:txBody>
      </p:sp>
      <p:sp>
        <p:nvSpPr>
          <p:cNvPr id="313" name="Shape 313"/>
          <p:cNvSpPr/>
          <p:nvPr/>
        </p:nvSpPr>
        <p:spPr>
          <a:xfrm>
            <a:off x="1985333" y="2013268"/>
            <a:ext cx="1032375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Render FSW with css, zoom, and reflow</a:t>
            </a:r>
          </a:p>
        </p:txBody>
      </p:sp>
      <p:sp>
        <p:nvSpPr>
          <p:cNvPr id="314" name="Shape 314"/>
          <p:cNvSpPr/>
          <p:nvPr/>
        </p:nvSpPr>
        <p:spPr>
          <a:xfrm>
            <a:off x="2407376" y="5321661"/>
            <a:ext cx="966978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Version 2: Proposed Unicode 10 Plane 4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algn="l"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Sutton SignWriting Fonts</a:t>
            </a:r>
          </a:p>
        </p:txBody>
      </p:sp>
      <p:sp>
        <p:nvSpPr>
          <p:cNvPr id="315" name="Shape 315"/>
          <p:cNvSpPr/>
          <p:nvPr/>
        </p:nvSpPr>
        <p:spPr>
          <a:xfrm>
            <a:off x="2686051" y="8634162"/>
            <a:ext cx="82446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http://codepen.io/Slevinski/full/XKRPzm/</a:t>
            </a:r>
          </a:p>
        </p:txBody>
      </p:sp>
      <p:sp>
        <p:nvSpPr>
          <p:cNvPr id="316" name="Shape 316"/>
          <p:cNvSpPr/>
          <p:nvPr/>
        </p:nvSpPr>
        <p:spPr>
          <a:xfrm>
            <a:off x="1572114" y="7444724"/>
            <a:ext cx="1115018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/>
            </a:pPr>
            <a:r>
              <a:t>Sutton SignWriting rendered from Formal SignWriting</a:t>
            </a:r>
          </a:p>
          <a:p>
            <a:pPr>
              <a:defRPr sz="3400"/>
            </a:pPr>
            <a:r>
              <a:t>with 2 KB each of  HTML, CSS and JS</a:t>
            </a:r>
          </a:p>
        </p:txBody>
      </p:sp>
      <p:sp>
        <p:nvSpPr>
          <p:cNvPr id="317" name="Shape 317"/>
          <p:cNvSpPr/>
          <p:nvPr/>
        </p:nvSpPr>
        <p:spPr>
          <a:xfrm>
            <a:off x="1513420" y="7385586"/>
            <a:ext cx="11457694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18" name="Screen Shot 2016-07-07 at 8.12.59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ctrTitle"/>
          </p:nvPr>
        </p:nvSpPr>
        <p:spPr>
          <a:xfrm>
            <a:off x="1270000" y="561563"/>
            <a:ext cx="10464800" cy="2552096"/>
          </a:xfrm>
          <a:prstGeom prst="rect">
            <a:avLst/>
          </a:prstGeom>
        </p:spPr>
        <p:txBody>
          <a:bodyPr/>
          <a:lstStyle/>
          <a:p>
            <a:pPr/>
            <a:r>
              <a:t>SignWriting in Unicode Next</a:t>
            </a:r>
          </a:p>
        </p:txBody>
      </p:sp>
      <p:sp>
        <p:nvSpPr>
          <p:cNvPr id="321" name="Shape 321"/>
          <p:cNvSpPr/>
          <p:nvPr>
            <p:ph type="subTitle" sz="quarter" idx="1"/>
          </p:nvPr>
        </p:nvSpPr>
        <p:spPr>
          <a:xfrm>
            <a:off x="1191386" y="3716154"/>
            <a:ext cx="10622027" cy="2127924"/>
          </a:xfrm>
          <a:prstGeom prst="rect">
            <a:avLst/>
          </a:prstGeom>
        </p:spPr>
        <p:txBody>
          <a:bodyPr/>
          <a:lstStyle/>
          <a:p>
            <a:pPr>
              <a:defRPr sz="4100"/>
            </a:pPr>
            <a:r>
              <a:t>Discuss accomplishments</a:t>
            </a:r>
          </a:p>
          <a:p>
            <a:pPr>
              <a:defRPr sz="4100"/>
            </a:pPr>
            <a:r>
              <a:t>Share insights</a:t>
            </a:r>
          </a:p>
          <a:p>
            <a:pPr>
              <a:defRPr sz="4100"/>
            </a:pPr>
            <a:r>
              <a:t>Create action items</a:t>
            </a:r>
          </a:p>
        </p:txBody>
      </p:sp>
      <p:sp>
        <p:nvSpPr>
          <p:cNvPr id="322" name="Shape 322"/>
          <p:cNvSpPr/>
          <p:nvPr/>
        </p:nvSpPr>
        <p:spPr>
          <a:xfrm>
            <a:off x="651995" y="7188493"/>
            <a:ext cx="1170081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4000"/>
            </a:pPr>
            <a:r>
              <a:t> SignWriting Design, With Three </a:t>
            </a:r>
          </a:p>
          <a:p>
            <a:pPr>
              <a:defRPr sz="4000"/>
            </a:pPr>
            <a:r>
              <a:t>Examples and Their Representation </a:t>
            </a:r>
          </a:p>
        </p:txBody>
      </p:sp>
      <p:sp>
        <p:nvSpPr>
          <p:cNvPr id="323" name="Shape 323"/>
          <p:cNvSpPr/>
          <p:nvPr/>
        </p:nvSpPr>
        <p:spPr>
          <a:xfrm>
            <a:off x="115568" y="8758454"/>
            <a:ext cx="1277366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http://www.unicode.org/L2/L2015/15219-signwriting-design.pdf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ctrTitle"/>
          </p:nvPr>
        </p:nvSpPr>
        <p:spPr>
          <a:xfrm>
            <a:off x="217864" y="561563"/>
            <a:ext cx="12569071" cy="1810175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 SignWriting Design, With Three </a:t>
            </a:r>
          </a:p>
          <a:p>
            <a:pPr>
              <a:defRPr sz="5000"/>
            </a:pPr>
            <a:r>
              <a:t>Examples and Their Representation </a:t>
            </a:r>
          </a:p>
        </p:txBody>
      </p:sp>
      <p:pic>
        <p:nvPicPr>
          <p:cNvPr id="326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950" y="5165683"/>
            <a:ext cx="11264900" cy="2832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7040" y="2854311"/>
            <a:ext cx="1676402" cy="1828802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>
            <a:off x="1991233" y="8194530"/>
            <a:ext cx="8594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M536x518S2ff00482x483S10000521x457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ctrTitle"/>
          </p:nvPr>
        </p:nvSpPr>
        <p:spPr>
          <a:xfrm>
            <a:off x="217864" y="561563"/>
            <a:ext cx="12569071" cy="1810175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 SignWriting Design, With Three </a:t>
            </a:r>
          </a:p>
          <a:p>
            <a:pPr>
              <a:defRPr sz="5000"/>
            </a:pPr>
            <a:r>
              <a:t>Examples and Their Representation </a:t>
            </a:r>
          </a:p>
        </p:txBody>
      </p:sp>
      <p:pic>
        <p:nvPicPr>
          <p:cNvPr id="331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6764" y="2770367"/>
            <a:ext cx="1206502" cy="1549402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/>
        </p:nvSpPr>
        <p:spPr>
          <a:xfrm>
            <a:off x="314197" y="8795909"/>
            <a:ext cx="123764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M518x524S2ff10482x495S34210490x510S31a30489x498S32410491x485S32127497x476</a:t>
            </a:r>
          </a:p>
        </p:txBody>
      </p:sp>
      <p:pic>
        <p:nvPicPr>
          <p:cNvPr id="333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3464" y="4718398"/>
            <a:ext cx="8293102" cy="330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ctrTitle"/>
          </p:nvPr>
        </p:nvSpPr>
        <p:spPr>
          <a:xfrm>
            <a:off x="217864" y="561563"/>
            <a:ext cx="12569071" cy="1810175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 SignWriting Design, With Three </a:t>
            </a:r>
          </a:p>
          <a:p>
            <a:pPr>
              <a:defRPr sz="5000"/>
            </a:pPr>
            <a:r>
              <a:t>Examples and Their Representation </a:t>
            </a:r>
          </a:p>
        </p:txBody>
      </p:sp>
      <p:sp>
        <p:nvSpPr>
          <p:cNvPr id="336" name="Shape 336"/>
          <p:cNvSpPr/>
          <p:nvPr/>
        </p:nvSpPr>
        <p:spPr>
          <a:xfrm>
            <a:off x="698498" y="8903859"/>
            <a:ext cx="116078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/>
            <a:r>
              <a:t>AS11817S15a06S2960bS20b00S10e30S15a36S30a00S34410M552x611S30a00482x483S34410495x504S11817491x523S15a06482x549S2960b512x542S15a36513x599S10e30517x574S20b00539x587</a:t>
            </a:r>
          </a:p>
        </p:txBody>
      </p:sp>
      <p:pic>
        <p:nvPicPr>
          <p:cNvPr id="337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9214" y="2787650"/>
            <a:ext cx="5651502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5575" y="3104147"/>
            <a:ext cx="3238502" cy="5067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443164" y="-17239"/>
            <a:ext cx="1211847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defRPr sz="7600"/>
            </a:lvl1pPr>
          </a:lstStyle>
          <a:p>
            <a:pPr/>
            <a:r>
              <a:t>Discussion Ideas</a:t>
            </a:r>
          </a:p>
        </p:txBody>
      </p:sp>
      <p:sp>
        <p:nvSpPr>
          <p:cNvPr id="341" name="Shape 341"/>
          <p:cNvSpPr/>
          <p:nvPr/>
        </p:nvSpPr>
        <p:spPr>
          <a:xfrm>
            <a:off x="3719371" y="5598674"/>
            <a:ext cx="5566058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Symbol Encoding Model</a:t>
            </a:r>
          </a:p>
          <a:p>
            <a:pPr>
              <a:defRPr sz="2400"/>
            </a:pPr>
            <a:r>
              <a:t>PUA Plane 16 (37,811 characters)</a:t>
            </a:r>
          </a:p>
        </p:txBody>
      </p:sp>
      <p:sp>
        <p:nvSpPr>
          <p:cNvPr id="342" name="Shape 342"/>
          <p:cNvSpPr/>
          <p:nvPr/>
        </p:nvSpPr>
        <p:spPr>
          <a:xfrm>
            <a:off x="3719371" y="1793649"/>
            <a:ext cx="5566058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Script Encoding Model</a:t>
            </a:r>
          </a:p>
          <a:p>
            <a:pPr>
              <a:defRPr sz="2400"/>
            </a:pPr>
            <a:r>
              <a:t>PUA Plane 15 (1,179 characters)</a:t>
            </a:r>
          </a:p>
        </p:txBody>
      </p:sp>
      <p:sp>
        <p:nvSpPr>
          <p:cNvPr id="343" name="Shape 343"/>
          <p:cNvSpPr/>
          <p:nvPr/>
        </p:nvSpPr>
        <p:spPr>
          <a:xfrm>
            <a:off x="127721" y="8858860"/>
            <a:ext cx="123453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both designs are productive and plane 16 is used with fonts</a:t>
            </a:r>
          </a:p>
        </p:txBody>
      </p:sp>
      <p:sp>
        <p:nvSpPr>
          <p:cNvPr id="344" name="Shape 344"/>
          <p:cNvSpPr/>
          <p:nvPr/>
        </p:nvSpPr>
        <p:spPr>
          <a:xfrm>
            <a:off x="523085" y="2766598"/>
            <a:ext cx="1195863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1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2-Dimensional Layout with Graphite and Cartesian coordinates</a:t>
            </a:r>
          </a:p>
        </p:txBody>
      </p:sp>
      <p:sp>
        <p:nvSpPr>
          <p:cNvPr id="345" name="Shape 345"/>
          <p:cNvSpPr/>
          <p:nvPr/>
        </p:nvSpPr>
        <p:spPr>
          <a:xfrm>
            <a:off x="523085" y="3300245"/>
            <a:ext cx="1155458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600"/>
            </a:lvl1pPr>
          </a:lstStyle>
          <a:p>
            <a:pPr/>
            <a:r>
              <a:t>SignWriting has a prototype font that uses Cartesian coordinates to control the 2-dimensional layout with Graphite and PUA Plane 15 characters.  If you have any experience with 2-dimensional layout using Cartesian coordinates, let’s discuss the possibilities.</a:t>
            </a:r>
          </a:p>
        </p:txBody>
      </p:sp>
      <p:sp>
        <p:nvSpPr>
          <p:cNvPr id="346" name="Shape 346"/>
          <p:cNvSpPr/>
          <p:nvPr/>
        </p:nvSpPr>
        <p:spPr>
          <a:xfrm>
            <a:off x="523085" y="6491920"/>
            <a:ext cx="1195863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1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Entire Plane for the International SignWriting Alphabet 2010</a:t>
            </a:r>
          </a:p>
        </p:txBody>
      </p:sp>
      <p:sp>
        <p:nvSpPr>
          <p:cNvPr id="347" name="Shape 347"/>
          <p:cNvSpPr/>
          <p:nvPr/>
        </p:nvSpPr>
        <p:spPr>
          <a:xfrm>
            <a:off x="523085" y="7025567"/>
            <a:ext cx="1155458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600"/>
            </a:lvl1pPr>
          </a:lstStyle>
          <a:p>
            <a:pPr/>
            <a:r>
              <a:t>The ISWA 2010 uses 37,811 glyphs.  Each glyph has a unique code point on Private Use Area Plane 16.  These code points are used in the 16-bit font files.  Rather than use plane 16, it would be nice to use Plane 4.</a:t>
            </a:r>
          </a:p>
        </p:txBody>
      </p:sp>
      <p:sp>
        <p:nvSpPr>
          <p:cNvPr id="348" name="Shape 348"/>
          <p:cNvSpPr/>
          <p:nvPr/>
        </p:nvSpPr>
        <p:spPr>
          <a:xfrm>
            <a:off x="-67317" y="5281309"/>
            <a:ext cx="131394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9" name="Shape 349"/>
          <p:cNvSpPr/>
          <p:nvPr/>
        </p:nvSpPr>
        <p:spPr>
          <a:xfrm>
            <a:off x="-67317" y="8735548"/>
            <a:ext cx="131394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0" name="Shape 350"/>
          <p:cNvSpPr/>
          <p:nvPr/>
        </p:nvSpPr>
        <p:spPr>
          <a:xfrm>
            <a:off x="-67317" y="1428698"/>
            <a:ext cx="131394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980438" y="5536410"/>
            <a:ext cx="4815384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Formal SignWriting</a:t>
            </a:r>
          </a:p>
        </p:txBody>
      </p:sp>
      <p:sp>
        <p:nvSpPr>
          <p:cNvPr id="353" name="Shape 353"/>
          <p:cNvSpPr/>
          <p:nvPr/>
        </p:nvSpPr>
        <p:spPr>
          <a:xfrm>
            <a:off x="5436775" y="8022648"/>
            <a:ext cx="5193408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Regular Expressions</a:t>
            </a:r>
          </a:p>
        </p:txBody>
      </p:sp>
      <p:sp>
        <p:nvSpPr>
          <p:cNvPr id="354" name="Shape 354"/>
          <p:cNvSpPr/>
          <p:nvPr/>
        </p:nvSpPr>
        <p:spPr>
          <a:xfrm>
            <a:off x="9181702" y="5536410"/>
            <a:ext cx="3499000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Query Strings</a:t>
            </a:r>
          </a:p>
        </p:txBody>
      </p:sp>
      <p:sp>
        <p:nvSpPr>
          <p:cNvPr id="355" name="Shape 355"/>
          <p:cNvSpPr/>
          <p:nvPr/>
        </p:nvSpPr>
        <p:spPr>
          <a:xfrm flipH="1" flipV="1">
            <a:off x="5800777" y="6431576"/>
            <a:ext cx="1038746" cy="1410230"/>
          </a:xfrm>
          <a:prstGeom prst="line">
            <a:avLst/>
          </a:prstGeom>
          <a:ln w="101600">
            <a:solidFill>
              <a:srgbClr val="1F18C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6" name="Shape 356"/>
          <p:cNvSpPr/>
          <p:nvPr/>
        </p:nvSpPr>
        <p:spPr>
          <a:xfrm>
            <a:off x="6436567" y="6018770"/>
            <a:ext cx="2238488" cy="2"/>
          </a:xfrm>
          <a:prstGeom prst="line">
            <a:avLst/>
          </a:prstGeom>
          <a:ln w="101600">
            <a:solidFill>
              <a:srgbClr val="1F18C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7" name="Shape 357"/>
          <p:cNvSpPr/>
          <p:nvPr/>
        </p:nvSpPr>
        <p:spPr>
          <a:xfrm flipH="1">
            <a:off x="7827371" y="6420487"/>
            <a:ext cx="1350640" cy="1495131"/>
          </a:xfrm>
          <a:prstGeom prst="line">
            <a:avLst/>
          </a:prstGeom>
          <a:ln w="101600">
            <a:solidFill>
              <a:srgbClr val="1F18C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8" name="Shape 358"/>
          <p:cNvSpPr/>
          <p:nvPr/>
        </p:nvSpPr>
        <p:spPr>
          <a:xfrm>
            <a:off x="132771" y="334573"/>
            <a:ext cx="12739258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defRPr sz="7600"/>
            </a:lvl1pPr>
          </a:lstStyle>
          <a:p>
            <a:pPr/>
            <a:r>
              <a:t>CSMW Proposal Workflow</a:t>
            </a:r>
          </a:p>
        </p:txBody>
      </p:sp>
      <p:sp>
        <p:nvSpPr>
          <p:cNvPr id="359" name="Shape 359"/>
          <p:cNvSpPr/>
          <p:nvPr/>
        </p:nvSpPr>
        <p:spPr>
          <a:xfrm>
            <a:off x="4843087" y="3554873"/>
            <a:ext cx="118710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SVG</a:t>
            </a:r>
          </a:p>
        </p:txBody>
      </p:sp>
      <p:sp>
        <p:nvSpPr>
          <p:cNvPr id="360" name="Shape 360"/>
          <p:cNvSpPr/>
          <p:nvPr/>
        </p:nvSpPr>
        <p:spPr>
          <a:xfrm flipV="1">
            <a:off x="5429805" y="4710527"/>
            <a:ext cx="2" cy="75725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1" name="Shape 361"/>
          <p:cNvSpPr/>
          <p:nvPr/>
        </p:nvSpPr>
        <p:spPr>
          <a:xfrm>
            <a:off x="681543" y="1928720"/>
            <a:ext cx="282446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Unicode 10</a:t>
            </a:r>
          </a:p>
        </p:txBody>
      </p:sp>
      <p:sp>
        <p:nvSpPr>
          <p:cNvPr id="362" name="Shape 362"/>
          <p:cNvSpPr/>
          <p:nvPr/>
        </p:nvSpPr>
        <p:spPr>
          <a:xfrm flipH="1">
            <a:off x="3572152" y="2315285"/>
            <a:ext cx="1269934" cy="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3" name="Shape 363"/>
          <p:cNvSpPr/>
          <p:nvPr/>
        </p:nvSpPr>
        <p:spPr>
          <a:xfrm>
            <a:off x="5049494" y="1959685"/>
            <a:ext cx="104522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TTF</a:t>
            </a:r>
          </a:p>
        </p:txBody>
      </p:sp>
      <p:sp>
        <p:nvSpPr>
          <p:cNvPr id="364" name="Shape 364"/>
          <p:cNvSpPr/>
          <p:nvPr/>
        </p:nvSpPr>
        <p:spPr>
          <a:xfrm flipV="1">
            <a:off x="5436638" y="2750542"/>
            <a:ext cx="2" cy="812579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5" name="Shape 365"/>
          <p:cNvSpPr/>
          <p:nvPr/>
        </p:nvSpPr>
        <p:spPr>
          <a:xfrm>
            <a:off x="6242524" y="5315659"/>
            <a:ext cx="262280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10% to 50% reduction</a:t>
            </a:r>
          </a:p>
        </p:txBody>
      </p:sp>
      <p:sp>
        <p:nvSpPr>
          <p:cNvPr id="366" name="Shape 366"/>
          <p:cNvSpPr/>
          <p:nvPr/>
        </p:nvSpPr>
        <p:spPr>
          <a:xfrm>
            <a:off x="8406334" y="7465531"/>
            <a:ext cx="295198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15 to 50 times expansion</a:t>
            </a:r>
          </a:p>
        </p:txBody>
      </p:sp>
      <p:sp>
        <p:nvSpPr>
          <p:cNvPr id="367" name="Shape 367"/>
          <p:cNvSpPr/>
          <p:nvPr/>
        </p:nvSpPr>
        <p:spPr>
          <a:xfrm>
            <a:off x="5656546" y="8866279"/>
            <a:ext cx="475386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process million of characters per second</a:t>
            </a:r>
          </a:p>
        </p:txBody>
      </p:sp>
      <p:sp>
        <p:nvSpPr>
          <p:cNvPr id="368" name="Shape 368"/>
          <p:cNvSpPr/>
          <p:nvPr/>
        </p:nvSpPr>
        <p:spPr>
          <a:xfrm>
            <a:off x="3950273" y="6420787"/>
            <a:ext cx="170027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search results</a:t>
            </a:r>
          </a:p>
        </p:txBody>
      </p:sp>
      <p:sp>
        <p:nvSpPr>
          <p:cNvPr id="369" name="Shape 369"/>
          <p:cNvSpPr/>
          <p:nvPr/>
        </p:nvSpPr>
        <p:spPr>
          <a:xfrm>
            <a:off x="4413865" y="4125279"/>
            <a:ext cx="231648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15 times expansion</a:t>
            </a:r>
          </a:p>
        </p:txBody>
      </p:sp>
      <p:sp>
        <p:nvSpPr>
          <p:cNvPr id="370" name="Shape 370"/>
          <p:cNvSpPr/>
          <p:nvPr/>
        </p:nvSpPr>
        <p:spPr>
          <a:xfrm>
            <a:off x="741181" y="2536168"/>
            <a:ext cx="329006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single character per symbol</a:t>
            </a:r>
          </a:p>
        </p:txBody>
      </p:sp>
      <p:sp>
        <p:nvSpPr>
          <p:cNvPr id="371" name="Shape 371"/>
          <p:cNvSpPr/>
          <p:nvPr/>
        </p:nvSpPr>
        <p:spPr>
          <a:xfrm>
            <a:off x="1806799" y="3596173"/>
            <a:ext cx="115882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CSS</a:t>
            </a:r>
          </a:p>
        </p:txBody>
      </p:sp>
      <p:sp>
        <p:nvSpPr>
          <p:cNvPr id="372" name="Shape 372"/>
          <p:cNvSpPr/>
          <p:nvPr/>
        </p:nvSpPr>
        <p:spPr>
          <a:xfrm flipH="1">
            <a:off x="3141466" y="3910474"/>
            <a:ext cx="1525781" cy="1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3" name="Shape 373"/>
          <p:cNvSpPr/>
          <p:nvPr/>
        </p:nvSpPr>
        <p:spPr>
          <a:xfrm>
            <a:off x="1827919" y="4127932"/>
            <a:ext cx="11165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style text</a:t>
            </a:r>
          </a:p>
        </p:txBody>
      </p:sp>
      <p:sp>
        <p:nvSpPr>
          <p:cNvPr id="374" name="Shape 374"/>
          <p:cNvSpPr/>
          <p:nvPr/>
        </p:nvSpPr>
        <p:spPr>
          <a:xfrm flipH="1">
            <a:off x="3200510" y="2740663"/>
            <a:ext cx="1690320" cy="753300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5" name="Shape 375"/>
          <p:cNvSpPr/>
          <p:nvPr/>
        </p:nvSpPr>
        <p:spPr>
          <a:xfrm>
            <a:off x="7030649" y="6216891"/>
            <a:ext cx="73565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JS</a:t>
            </a:r>
          </a:p>
        </p:txBody>
      </p:sp>
      <p:sp>
        <p:nvSpPr>
          <p:cNvPr id="376" name="Shape 376"/>
          <p:cNvSpPr/>
          <p:nvPr/>
        </p:nvSpPr>
        <p:spPr>
          <a:xfrm>
            <a:off x="982167" y="5044098"/>
            <a:ext cx="21750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ASCII Lite Markup</a:t>
            </a:r>
          </a:p>
        </p:txBody>
      </p:sp>
      <p:sp>
        <p:nvSpPr>
          <p:cNvPr id="377" name="Shape 377"/>
          <p:cNvSpPr/>
          <p:nvPr/>
        </p:nvSpPr>
        <p:spPr>
          <a:xfrm>
            <a:off x="6635590" y="6783286"/>
            <a:ext cx="152577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6 KB zipped</a:t>
            </a:r>
          </a:p>
        </p:txBody>
      </p:sp>
      <p:sp>
        <p:nvSpPr>
          <p:cNvPr id="378" name="Shape 378"/>
          <p:cNvSpPr/>
          <p:nvPr/>
        </p:nvSpPr>
        <p:spPr>
          <a:xfrm>
            <a:off x="5564612" y="2484099"/>
            <a:ext cx="76352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16-bit</a:t>
            </a:r>
          </a:p>
        </p:txBody>
      </p:sp>
      <p:sp>
        <p:nvSpPr>
          <p:cNvPr id="379" name="Shape 379"/>
          <p:cNvSpPr/>
          <p:nvPr/>
        </p:nvSpPr>
        <p:spPr>
          <a:xfrm>
            <a:off x="8414609" y="2318999"/>
            <a:ext cx="2935437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Server Side</a:t>
            </a:r>
          </a:p>
        </p:txBody>
      </p:sp>
      <p:sp>
        <p:nvSpPr>
          <p:cNvPr id="380" name="Shape 380"/>
          <p:cNvSpPr/>
          <p:nvPr/>
        </p:nvSpPr>
        <p:spPr>
          <a:xfrm flipH="1">
            <a:off x="6401090" y="3089052"/>
            <a:ext cx="1690320" cy="753300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1" name="Shape 381"/>
          <p:cNvSpPr/>
          <p:nvPr/>
        </p:nvSpPr>
        <p:spPr>
          <a:xfrm>
            <a:off x="8869498" y="3803010"/>
            <a:ext cx="313526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SVG Shapes</a:t>
            </a:r>
          </a:p>
        </p:txBody>
      </p:sp>
      <p:sp>
        <p:nvSpPr>
          <p:cNvPr id="382" name="Shape 382"/>
          <p:cNvSpPr/>
          <p:nvPr/>
        </p:nvSpPr>
        <p:spPr>
          <a:xfrm>
            <a:off x="9882328" y="3247950"/>
            <a:ext cx="463945" cy="46394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3" name="Shape 383"/>
          <p:cNvSpPr/>
          <p:nvPr/>
        </p:nvSpPr>
        <p:spPr>
          <a:xfrm>
            <a:off x="8304671" y="4414427"/>
            <a:ext cx="426491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paths without Unicode text and fonts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443164" y="149847"/>
            <a:ext cx="1211847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defRPr sz="7600"/>
            </a:lvl1pPr>
          </a:lstStyle>
          <a:p>
            <a:pPr/>
            <a:r>
              <a:t>Discussion Ideas</a:t>
            </a:r>
          </a:p>
        </p:txBody>
      </p:sp>
      <p:sp>
        <p:nvSpPr>
          <p:cNvPr id="386" name="Shape 386"/>
          <p:cNvSpPr/>
          <p:nvPr/>
        </p:nvSpPr>
        <p:spPr>
          <a:xfrm>
            <a:off x="773902" y="1829304"/>
            <a:ext cx="41387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2-Color Fonts</a:t>
            </a:r>
          </a:p>
        </p:txBody>
      </p:sp>
      <p:sp>
        <p:nvSpPr>
          <p:cNvPr id="387" name="Shape 387"/>
          <p:cNvSpPr/>
          <p:nvPr/>
        </p:nvSpPr>
        <p:spPr>
          <a:xfrm>
            <a:off x="726288" y="2363740"/>
            <a:ext cx="11352176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600"/>
            </a:lvl1pPr>
          </a:lstStyle>
          <a:p>
            <a:pPr/>
            <a:r>
              <a:t>SignWriting relies on a 2-color font.  Currently, SignWriting mimics a 2-color font by using 2 TrueType Fonts: one for the line and another for the filling. If you have any experience with 2-color fonts, let’s discuss the possibilities.</a:t>
            </a:r>
          </a:p>
        </p:txBody>
      </p:sp>
      <p:sp>
        <p:nvSpPr>
          <p:cNvPr id="388" name="Shape 388"/>
          <p:cNvSpPr/>
          <p:nvPr/>
        </p:nvSpPr>
        <p:spPr>
          <a:xfrm>
            <a:off x="748123" y="4186318"/>
            <a:ext cx="1195862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1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Glyphs with 2 Types of Space</a:t>
            </a:r>
          </a:p>
        </p:txBody>
      </p:sp>
      <p:sp>
        <p:nvSpPr>
          <p:cNvPr id="389" name="Shape 389"/>
          <p:cNvSpPr/>
          <p:nvPr/>
        </p:nvSpPr>
        <p:spPr>
          <a:xfrm>
            <a:off x="748124" y="4719966"/>
            <a:ext cx="11554587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600"/>
            </a:lvl1pPr>
          </a:lstStyle>
          <a:p>
            <a:pPr/>
            <a:r>
              <a:t>SignWriting creates signs as 2-dimensional arrangements of symbols.  The glyphs for the SignWriting symbols have 2 types of space: a positive space and a negative space.  The positive space is visible and reveals the line or shape of the glyph.  The negative space is set to a background color or made transparent. When 2 symbols overlap, the symbols are placed in order on a 2-dimensional canvas.  The negative space of the top symbol will overwrite the positive space of the symbol underneath.  Current software uses a background color for the negative space.  MicroSoft has a solution for making the negative space transparent and still overwriting the positive space of the symbol underneath.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276447" y="210537"/>
            <a:ext cx="12546418" cy="1826786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rPr sz="5400"/>
              <a:t>The Big Umbrella of</a:t>
            </a:r>
            <a:br>
              <a:rPr sz="5400"/>
            </a:br>
            <a:r>
              <a:rPr sz="5400"/>
              <a:t>the Center for Sutton Movement Writing </a:t>
            </a:r>
          </a:p>
        </p:txBody>
      </p:sp>
      <p:pic>
        <p:nvPicPr>
          <p:cNvPr id="166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407" y="2613836"/>
            <a:ext cx="5153026" cy="533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5911699" y="2432236"/>
            <a:ext cx="6315740" cy="14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4200"/>
            </a:lvl1pPr>
          </a:lstStyle>
          <a:p>
            <a:pPr>
              <a:defRPr sz="1700"/>
            </a:pPr>
            <a:r>
              <a:rPr sz="4200"/>
              <a:t>All sign languages supported right now.</a:t>
            </a:r>
          </a:p>
        </p:txBody>
      </p:sp>
      <p:sp>
        <p:nvSpPr>
          <p:cNvPr id="168" name="Shape 168"/>
          <p:cNvSpPr/>
          <p:nvPr/>
        </p:nvSpPr>
        <p:spPr>
          <a:xfrm>
            <a:off x="6066461" y="6172966"/>
            <a:ext cx="6006216" cy="14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4200"/>
            </a:lvl1pPr>
          </a:lstStyle>
          <a:p>
            <a:pPr>
              <a:defRPr sz="1700"/>
            </a:pPr>
            <a:r>
              <a:rPr sz="4200"/>
              <a:t>4+ years of stable and free standards.</a:t>
            </a:r>
          </a:p>
        </p:txBody>
      </p:sp>
      <p:sp>
        <p:nvSpPr>
          <p:cNvPr id="169" name="Shape 169"/>
          <p:cNvSpPr/>
          <p:nvPr/>
        </p:nvSpPr>
        <p:spPr>
          <a:xfrm>
            <a:off x="5911699" y="7753653"/>
            <a:ext cx="6315740" cy="14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4200"/>
            </a:lvl1pPr>
          </a:lstStyle>
          <a:p>
            <a:pPr>
              <a:defRPr sz="1700"/>
            </a:pPr>
            <a:r>
              <a:rPr sz="4200"/>
              <a:t>Many implementations from separate groups.</a:t>
            </a:r>
          </a:p>
        </p:txBody>
      </p:sp>
      <p:sp>
        <p:nvSpPr>
          <p:cNvPr id="170" name="Shape 170"/>
          <p:cNvSpPr/>
          <p:nvPr/>
        </p:nvSpPr>
        <p:spPr>
          <a:xfrm>
            <a:off x="5911699" y="4311921"/>
            <a:ext cx="6315740" cy="61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lnSpc>
                <a:spcPct val="80000"/>
              </a:lnSpc>
              <a:defRPr sz="3900"/>
            </a:lvl1pPr>
          </a:lstStyle>
          <a:p>
            <a:pPr/>
            <a:r>
              <a:t>Various hand writing styles.</a:t>
            </a:r>
          </a:p>
        </p:txBody>
      </p:sp>
      <p:sp>
        <p:nvSpPr>
          <p:cNvPr id="171" name="Shape 171"/>
          <p:cNvSpPr/>
          <p:nvPr/>
        </p:nvSpPr>
        <p:spPr>
          <a:xfrm>
            <a:off x="6120779" y="5459165"/>
            <a:ext cx="6315740" cy="61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566674">
              <a:lnSpc>
                <a:spcPct val="80000"/>
              </a:lnSpc>
              <a:defRPr sz="3783"/>
            </a:lvl1pPr>
          </a:lstStyle>
          <a:p>
            <a:pPr/>
            <a:r>
              <a:t>Formal SignWriting Standard.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74828" y="71225"/>
            <a:ext cx="1285514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7000"/>
            </a:lvl1pPr>
          </a:lstStyle>
          <a:p>
            <a:pPr/>
            <a:r>
              <a:t>What about SW in Unicode 8?</a:t>
            </a:r>
          </a:p>
        </p:txBody>
      </p:sp>
      <p:sp>
        <p:nvSpPr>
          <p:cNvPr id="392" name="Shape 392"/>
          <p:cNvSpPr/>
          <p:nvPr/>
        </p:nvSpPr>
        <p:spPr>
          <a:xfrm>
            <a:off x="714594" y="2236516"/>
            <a:ext cx="11226956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PUA Plane 15 design (1,179 characters)</a:t>
            </a:r>
          </a:p>
        </p:txBody>
      </p:sp>
      <p:sp>
        <p:nvSpPr>
          <p:cNvPr id="393" name="Shape 393"/>
          <p:cNvSpPr/>
          <p:nvPr/>
        </p:nvSpPr>
        <p:spPr>
          <a:xfrm>
            <a:off x="2711595" y="3114836"/>
            <a:ext cx="985052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The symbol only design removed 2-D layout by dropping 5 structural markers and 500 number characters</a:t>
            </a:r>
          </a:p>
        </p:txBody>
      </p:sp>
      <p:sp>
        <p:nvSpPr>
          <p:cNvPr id="394" name="Shape 394"/>
          <p:cNvSpPr/>
          <p:nvPr/>
        </p:nvSpPr>
        <p:spPr>
          <a:xfrm flipH="1">
            <a:off x="2108822" y="3114836"/>
            <a:ext cx="3" cy="107182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5" name="Shape 395"/>
          <p:cNvSpPr/>
          <p:nvPr/>
        </p:nvSpPr>
        <p:spPr>
          <a:xfrm>
            <a:off x="714594" y="4328376"/>
            <a:ext cx="11226956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N4015 Preliminary Unicode (674 characters)</a:t>
            </a:r>
          </a:p>
        </p:txBody>
      </p:sp>
      <p:sp>
        <p:nvSpPr>
          <p:cNvPr id="396" name="Shape 396"/>
          <p:cNvSpPr/>
          <p:nvPr/>
        </p:nvSpPr>
        <p:spPr>
          <a:xfrm>
            <a:off x="714594" y="6420236"/>
            <a:ext cx="11226956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N4090 Revised Unicode (672 characters)</a:t>
            </a:r>
          </a:p>
        </p:txBody>
      </p:sp>
      <p:sp>
        <p:nvSpPr>
          <p:cNvPr id="397" name="Shape 397"/>
          <p:cNvSpPr/>
          <p:nvPr/>
        </p:nvSpPr>
        <p:spPr>
          <a:xfrm>
            <a:off x="714594" y="8512095"/>
            <a:ext cx="11226957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N4342 Unicode Proposal (672 characters)</a:t>
            </a:r>
          </a:p>
        </p:txBody>
      </p:sp>
      <p:sp>
        <p:nvSpPr>
          <p:cNvPr id="398" name="Shape 398"/>
          <p:cNvSpPr/>
          <p:nvPr/>
        </p:nvSpPr>
        <p:spPr>
          <a:xfrm>
            <a:off x="2784533" y="5206696"/>
            <a:ext cx="89897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 new inherent design removes 2 characters (F1 and R1) and breaks collation as stated in proposal</a:t>
            </a:r>
          </a:p>
        </p:txBody>
      </p:sp>
      <p:sp>
        <p:nvSpPr>
          <p:cNvPr id="399" name="Shape 399"/>
          <p:cNvSpPr/>
          <p:nvPr/>
        </p:nvSpPr>
        <p:spPr>
          <a:xfrm flipH="1">
            <a:off x="2141070" y="5206695"/>
            <a:ext cx="3" cy="107182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0" name="Shape 400"/>
          <p:cNvSpPr/>
          <p:nvPr/>
        </p:nvSpPr>
        <p:spPr>
          <a:xfrm>
            <a:off x="2907000" y="7298556"/>
            <a:ext cx="739016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 new facial diacritic design is proposed that is unsupported and untested</a:t>
            </a:r>
          </a:p>
        </p:txBody>
      </p:sp>
      <p:sp>
        <p:nvSpPr>
          <p:cNvPr id="401" name="Shape 401"/>
          <p:cNvSpPr/>
          <p:nvPr/>
        </p:nvSpPr>
        <p:spPr>
          <a:xfrm flipH="1">
            <a:off x="2137785" y="7298555"/>
            <a:ext cx="3" cy="107182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2" name="Shape 402"/>
          <p:cNvSpPr/>
          <p:nvPr/>
        </p:nvSpPr>
        <p:spPr>
          <a:xfrm>
            <a:off x="642545" y="1435726"/>
            <a:ext cx="81690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Character encoding design history</a:t>
            </a:r>
          </a:p>
        </p:txBody>
      </p:sp>
      <p:sp>
        <p:nvSpPr>
          <p:cNvPr id="403" name="Shape 403"/>
          <p:cNvSpPr/>
          <p:nvPr/>
        </p:nvSpPr>
        <p:spPr>
          <a:xfrm>
            <a:off x="8995439" y="1454776"/>
            <a:ext cx="2565096" cy="520701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Please deprecate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type="ctrTitle"/>
          </p:nvPr>
        </p:nvSpPr>
        <p:spPr>
          <a:xfrm>
            <a:off x="600115" y="159196"/>
            <a:ext cx="11318283" cy="2489201"/>
          </a:xfrm>
          <a:prstGeom prst="rect">
            <a:avLst/>
          </a:prstGeom>
        </p:spPr>
        <p:txBody>
          <a:bodyPr/>
          <a:lstStyle/>
          <a:p>
            <a:pPr defTabSz="572516">
              <a:defRPr sz="7800"/>
            </a:pPr>
            <a:r>
              <a:t>SignWriting in </a:t>
            </a:r>
          </a:p>
          <a:p>
            <a:pPr defTabSz="572516">
              <a:defRPr sz="7800"/>
            </a:pPr>
            <a:r>
              <a:t>Unicode Next</a:t>
            </a:r>
          </a:p>
        </p:txBody>
      </p:sp>
      <p:sp>
        <p:nvSpPr>
          <p:cNvPr id="406" name="Shape 406"/>
          <p:cNvSpPr/>
          <p:nvPr>
            <p:ph type="subTitle" sz="quarter" idx="1"/>
          </p:nvPr>
        </p:nvSpPr>
        <p:spPr>
          <a:xfrm>
            <a:off x="769476" y="3114329"/>
            <a:ext cx="5228039" cy="647702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by Stephen E Slevinski Jr</a:t>
            </a:r>
          </a:p>
        </p:txBody>
      </p:sp>
      <p:sp>
        <p:nvSpPr>
          <p:cNvPr id="407" name="Shape 407"/>
          <p:cNvSpPr/>
          <p:nvPr/>
        </p:nvSpPr>
        <p:spPr>
          <a:xfrm>
            <a:off x="634046" y="7915061"/>
            <a:ext cx="50728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http://slevinski.github.io</a:t>
            </a:r>
          </a:p>
        </p:txBody>
      </p:sp>
      <p:sp>
        <p:nvSpPr>
          <p:cNvPr id="408" name="Shape 408"/>
          <p:cNvSpPr/>
          <p:nvPr/>
        </p:nvSpPr>
        <p:spPr>
          <a:xfrm>
            <a:off x="833681" y="3694877"/>
            <a:ext cx="366680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slevinski@signwriting.org</a:t>
            </a:r>
          </a:p>
        </p:txBody>
      </p:sp>
      <p:pic>
        <p:nvPicPr>
          <p:cNvPr id="409" name="image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73229" y="4801670"/>
            <a:ext cx="6262094" cy="24892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pic>
        <p:nvPicPr>
          <p:cNvPr id="410" name="image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345" y="4386974"/>
            <a:ext cx="3311213" cy="3311212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/>
          <p:nvPr/>
        </p:nvSpPr>
        <p:spPr>
          <a:xfrm>
            <a:off x="634922" y="8669280"/>
            <a:ext cx="117349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http://www.slideshare.net/StephenSlevinski/presentations</a:t>
            </a:r>
          </a:p>
        </p:txBody>
      </p:sp>
      <p:pic>
        <p:nvPicPr>
          <p:cNvPr id="412" name="image2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88594" y="4979470"/>
            <a:ext cx="1498602" cy="213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289076" y="3858198"/>
            <a:ext cx="471079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AS18711S20500</a:t>
            </a:r>
          </a:p>
        </p:txBody>
      </p:sp>
      <p:sp>
        <p:nvSpPr>
          <p:cNvPr id="174" name="Shape 174"/>
          <p:cNvSpPr/>
          <p:nvPr/>
        </p:nvSpPr>
        <p:spPr>
          <a:xfrm>
            <a:off x="5715210" y="3858198"/>
            <a:ext cx="691381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M514x517S18711490x483S20500486x506</a:t>
            </a:r>
          </a:p>
        </p:txBody>
      </p:sp>
      <p:sp>
        <p:nvSpPr>
          <p:cNvPr id="175" name="Shape 175"/>
          <p:cNvSpPr/>
          <p:nvPr/>
        </p:nvSpPr>
        <p:spPr>
          <a:xfrm>
            <a:off x="1204533" y="2696009"/>
            <a:ext cx="1109980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AS18711S20500M514x517S18711490x483S20500486x506</a:t>
            </a:r>
          </a:p>
        </p:txBody>
      </p:sp>
      <p:sp>
        <p:nvSpPr>
          <p:cNvPr id="176" name="Shape 176"/>
          <p:cNvSpPr/>
          <p:nvPr/>
        </p:nvSpPr>
        <p:spPr>
          <a:xfrm>
            <a:off x="281258" y="5018309"/>
            <a:ext cx="71165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77" name="Shape 177"/>
          <p:cNvSpPr/>
          <p:nvPr/>
        </p:nvSpPr>
        <p:spPr>
          <a:xfrm>
            <a:off x="773801" y="5020388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S18711</a:t>
            </a:r>
          </a:p>
        </p:txBody>
      </p:sp>
      <p:sp>
        <p:nvSpPr>
          <p:cNvPr id="178" name="Shape 178"/>
          <p:cNvSpPr/>
          <p:nvPr/>
        </p:nvSpPr>
        <p:spPr>
          <a:xfrm>
            <a:off x="2148494" y="5020388"/>
            <a:ext cx="196903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S20500</a:t>
            </a:r>
          </a:p>
        </p:txBody>
      </p:sp>
      <p:sp>
        <p:nvSpPr>
          <p:cNvPr id="179" name="Shape 179"/>
          <p:cNvSpPr/>
          <p:nvPr/>
        </p:nvSpPr>
        <p:spPr>
          <a:xfrm>
            <a:off x="4318098" y="5020388"/>
            <a:ext cx="237120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M514x517</a:t>
            </a:r>
          </a:p>
        </p:txBody>
      </p:sp>
      <p:sp>
        <p:nvSpPr>
          <p:cNvPr id="180" name="Shape 180"/>
          <p:cNvSpPr/>
          <p:nvPr/>
        </p:nvSpPr>
        <p:spPr>
          <a:xfrm>
            <a:off x="6673291" y="5020388"/>
            <a:ext cx="299908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S18711490x483</a:t>
            </a:r>
          </a:p>
        </p:txBody>
      </p:sp>
      <p:sp>
        <p:nvSpPr>
          <p:cNvPr id="181" name="Shape 181"/>
          <p:cNvSpPr/>
          <p:nvPr/>
        </p:nvSpPr>
        <p:spPr>
          <a:xfrm>
            <a:off x="9794384" y="5021367"/>
            <a:ext cx="299908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S20500486x506</a:t>
            </a:r>
          </a:p>
        </p:txBody>
      </p:sp>
      <p:sp>
        <p:nvSpPr>
          <p:cNvPr id="182" name="Shape 182"/>
          <p:cNvSpPr/>
          <p:nvPr/>
        </p:nvSpPr>
        <p:spPr>
          <a:xfrm>
            <a:off x="4183562" y="6179469"/>
            <a:ext cx="71165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</a:t>
            </a:r>
          </a:p>
        </p:txBody>
      </p:sp>
      <p:sp>
        <p:nvSpPr>
          <p:cNvPr id="183" name="Shape 183"/>
          <p:cNvSpPr/>
          <p:nvPr/>
        </p:nvSpPr>
        <p:spPr>
          <a:xfrm>
            <a:off x="4769115" y="6183067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514x517</a:t>
            </a:r>
          </a:p>
        </p:txBody>
      </p:sp>
      <p:sp>
        <p:nvSpPr>
          <p:cNvPr id="184" name="Shape 184"/>
          <p:cNvSpPr/>
          <p:nvPr/>
        </p:nvSpPr>
        <p:spPr>
          <a:xfrm>
            <a:off x="6535488" y="6183067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S18711</a:t>
            </a:r>
          </a:p>
        </p:txBody>
      </p:sp>
      <p:sp>
        <p:nvSpPr>
          <p:cNvPr id="185" name="Shape 185"/>
          <p:cNvSpPr/>
          <p:nvPr/>
        </p:nvSpPr>
        <p:spPr>
          <a:xfrm>
            <a:off x="8061786" y="6184150"/>
            <a:ext cx="154231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490x483</a:t>
            </a:r>
          </a:p>
        </p:txBody>
      </p:sp>
      <p:sp>
        <p:nvSpPr>
          <p:cNvPr id="186" name="Shape 186"/>
          <p:cNvSpPr/>
          <p:nvPr/>
        </p:nvSpPr>
        <p:spPr>
          <a:xfrm>
            <a:off x="9791264" y="6184046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S20500</a:t>
            </a:r>
          </a:p>
        </p:txBody>
      </p:sp>
      <p:sp>
        <p:nvSpPr>
          <p:cNvPr id="187" name="Shape 187"/>
          <p:cNvSpPr/>
          <p:nvPr/>
        </p:nvSpPr>
        <p:spPr>
          <a:xfrm>
            <a:off x="11061275" y="6183556"/>
            <a:ext cx="19690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486x506</a:t>
            </a:r>
          </a:p>
        </p:txBody>
      </p:sp>
      <p:sp>
        <p:nvSpPr>
          <p:cNvPr id="188" name="Shape 188"/>
          <p:cNvSpPr/>
          <p:nvPr/>
        </p:nvSpPr>
        <p:spPr>
          <a:xfrm>
            <a:off x="4737256" y="7344769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(514,517)</a:t>
            </a:r>
          </a:p>
        </p:txBody>
      </p:sp>
      <p:sp>
        <p:nvSpPr>
          <p:cNvPr id="189" name="Shape 189"/>
          <p:cNvSpPr/>
          <p:nvPr/>
        </p:nvSpPr>
        <p:spPr>
          <a:xfrm>
            <a:off x="7754521" y="7344769"/>
            <a:ext cx="19690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(490,483)</a:t>
            </a:r>
          </a:p>
        </p:txBody>
      </p:sp>
      <p:sp>
        <p:nvSpPr>
          <p:cNvPr id="190" name="Shape 190"/>
          <p:cNvSpPr/>
          <p:nvPr/>
        </p:nvSpPr>
        <p:spPr>
          <a:xfrm>
            <a:off x="10932635" y="7345748"/>
            <a:ext cx="19690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(486,506)</a:t>
            </a:r>
          </a:p>
        </p:txBody>
      </p:sp>
      <p:sp>
        <p:nvSpPr>
          <p:cNvPr id="191" name="Shape 191"/>
          <p:cNvSpPr/>
          <p:nvPr/>
        </p:nvSpPr>
        <p:spPr>
          <a:xfrm flipH="1">
            <a:off x="1643064" y="3136111"/>
            <a:ext cx="562917" cy="71279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Shape 192"/>
          <p:cNvSpPr/>
          <p:nvPr/>
        </p:nvSpPr>
        <p:spPr>
          <a:xfrm flipH="1">
            <a:off x="774777" y="4292715"/>
            <a:ext cx="564831" cy="759846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3" name="Shape 193"/>
          <p:cNvSpPr/>
          <p:nvPr/>
        </p:nvSpPr>
        <p:spPr>
          <a:xfrm flipH="1">
            <a:off x="1239002" y="4339492"/>
            <a:ext cx="443017" cy="70101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4" name="Shape 194"/>
          <p:cNvSpPr/>
          <p:nvPr/>
        </p:nvSpPr>
        <p:spPr>
          <a:xfrm flipH="1">
            <a:off x="2660851" y="4391744"/>
            <a:ext cx="128543" cy="662016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5" name="Shape 195"/>
          <p:cNvSpPr/>
          <p:nvPr/>
        </p:nvSpPr>
        <p:spPr>
          <a:xfrm flipH="1">
            <a:off x="4874035" y="4257399"/>
            <a:ext cx="968669" cy="763969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6" name="Shape 196"/>
          <p:cNvSpPr/>
          <p:nvPr/>
        </p:nvSpPr>
        <p:spPr>
          <a:xfrm flipH="1">
            <a:off x="7140074" y="4270831"/>
            <a:ext cx="385719" cy="75036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7" name="Shape 197"/>
          <p:cNvSpPr/>
          <p:nvPr/>
        </p:nvSpPr>
        <p:spPr>
          <a:xfrm>
            <a:off x="10030714" y="4302538"/>
            <a:ext cx="88986" cy="70211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8" name="Shape 198"/>
          <p:cNvSpPr/>
          <p:nvPr/>
        </p:nvSpPr>
        <p:spPr>
          <a:xfrm>
            <a:off x="5028938" y="3149202"/>
            <a:ext cx="885356" cy="76490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99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8256" y="5553917"/>
            <a:ext cx="1231902" cy="1168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89230" y="7009197"/>
            <a:ext cx="1231902" cy="1168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0177" y="6934741"/>
            <a:ext cx="1308102" cy="129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500" y="5490417"/>
            <a:ext cx="1308102" cy="129540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 flipV="1">
            <a:off x="6580647" y="5026829"/>
            <a:ext cx="2" cy="3245007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4" name="Shape 204"/>
          <p:cNvSpPr/>
          <p:nvPr/>
        </p:nvSpPr>
        <p:spPr>
          <a:xfrm flipV="1">
            <a:off x="9716130" y="5021192"/>
            <a:ext cx="2" cy="3262046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Shape 205"/>
          <p:cNvSpPr/>
          <p:nvPr/>
        </p:nvSpPr>
        <p:spPr>
          <a:xfrm>
            <a:off x="2165161" y="3480344"/>
            <a:ext cx="6647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Time</a:t>
            </a:r>
          </a:p>
        </p:txBody>
      </p:sp>
      <p:sp>
        <p:nvSpPr>
          <p:cNvPr id="206" name="Shape 206"/>
          <p:cNvSpPr/>
          <p:nvPr/>
        </p:nvSpPr>
        <p:spPr>
          <a:xfrm>
            <a:off x="6052601" y="3480344"/>
            <a:ext cx="84836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Space</a:t>
            </a:r>
          </a:p>
        </p:txBody>
      </p:sp>
      <p:sp>
        <p:nvSpPr>
          <p:cNvPr id="207" name="Shape 207"/>
          <p:cNvSpPr/>
          <p:nvPr/>
        </p:nvSpPr>
        <p:spPr>
          <a:xfrm flipV="1">
            <a:off x="4148800" y="3629860"/>
            <a:ext cx="3" cy="4751984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8" name="Shape 208"/>
          <p:cNvSpPr/>
          <p:nvPr/>
        </p:nvSpPr>
        <p:spPr>
          <a:xfrm>
            <a:off x="295986" y="7468114"/>
            <a:ext cx="134264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Sequence</a:t>
            </a:r>
          </a:p>
          <a:p>
            <a:pPr>
              <a:defRPr sz="2000"/>
            </a:pPr>
            <a:r>
              <a:t>Marker</a:t>
            </a:r>
          </a:p>
        </p:txBody>
      </p:sp>
      <p:sp>
        <p:nvSpPr>
          <p:cNvPr id="209" name="Shape 209"/>
          <p:cNvSpPr/>
          <p:nvPr/>
        </p:nvSpPr>
        <p:spPr>
          <a:xfrm flipH="1">
            <a:off x="2855379" y="6452900"/>
            <a:ext cx="297326" cy="999256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0" name="Shape 210"/>
          <p:cNvSpPr/>
          <p:nvPr/>
        </p:nvSpPr>
        <p:spPr>
          <a:xfrm>
            <a:off x="2126230" y="7620514"/>
            <a:ext cx="96088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Symbol</a:t>
            </a:r>
          </a:p>
        </p:txBody>
      </p:sp>
      <p:sp>
        <p:nvSpPr>
          <p:cNvPr id="211" name="Shape 211"/>
          <p:cNvSpPr/>
          <p:nvPr/>
        </p:nvSpPr>
        <p:spPr>
          <a:xfrm>
            <a:off x="1929171" y="6709232"/>
            <a:ext cx="281239" cy="70161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2" name="Shape 212"/>
          <p:cNvSpPr/>
          <p:nvPr/>
        </p:nvSpPr>
        <p:spPr>
          <a:xfrm>
            <a:off x="608157" y="5552144"/>
            <a:ext cx="264770" cy="1751709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Shape 213"/>
          <p:cNvSpPr/>
          <p:nvPr/>
        </p:nvSpPr>
        <p:spPr>
          <a:xfrm>
            <a:off x="3998110" y="8894495"/>
            <a:ext cx="159639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Middle Lane</a:t>
            </a:r>
          </a:p>
          <a:p>
            <a:pPr>
              <a:defRPr sz="2000"/>
            </a:pPr>
            <a:r>
              <a:t>SignBox</a:t>
            </a:r>
          </a:p>
        </p:txBody>
      </p:sp>
      <p:sp>
        <p:nvSpPr>
          <p:cNvPr id="214" name="Shape 214"/>
          <p:cNvSpPr/>
          <p:nvPr/>
        </p:nvSpPr>
        <p:spPr>
          <a:xfrm>
            <a:off x="5754787" y="8894495"/>
            <a:ext cx="81534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Max</a:t>
            </a:r>
          </a:p>
          <a:p>
            <a:pPr>
              <a:defRPr sz="2000"/>
            </a:pPr>
            <a:r>
              <a:t>Coord</a:t>
            </a:r>
          </a:p>
        </p:txBody>
      </p:sp>
      <p:sp>
        <p:nvSpPr>
          <p:cNvPr id="215" name="Shape 215"/>
          <p:cNvSpPr/>
          <p:nvPr/>
        </p:nvSpPr>
        <p:spPr>
          <a:xfrm>
            <a:off x="9235562" y="8894494"/>
            <a:ext cx="96113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Spatial</a:t>
            </a:r>
          </a:p>
          <a:p>
            <a:pPr>
              <a:defRPr sz="2000"/>
            </a:pPr>
            <a:r>
              <a:t>Symbol</a:t>
            </a:r>
          </a:p>
        </p:txBody>
      </p:sp>
      <p:sp>
        <p:nvSpPr>
          <p:cNvPr id="216" name="Shape 216"/>
          <p:cNvSpPr/>
          <p:nvPr/>
        </p:nvSpPr>
        <p:spPr>
          <a:xfrm flipH="1">
            <a:off x="10265046" y="8089624"/>
            <a:ext cx="644238" cy="78031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Shape 217"/>
          <p:cNvSpPr/>
          <p:nvPr/>
        </p:nvSpPr>
        <p:spPr>
          <a:xfrm>
            <a:off x="8134197" y="8202502"/>
            <a:ext cx="934129" cy="69072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8" name="Shape 218"/>
          <p:cNvSpPr/>
          <p:nvPr/>
        </p:nvSpPr>
        <p:spPr>
          <a:xfrm>
            <a:off x="5719980" y="7871096"/>
            <a:ext cx="314357" cy="100242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Shape 219"/>
          <p:cNvSpPr/>
          <p:nvPr/>
        </p:nvSpPr>
        <p:spPr>
          <a:xfrm flipH="1">
            <a:off x="4536340" y="6707679"/>
            <a:ext cx="2" cy="215390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0" name="Shape 220"/>
          <p:cNvSpPr/>
          <p:nvPr/>
        </p:nvSpPr>
        <p:spPr>
          <a:xfrm>
            <a:off x="440019" y="292833"/>
            <a:ext cx="12118469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defRPr sz="7600"/>
            </a:lvl1pPr>
          </a:lstStyle>
          <a:p>
            <a:pPr/>
            <a:r>
              <a:t>Formal SignWriting</a:t>
            </a:r>
          </a:p>
        </p:txBody>
      </p:sp>
      <p:sp>
        <p:nvSpPr>
          <p:cNvPr id="221" name="Shape 221"/>
          <p:cNvSpPr/>
          <p:nvPr/>
        </p:nvSpPr>
        <p:spPr>
          <a:xfrm>
            <a:off x="2105328" y="1853118"/>
            <a:ext cx="879414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FSW is a formal language and a script encoding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>
            <a:lvl1pPr>
              <a:defRPr b="1" sz="45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2016 Highlight - SignCorpus</a:t>
            </a:r>
          </a:p>
        </p:txBody>
      </p:sp>
      <p:sp>
        <p:nvSpPr>
          <p:cNvPr id="224" name="Shape 224"/>
          <p:cNvSpPr/>
          <p:nvPr/>
        </p:nvSpPr>
        <p:spPr>
          <a:xfrm>
            <a:off x="237616" y="8241169"/>
            <a:ext cx="125295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http://www.signwriting.org/symposium/presentation0057.html</a:t>
            </a:r>
          </a:p>
        </p:txBody>
      </p:sp>
      <p:sp>
        <p:nvSpPr>
          <p:cNvPr id="225" name="Shape 225"/>
          <p:cNvSpPr/>
          <p:nvPr/>
        </p:nvSpPr>
        <p:spPr>
          <a:xfrm>
            <a:off x="1906003" y="4552948"/>
            <a:ext cx="88289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https://bitbucket.org/unipampa/signcorpus</a:t>
            </a:r>
          </a:p>
        </p:txBody>
      </p:sp>
      <p:sp>
        <p:nvSpPr>
          <p:cNvPr id="226" name="Shape 226"/>
          <p:cNvSpPr/>
          <p:nvPr/>
        </p:nvSpPr>
        <p:spPr>
          <a:xfrm>
            <a:off x="2100769" y="6971111"/>
            <a:ext cx="843945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Web Tool for Building Parallel Corpora</a:t>
            </a:r>
          </a:p>
          <a:p>
            <a:pPr/>
            <a:r>
              <a:t> of Spoken and Sign Languages.</a:t>
            </a:r>
          </a:p>
        </p:txBody>
      </p:sp>
      <p:pic>
        <p:nvPicPr>
          <p:cNvPr id="227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792" y="1908738"/>
            <a:ext cx="4864102" cy="224790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228" name="Shape 228"/>
          <p:cNvSpPr/>
          <p:nvPr/>
        </p:nvSpPr>
        <p:spPr>
          <a:xfrm>
            <a:off x="7527564" y="1859444"/>
            <a:ext cx="39753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Formal SignWriting</a:t>
            </a:r>
          </a:p>
        </p:txBody>
      </p:sp>
      <p:sp>
        <p:nvSpPr>
          <p:cNvPr id="229" name="Shape 229"/>
          <p:cNvSpPr/>
          <p:nvPr/>
        </p:nvSpPr>
        <p:spPr>
          <a:xfrm>
            <a:off x="8022254" y="2697462"/>
            <a:ext cx="29859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Web Interface</a:t>
            </a:r>
          </a:p>
        </p:txBody>
      </p:sp>
      <p:sp>
        <p:nvSpPr>
          <p:cNvPr id="230" name="Shape 230"/>
          <p:cNvSpPr/>
          <p:nvPr/>
        </p:nvSpPr>
        <p:spPr>
          <a:xfrm>
            <a:off x="7145573" y="3535480"/>
            <a:ext cx="473933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Generates flat file data</a:t>
            </a:r>
          </a:p>
        </p:txBody>
      </p:sp>
      <p:sp>
        <p:nvSpPr>
          <p:cNvPr id="231" name="Shape 231"/>
          <p:cNvSpPr/>
          <p:nvPr/>
        </p:nvSpPr>
        <p:spPr>
          <a:xfrm>
            <a:off x="795220" y="6465790"/>
            <a:ext cx="1141436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>
            <a:lvl1pPr>
              <a:defRPr b="1" sz="45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Real World Impact</a:t>
            </a:r>
          </a:p>
        </p:txBody>
      </p:sp>
      <p:sp>
        <p:nvSpPr>
          <p:cNvPr id="234" name="Shape 234"/>
          <p:cNvSpPr/>
          <p:nvPr/>
        </p:nvSpPr>
        <p:spPr>
          <a:xfrm>
            <a:off x="237616" y="8241169"/>
            <a:ext cx="125295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http://www.signwriting.org/symposium/presentation0064.html</a:t>
            </a:r>
          </a:p>
        </p:txBody>
      </p:sp>
      <p:sp>
        <p:nvSpPr>
          <p:cNvPr id="235" name="Shape 235"/>
          <p:cNvSpPr/>
          <p:nvPr/>
        </p:nvSpPr>
        <p:spPr>
          <a:xfrm>
            <a:off x="140232" y="1466369"/>
            <a:ext cx="127243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Moving forward with sign language projects under Wikimedia.</a:t>
            </a:r>
          </a:p>
        </p:txBody>
      </p:sp>
      <p:sp>
        <p:nvSpPr>
          <p:cNvPr id="236" name="Shape 236"/>
          <p:cNvSpPr/>
          <p:nvPr/>
        </p:nvSpPr>
        <p:spPr>
          <a:xfrm>
            <a:off x="795220" y="6465790"/>
            <a:ext cx="1141436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Shape 237"/>
          <p:cNvSpPr/>
          <p:nvPr/>
        </p:nvSpPr>
        <p:spPr>
          <a:xfrm>
            <a:off x="785888" y="6971111"/>
            <a:ext cx="1141436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SignWriting Encyclopedia Projects: Wikipedias in</a:t>
            </a:r>
          </a:p>
          <a:p>
            <a:pPr/>
            <a:r>
              <a:t>American Sign Language and Tunisian Sign Language</a:t>
            </a:r>
          </a:p>
        </p:txBody>
      </p:sp>
      <p:sp>
        <p:nvSpPr>
          <p:cNvPr id="238" name="Shape 238"/>
          <p:cNvSpPr/>
          <p:nvPr/>
        </p:nvSpPr>
        <p:spPr>
          <a:xfrm>
            <a:off x="6974189" y="2842554"/>
            <a:ext cx="56793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October 2016 in San Diego</a:t>
            </a:r>
          </a:p>
        </p:txBody>
      </p:sp>
      <p:sp>
        <p:nvSpPr>
          <p:cNvPr id="239" name="Shape 239"/>
          <p:cNvSpPr/>
          <p:nvPr/>
        </p:nvSpPr>
        <p:spPr>
          <a:xfrm>
            <a:off x="511167" y="2842554"/>
            <a:ext cx="43744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WikiConference USA</a:t>
            </a:r>
          </a:p>
        </p:txBody>
      </p:sp>
      <p:sp>
        <p:nvSpPr>
          <p:cNvPr id="240" name="Shape 240"/>
          <p:cNvSpPr/>
          <p:nvPr/>
        </p:nvSpPr>
        <p:spPr>
          <a:xfrm>
            <a:off x="847312" y="3917920"/>
            <a:ext cx="10877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https://meta.wikimedia.org/wiki/WikiConference_USA</a:t>
            </a:r>
          </a:p>
        </p:txBody>
      </p:sp>
      <p:sp>
        <p:nvSpPr>
          <p:cNvPr id="241" name="Shape 241"/>
          <p:cNvSpPr/>
          <p:nvPr/>
        </p:nvSpPr>
        <p:spPr>
          <a:xfrm>
            <a:off x="1152300" y="4912455"/>
            <a:ext cx="410245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Formal SignWriting</a:t>
            </a:r>
          </a:p>
          <a:p>
            <a:pPr/>
            <a:r>
              <a:t>Adoption</a:t>
            </a:r>
          </a:p>
        </p:txBody>
      </p:sp>
      <p:sp>
        <p:nvSpPr>
          <p:cNvPr id="242" name="Shape 242"/>
          <p:cNvSpPr/>
          <p:nvPr/>
        </p:nvSpPr>
        <p:spPr>
          <a:xfrm>
            <a:off x="8219602" y="4912455"/>
            <a:ext cx="31885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Unicode</a:t>
            </a:r>
          </a:p>
          <a:p>
            <a:pPr/>
            <a:r>
              <a:t>Considerations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and 2016 Font Development</a:t>
            </a:r>
          </a:p>
        </p:txBody>
      </p:sp>
      <p:sp>
        <p:nvSpPr>
          <p:cNvPr id="245" name="Shape 245"/>
          <p:cNvSpPr/>
          <p:nvPr/>
        </p:nvSpPr>
        <p:spPr>
          <a:xfrm>
            <a:off x="623036" y="8735483"/>
            <a:ext cx="117587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http://signbank.org/SignWriting_Character_Viewer_2.html</a:t>
            </a:r>
          </a:p>
        </p:txBody>
      </p:sp>
      <p:sp>
        <p:nvSpPr>
          <p:cNvPr id="246" name="Shape 246"/>
          <p:cNvSpPr/>
          <p:nvPr/>
        </p:nvSpPr>
        <p:spPr>
          <a:xfrm>
            <a:off x="863325" y="5904411"/>
            <a:ext cx="438493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16-bit glyphs set </a:t>
            </a:r>
            <a:endParaRPr sz="1800"/>
          </a:p>
          <a:p>
            <a:pPr>
              <a:defRPr sz="3000"/>
            </a:pPr>
            <a:r>
              <a:t>created by Valerie Sutton</a:t>
            </a:r>
          </a:p>
        </p:txBody>
      </p:sp>
      <p:sp>
        <p:nvSpPr>
          <p:cNvPr id="247" name="Shape 247"/>
          <p:cNvSpPr/>
          <p:nvPr/>
        </p:nvSpPr>
        <p:spPr>
          <a:xfrm>
            <a:off x="796810" y="7244705"/>
            <a:ext cx="485775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652 Palettes of 6 by 16 Grid</a:t>
            </a:r>
          </a:p>
        </p:txBody>
      </p:sp>
      <p:sp>
        <p:nvSpPr>
          <p:cNvPr id="248" name="Shape 248"/>
          <p:cNvSpPr/>
          <p:nvPr/>
        </p:nvSpPr>
        <p:spPr>
          <a:xfrm>
            <a:off x="768487" y="7990095"/>
            <a:ext cx="597941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Dynamic Pages: single file 114 KB</a:t>
            </a:r>
          </a:p>
        </p:txBody>
      </p:sp>
      <p:sp>
        <p:nvSpPr>
          <p:cNvPr id="249" name="Shape 249"/>
          <p:cNvSpPr/>
          <p:nvPr/>
        </p:nvSpPr>
        <p:spPr>
          <a:xfrm>
            <a:off x="7601126" y="1896468"/>
            <a:ext cx="556606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500">
                <a:latin typeface="+mn-lt"/>
                <a:ea typeface="+mn-ea"/>
                <a:cs typeface="+mn-cs"/>
                <a:sym typeface="Helvetica"/>
              </a:defRPr>
            </a:pPr>
            <a:r>
              <a:t>Symbol Encoding Model</a:t>
            </a:r>
            <a:endParaRPr sz="1800"/>
          </a:p>
          <a:p>
            <a:pPr>
              <a:defRPr sz="2500"/>
            </a:pPr>
            <a:r>
              <a:t>Plane 4 (37,811 characters)</a:t>
            </a:r>
          </a:p>
        </p:txBody>
      </p:sp>
      <p:pic>
        <p:nvPicPr>
          <p:cNvPr id="250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58" y="1754939"/>
            <a:ext cx="7398475" cy="401508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8604885" y="3320920"/>
            <a:ext cx="355854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No Private Use Area</a:t>
            </a:r>
          </a:p>
        </p:txBody>
      </p:sp>
      <p:sp>
        <p:nvSpPr>
          <p:cNvPr id="252" name="Shape 252"/>
          <p:cNvSpPr/>
          <p:nvPr/>
        </p:nvSpPr>
        <p:spPr>
          <a:xfrm>
            <a:off x="9093631" y="4440573"/>
            <a:ext cx="228828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No Ligatures</a:t>
            </a:r>
          </a:p>
        </p:txBody>
      </p:sp>
      <p:sp>
        <p:nvSpPr>
          <p:cNvPr id="253" name="Shape 253"/>
          <p:cNvSpPr/>
          <p:nvPr/>
        </p:nvSpPr>
        <p:spPr>
          <a:xfrm>
            <a:off x="7863574" y="5560224"/>
            <a:ext cx="474840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Temporary Characters</a:t>
            </a:r>
          </a:p>
          <a:p>
            <a:pPr>
              <a:defRPr sz="3000"/>
            </a:pPr>
            <a:r>
              <a:t>used with 2 TrueType Fonts</a:t>
            </a:r>
          </a:p>
        </p:txBody>
      </p:sp>
      <p:sp>
        <p:nvSpPr>
          <p:cNvPr id="254" name="Shape 254"/>
          <p:cNvSpPr/>
          <p:nvPr/>
        </p:nvSpPr>
        <p:spPr>
          <a:xfrm>
            <a:off x="8849982" y="7147853"/>
            <a:ext cx="277558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SVG and CSS</a:t>
            </a:r>
          </a:p>
          <a:p>
            <a:pPr>
              <a:defRPr sz="3000"/>
            </a:pPr>
            <a:r>
              <a:t>for 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with Vertical Layout and Lanes</a:t>
            </a:r>
          </a:p>
        </p:txBody>
      </p:sp>
      <p:sp>
        <p:nvSpPr>
          <p:cNvPr id="257" name="Shape 257"/>
          <p:cNvSpPr/>
          <p:nvPr/>
        </p:nvSpPr>
        <p:spPr>
          <a:xfrm>
            <a:off x="2405429" y="6369298"/>
            <a:ext cx="81939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http://codepen.io/Slevinski/pen/MywOej</a:t>
            </a:r>
          </a:p>
        </p:txBody>
      </p:sp>
      <p:sp>
        <p:nvSpPr>
          <p:cNvPr id="258" name="Shape 258"/>
          <p:cNvSpPr/>
          <p:nvPr/>
        </p:nvSpPr>
        <p:spPr>
          <a:xfrm>
            <a:off x="2816282" y="5648609"/>
            <a:ext cx="737223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JavaScript and CSS Dynamic</a:t>
            </a:r>
          </a:p>
        </p:txBody>
      </p:sp>
      <p:sp>
        <p:nvSpPr>
          <p:cNvPr id="259" name="Shape 259"/>
          <p:cNvSpPr/>
          <p:nvPr/>
        </p:nvSpPr>
        <p:spPr>
          <a:xfrm>
            <a:off x="2198153" y="3617013"/>
            <a:ext cx="82446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http://codepen.io/Slevinski/pen/zqGNqz</a:t>
            </a:r>
          </a:p>
        </p:txBody>
      </p:sp>
      <p:sp>
        <p:nvSpPr>
          <p:cNvPr id="260" name="Shape 260"/>
          <p:cNvSpPr/>
          <p:nvPr/>
        </p:nvSpPr>
        <p:spPr>
          <a:xfrm>
            <a:off x="2276040" y="2903571"/>
            <a:ext cx="84527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HTML and CSS Hardcoded</a:t>
            </a:r>
          </a:p>
        </p:txBody>
      </p:sp>
      <p:sp>
        <p:nvSpPr>
          <p:cNvPr id="261" name="Shape 261"/>
          <p:cNvSpPr/>
          <p:nvPr/>
        </p:nvSpPr>
        <p:spPr>
          <a:xfrm>
            <a:off x="1962006" y="7896834"/>
            <a:ext cx="836561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Visit either link, then change page size or zoom.</a:t>
            </a:r>
          </a:p>
          <a:p>
            <a:pPr>
              <a:defRPr sz="3000"/>
            </a:pPr>
            <a:r>
              <a:t>The signs will </a:t>
            </a:r>
            <a:r>
              <a:rPr i="1"/>
              <a:t>reflow</a:t>
            </a:r>
            <a:r>
              <a:t> into different columns.</a:t>
            </a:r>
          </a:p>
        </p:txBody>
      </p:sp>
      <p:pic>
        <p:nvPicPr>
          <p:cNvPr id="262" name="Screen Shot 2016-07-07 at 8.12.59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Individual Sign </a:t>
            </a:r>
            <a:r>
              <a:t>Copy and Paste</a:t>
            </a:r>
          </a:p>
        </p:txBody>
      </p:sp>
      <p:sp>
        <p:nvSpPr>
          <p:cNvPr id="265" name="Shape 265"/>
          <p:cNvSpPr/>
          <p:nvPr/>
        </p:nvSpPr>
        <p:spPr>
          <a:xfrm>
            <a:off x="1744710" y="7110687"/>
            <a:ext cx="10546843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Double-Click or Triple-Click an individual signs to select.</a:t>
            </a:r>
          </a:p>
          <a:p>
            <a:pPr>
              <a:defRPr sz="3000"/>
            </a:pPr>
            <a:r>
              <a:t>Use the Alternate-Click on the same sign for a menu to copy.</a:t>
            </a:r>
          </a:p>
          <a:p>
            <a:pPr>
              <a:defRPr sz="3000"/>
            </a:pPr>
            <a:r>
              <a:t>An individual sign may or may not appear selected.</a:t>
            </a:r>
          </a:p>
        </p:txBody>
      </p:sp>
      <p:pic>
        <p:nvPicPr>
          <p:cNvPr id="266" name="Screen Shot 2016-07-07 at 8.17.3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245" y="2838358"/>
            <a:ext cx="9207501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Screen Shot 2016-07-07 at 8.12.5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Multiple Sign </a:t>
            </a:r>
            <a:r>
              <a:t>Copy and Paste</a:t>
            </a:r>
          </a:p>
        </p:txBody>
      </p:sp>
      <p:sp>
        <p:nvSpPr>
          <p:cNvPr id="270" name="Shape 270"/>
          <p:cNvSpPr/>
          <p:nvPr/>
        </p:nvSpPr>
        <p:spPr>
          <a:xfrm>
            <a:off x="1423908" y="7339287"/>
            <a:ext cx="1118844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Using the mouse, click and drag to select several signs.</a:t>
            </a:r>
          </a:p>
          <a:p>
            <a:pPr>
              <a:defRPr sz="3000"/>
            </a:pPr>
            <a:r>
              <a:t>The FSW will be selected, possibly with plane 4 or 16 characters.</a:t>
            </a:r>
          </a:p>
        </p:txBody>
      </p:sp>
      <p:pic>
        <p:nvPicPr>
          <p:cNvPr id="271" name="Screen Shot 2016-07-07 at 8.02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9247" y="1740624"/>
            <a:ext cx="8407401" cy="417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Screen Shot 2016-07-07 at 8.07.4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137" y="13938"/>
            <a:ext cx="1223155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