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120" y="-87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6" name="Shape 12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335321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r>
              <a:t>Title Text</a:t>
            </a:r>
          </a:p>
        </p:txBody>
      </p:sp>
      <p:sp>
        <p:nvSpPr>
          <p:cNvPr id="118" name="Shape 11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hape 119"/>
          <p:cNvSpPr>
            <a:spLocks noGrp="1"/>
          </p:cNvSpPr>
          <p:nvPr>
            <p:ph type="sldNum" sz="quarter" idx="2"/>
          </p:nvPr>
        </p:nvSpPr>
        <p:spPr>
          <a:xfrm>
            <a:off x="9320106" y="8779791"/>
            <a:ext cx="3034454" cy="520701"/>
          </a:xfrm>
          <a:prstGeom prst="rect">
            <a:avLst/>
          </a:prstGeom>
        </p:spPr>
        <p:txBody>
          <a:bodyPr wrap="square" lIns="45719" tIns="45719" rIns="45719" bIns="45719" anchor="ctr"/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xmlns:p14="http://schemas.microsoft.com/office/powerpoint/2010/main"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signwriting.org/symposium/presentation0062.htm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2" Type="http://schemas.openxmlformats.org/officeDocument/2006/relationships/hyperlink" Target="http://signbank.org/signpuddle3/%23/puddle/ase/5292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Slevinski/swserver/" TargetMode="External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2" Type="http://schemas.openxmlformats.org/officeDocument/2006/relationships/hyperlink" Target="http://signpuddle.net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signpuddle.net/Guide.md" TargetMode="External"/><Relationship Id="rId4" Type="http://schemas.openxmlformats.org/officeDocument/2006/relationships/hyperlink" Target="http://signpuddle.net/Guide.html" TargetMode="External"/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apiblueprint.org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signpuddle.net/Example.md" TargetMode="External"/><Relationship Id="rId4" Type="http://schemas.openxmlformats.org/officeDocument/2006/relationships/hyperlink" Target="http://signpuddle.net/Example.html" TargetMode="External"/><Relationship Id="rId5" Type="http://schemas.openxmlformats.org/officeDocument/2006/relationships/hyperlink" Target="http://signpuddle.net/Run.html" TargetMode="External"/><Relationship Id="rId1" Type="http://schemas.openxmlformats.org/officeDocument/2006/relationships/slideLayout" Target="../slideLayouts/slideLayout5.xml"/><Relationship Id="rId2" Type="http://schemas.openxmlformats.org/officeDocument/2006/relationships/hyperlink" Target="http://signpuddle.net/Example.json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signpuddle.net/Example.html%23server" TargetMode="External"/><Relationship Id="rId4" Type="http://schemas.openxmlformats.org/officeDocument/2006/relationships/hyperlink" Target="http://signpuddle.net/Run.html%23server" TargetMode="External"/><Relationship Id="rId1" Type="http://schemas.openxmlformats.org/officeDocument/2006/relationships/slideLayout" Target="../slideLayouts/slideLayout5.xml"/><Relationship Id="rId2" Type="http://schemas.openxmlformats.org/officeDocument/2006/relationships/hyperlink" Target="http://signpuddle.net/Guide.html%23server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signpuddle.net/Example.html%23svg" TargetMode="External"/><Relationship Id="rId4" Type="http://schemas.openxmlformats.org/officeDocument/2006/relationships/hyperlink" Target="http://signpuddle.net/Run.html%23svg" TargetMode="External"/><Relationship Id="rId1" Type="http://schemas.openxmlformats.org/officeDocument/2006/relationships/slideLayout" Target="../slideLayouts/slideLayout5.xml"/><Relationship Id="rId2" Type="http://schemas.openxmlformats.org/officeDocument/2006/relationships/hyperlink" Target="http://signpuddle.net/Guide.html%23sv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signpuddle.net/Example.html%23regex" TargetMode="External"/><Relationship Id="rId4" Type="http://schemas.openxmlformats.org/officeDocument/2006/relationships/hyperlink" Target="http://signpuddle.net/Run.html%23regex" TargetMode="External"/><Relationship Id="rId1" Type="http://schemas.openxmlformats.org/officeDocument/2006/relationships/slideLayout" Target="../slideLayouts/slideLayout5.xml"/><Relationship Id="rId2" Type="http://schemas.openxmlformats.org/officeDocument/2006/relationships/hyperlink" Target="http://signpuddle.net/Guide.html%23regex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signpuddle.net/Example.html%23world" TargetMode="External"/><Relationship Id="rId4" Type="http://schemas.openxmlformats.org/officeDocument/2006/relationships/hyperlink" Target="http://signpuddle.net/Run.html%23world" TargetMode="External"/><Relationship Id="rId1" Type="http://schemas.openxmlformats.org/officeDocument/2006/relationships/slideLayout" Target="../slideLayouts/slideLayout5.xml"/><Relationship Id="rId2" Type="http://schemas.openxmlformats.org/officeDocument/2006/relationships/hyperlink" Target="http://signpuddle.net/Guide.html%23world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signpuddle.net/Example.html%23puddle" TargetMode="External"/><Relationship Id="rId4" Type="http://schemas.openxmlformats.org/officeDocument/2006/relationships/hyperlink" Target="http://signpuddle.net/Run.html%23puddle" TargetMode="External"/><Relationship Id="rId1" Type="http://schemas.openxmlformats.org/officeDocument/2006/relationships/slideLayout" Target="../slideLayouts/slideLayout5.xml"/><Relationship Id="rId2" Type="http://schemas.openxmlformats.org/officeDocument/2006/relationships/hyperlink" Target="http://signpuddle.net/Guide.html%23puddl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slevinski@signwriting.org" TargetMode="External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3.png"/><Relationship Id="rId7" Type="http://schemas.openxmlformats.org/officeDocument/2006/relationships/image" Target="../media/image2.png"/><Relationship Id="rId8" Type="http://schemas.openxmlformats.org/officeDocument/2006/relationships/hyperlink" Target="http://www.signwriting.org/symposium/presentation0062.html" TargetMode="External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signpuddle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hyperlink" Target="http://signbank.org/signpuddle3" TargetMode="External"/><Relationship Id="rId1" Type="http://schemas.openxmlformats.org/officeDocument/2006/relationships/slideLayout" Target="../slideLayouts/slideLayout6.xml"/><Relationship Id="rId2" Type="http://schemas.openxmlformats.org/officeDocument/2006/relationships/hyperlink" Target="http://signpuddle.or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signbank.org/signpuddle3/%23/flags" TargetMode="External"/><Relationship Id="rId3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signbank.org/signpuddle3/%23/flags/US" TargetMode="External"/><Relationship Id="rId3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signbank.org/signpuddle3/%23/puddle/ase" TargetMode="External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/>
        </p:nvSpPr>
        <p:spPr>
          <a:xfrm>
            <a:off x="570012" y="8570469"/>
            <a:ext cx="12184698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500" u="sng">
                <a:hlinkClick r:id="rId2"/>
              </a:defRPr>
            </a:lvl1pPr>
          </a:lstStyle>
          <a:p>
            <a:pPr>
              <a:defRPr u="none"/>
            </a:pPr>
            <a:r>
              <a:rPr u="sng">
                <a:hlinkClick r:id="rId2"/>
              </a:rPr>
              <a:t>http://www.signwriting.org/symposium/presentation0062.html</a:t>
            </a:r>
          </a:p>
        </p:txBody>
      </p:sp>
      <p:sp>
        <p:nvSpPr>
          <p:cNvPr id="129" name="Shape 129"/>
          <p:cNvSpPr>
            <a:spLocks noGrp="1"/>
          </p:cNvSpPr>
          <p:nvPr>
            <p:ph type="subTitle" sz="quarter" idx="1"/>
          </p:nvPr>
        </p:nvSpPr>
        <p:spPr>
          <a:xfrm>
            <a:off x="4964995" y="4394207"/>
            <a:ext cx="7903771" cy="1240610"/>
          </a:xfrm>
          <a:prstGeom prst="rect">
            <a:avLst/>
          </a:prstGeom>
        </p:spPr>
        <p:txBody>
          <a:bodyPr/>
          <a:lstStyle/>
          <a:p>
            <a:r>
              <a:t>Presented at the SignWriting Symposium on July 21st, 2016</a:t>
            </a:r>
          </a:p>
        </p:txBody>
      </p:sp>
      <p:pic>
        <p:nvPicPr>
          <p:cNvPr id="130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2241" y="409058"/>
            <a:ext cx="4572001" cy="4572001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Shape 131"/>
          <p:cNvSpPr/>
          <p:nvPr/>
        </p:nvSpPr>
        <p:spPr>
          <a:xfrm>
            <a:off x="4964995" y="863832"/>
            <a:ext cx="7903771" cy="28540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pPr>
              <a:defRPr sz="7500"/>
            </a:pPr>
            <a:r>
              <a:t>SignPuddle 3:</a:t>
            </a:r>
          </a:p>
          <a:p>
            <a:pPr>
              <a:defRPr sz="7500"/>
            </a:pPr>
            <a:r>
              <a:t>Front and Back</a:t>
            </a:r>
          </a:p>
        </p:txBody>
      </p:sp>
      <p:pic>
        <p:nvPicPr>
          <p:cNvPr id="132" name="pasted-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026816" y="6035842"/>
            <a:ext cx="1498601" cy="2133601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Shape 133"/>
          <p:cNvSpPr/>
          <p:nvPr/>
        </p:nvSpPr>
        <p:spPr>
          <a:xfrm>
            <a:off x="196166" y="6673459"/>
            <a:ext cx="10483240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r">
              <a:defRPr sz="4000"/>
            </a:pPr>
            <a:r>
              <a:t>by Stephen E Slevinski Jr</a:t>
            </a:r>
          </a:p>
          <a:p>
            <a:pPr algn="r">
              <a:defRPr sz="3000"/>
            </a:pPr>
            <a:r>
              <a:t>in association with the Center for Sutton Movement Writing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/>
          <p:nvPr/>
        </p:nvSpPr>
        <p:spPr>
          <a:xfrm>
            <a:off x="601218" y="8427895"/>
            <a:ext cx="11802365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 u="sng">
                <a:hlinkClick r:id="rId2"/>
              </a:defRPr>
            </a:lvl1pPr>
          </a:lstStyle>
          <a:p>
            <a:pPr>
              <a:defRPr u="none"/>
            </a:pPr>
            <a:r>
              <a:rPr u="sng">
                <a:hlinkClick r:id="rId2"/>
              </a:rPr>
              <a:t>http://signbank.org/signpuddle3/#/puddle/ase/5292</a:t>
            </a:r>
          </a:p>
        </p:txBody>
      </p:sp>
      <p:sp>
        <p:nvSpPr>
          <p:cNvPr id="205" name="Shape 205"/>
          <p:cNvSpPr/>
          <p:nvPr/>
        </p:nvSpPr>
        <p:spPr>
          <a:xfrm>
            <a:off x="626123" y="349408"/>
            <a:ext cx="11752554" cy="1466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>
            <a:lvl1pPr>
              <a:defRPr sz="8000"/>
            </a:lvl1pPr>
          </a:lstStyle>
          <a:p>
            <a:r>
              <a:t>Puddle Entry Information</a:t>
            </a:r>
          </a:p>
        </p:txBody>
      </p:sp>
      <p:pic>
        <p:nvPicPr>
          <p:cNvPr id="206" name="Screen Shot 2016-06-30 at 10.22.38 A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86004" y="2105602"/>
            <a:ext cx="1955801" cy="6032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Screen Shot 2016-06-30 at 10.22.50 A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381445" y="7388802"/>
            <a:ext cx="2082801" cy="749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/>
        </p:nvSpPr>
        <p:spPr>
          <a:xfrm>
            <a:off x="1188290" y="349408"/>
            <a:ext cx="11190387" cy="1466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>
            <a:lvl1pPr>
              <a:defRPr sz="8000"/>
            </a:lvl1pPr>
          </a:lstStyle>
          <a:p>
            <a:r>
              <a:t>SignPuddle 3: Back</a:t>
            </a:r>
          </a:p>
        </p:txBody>
      </p:sp>
      <p:sp>
        <p:nvSpPr>
          <p:cNvPr id="210" name="Shape 210"/>
          <p:cNvSpPr>
            <a:spLocks noGrp="1"/>
          </p:cNvSpPr>
          <p:nvPr>
            <p:ph type="title"/>
          </p:nvPr>
        </p:nvSpPr>
        <p:spPr>
          <a:xfrm>
            <a:off x="349203" y="5690678"/>
            <a:ext cx="6072896" cy="1203772"/>
          </a:xfrm>
          <a:prstGeom prst="rect">
            <a:avLst/>
          </a:prstGeom>
        </p:spPr>
        <p:txBody>
          <a:bodyPr/>
          <a:lstStyle>
            <a:lvl1pPr>
              <a:defRPr sz="4300" u="sng">
                <a:hlinkClick r:id="rId2"/>
              </a:defRPr>
            </a:lvl1pPr>
          </a:lstStyle>
          <a:p>
            <a:pPr>
              <a:defRPr sz="8000" u="none"/>
            </a:pPr>
            <a:r>
              <a:rPr sz="4300" u="sng">
                <a:hlinkClick r:id="rId2"/>
              </a:rPr>
              <a:t>http://signpuddle.net</a:t>
            </a:r>
          </a:p>
        </p:txBody>
      </p:sp>
      <p:sp>
        <p:nvSpPr>
          <p:cNvPr id="211" name="Shape 211"/>
          <p:cNvSpPr/>
          <p:nvPr/>
        </p:nvSpPr>
        <p:spPr>
          <a:xfrm>
            <a:off x="7084032" y="2832068"/>
            <a:ext cx="5449388" cy="5100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44499" indent="-444499" algn="l">
              <a:lnSpc>
                <a:spcPct val="120000"/>
              </a:lnSpc>
              <a:buSzPct val="75000"/>
              <a:buChar char="•"/>
              <a:defRPr sz="4000"/>
            </a:pPr>
            <a:r>
              <a:t>HTTP Resources</a:t>
            </a:r>
          </a:p>
          <a:p>
            <a:pPr marL="444499" indent="-444499" algn="l">
              <a:lnSpc>
                <a:spcPct val="120000"/>
              </a:lnSpc>
              <a:buSzPct val="75000"/>
              <a:buChar char="•"/>
              <a:defRPr sz="4000"/>
            </a:pPr>
            <a:r>
              <a:t>HTTP Methods</a:t>
            </a:r>
          </a:p>
          <a:p>
            <a:pPr marL="444499" indent="-444499" algn="l">
              <a:lnSpc>
                <a:spcPct val="120000"/>
              </a:lnSpc>
              <a:buSzPct val="75000"/>
              <a:buChar char="•"/>
              <a:defRPr sz="4000"/>
            </a:pPr>
            <a:r>
              <a:t>HTTP Responses</a:t>
            </a:r>
          </a:p>
          <a:p>
            <a:pPr marL="444499" indent="-444499" algn="l">
              <a:lnSpc>
                <a:spcPct val="120000"/>
              </a:lnSpc>
              <a:buSzPct val="75000"/>
              <a:buChar char="•"/>
              <a:defRPr sz="4000"/>
            </a:pPr>
            <a:r>
              <a:t>JSON Data</a:t>
            </a:r>
          </a:p>
          <a:p>
            <a:pPr marL="444499" indent="-444499" algn="l">
              <a:lnSpc>
                <a:spcPct val="120000"/>
              </a:lnSpc>
              <a:buSzPct val="75000"/>
              <a:buChar char="•"/>
              <a:defRPr sz="4000"/>
            </a:pPr>
            <a:r>
              <a:t>Formal SignWriting</a:t>
            </a:r>
          </a:p>
          <a:p>
            <a:pPr marL="444499" indent="-444499" algn="l">
              <a:lnSpc>
                <a:spcPct val="120000"/>
              </a:lnSpc>
              <a:buSzPct val="75000"/>
              <a:buChar char="•"/>
              <a:defRPr sz="4000"/>
            </a:pPr>
            <a:r>
              <a:t>SVG with fonts</a:t>
            </a:r>
          </a:p>
          <a:p>
            <a:pPr marL="444499" indent="-444499" algn="l">
              <a:lnSpc>
                <a:spcPct val="120000"/>
              </a:lnSpc>
              <a:buSzPct val="75000"/>
              <a:buChar char="•"/>
              <a:defRPr sz="4000"/>
            </a:pPr>
            <a:r>
              <a:t>SVG without fonts</a:t>
            </a:r>
          </a:p>
        </p:txBody>
      </p:sp>
      <p:sp>
        <p:nvSpPr>
          <p:cNvPr id="212" name="Shape 212"/>
          <p:cNvSpPr/>
          <p:nvPr/>
        </p:nvSpPr>
        <p:spPr>
          <a:xfrm>
            <a:off x="2596311" y="8638439"/>
            <a:ext cx="781217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3"/>
              </a:defRPr>
            </a:lvl1pPr>
          </a:lstStyle>
          <a:p>
            <a:pPr>
              <a:defRPr u="none"/>
            </a:pPr>
            <a:r>
              <a:rPr u="sng">
                <a:hlinkClick r:id="rId3"/>
              </a:rPr>
              <a:t>https://github.com/Slevinski/swserver/</a:t>
            </a:r>
          </a:p>
        </p:txBody>
      </p:sp>
      <p:pic>
        <p:nvPicPr>
          <p:cNvPr id="213" name="Screen Shot 2016-07-13 at 1.20.20 P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54680" y="2702821"/>
            <a:ext cx="4787901" cy="2705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/>
          </p:cNvSpPr>
          <p:nvPr>
            <p:ph type="title"/>
          </p:nvPr>
        </p:nvSpPr>
        <p:spPr>
          <a:xfrm>
            <a:off x="952500" y="136556"/>
            <a:ext cx="11099800" cy="1279824"/>
          </a:xfrm>
          <a:prstGeom prst="rect">
            <a:avLst/>
          </a:prstGeom>
        </p:spPr>
        <p:txBody>
          <a:bodyPr/>
          <a:lstStyle>
            <a:lvl1pPr defTabSz="560831">
              <a:defRPr sz="7679"/>
            </a:lvl1pPr>
          </a:lstStyle>
          <a:p>
            <a:r>
              <a:t>SignWriting Server</a:t>
            </a:r>
          </a:p>
        </p:txBody>
      </p:sp>
      <p:sp>
        <p:nvSpPr>
          <p:cNvPr id="216" name="Shape 216"/>
          <p:cNvSpPr/>
          <p:nvPr/>
        </p:nvSpPr>
        <p:spPr>
          <a:xfrm>
            <a:off x="580030" y="1575640"/>
            <a:ext cx="12092243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5000"/>
            </a:lvl1pPr>
          </a:lstStyle>
          <a:p>
            <a:r>
              <a:t>Access HTTP Resources</a:t>
            </a:r>
          </a:p>
        </p:txBody>
      </p:sp>
      <p:sp>
        <p:nvSpPr>
          <p:cNvPr id="217" name="Shape 217"/>
          <p:cNvSpPr/>
          <p:nvPr/>
        </p:nvSpPr>
        <p:spPr>
          <a:xfrm>
            <a:off x="733321" y="2366889"/>
            <a:ext cx="11099801" cy="1303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44500" indent="-444500" algn="l">
              <a:lnSpc>
                <a:spcPct val="120000"/>
              </a:lnSpc>
              <a:buSzPct val="75000"/>
              <a:buChar char="•"/>
            </a:pPr>
            <a:r>
              <a:t>Tools for display and searching</a:t>
            </a:r>
          </a:p>
          <a:p>
            <a:pPr marL="444500" indent="-444500" algn="l">
              <a:lnSpc>
                <a:spcPct val="120000"/>
              </a:lnSpc>
              <a:buSzPct val="75000"/>
              <a:buChar char="•"/>
            </a:pPr>
            <a:r>
              <a:t>Shared repository of user data with security</a:t>
            </a:r>
          </a:p>
        </p:txBody>
      </p:sp>
      <p:sp>
        <p:nvSpPr>
          <p:cNvPr id="218" name="Shape 218"/>
          <p:cNvSpPr/>
          <p:nvPr/>
        </p:nvSpPr>
        <p:spPr>
          <a:xfrm>
            <a:off x="532924" y="4143513"/>
            <a:ext cx="11099801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5000"/>
            </a:lvl1pPr>
          </a:lstStyle>
          <a:p>
            <a:r>
              <a:t>Communicate using HTTP methods</a:t>
            </a:r>
          </a:p>
        </p:txBody>
      </p:sp>
      <p:sp>
        <p:nvSpPr>
          <p:cNvPr id="219" name="Shape 219"/>
          <p:cNvSpPr/>
          <p:nvPr/>
        </p:nvSpPr>
        <p:spPr>
          <a:xfrm>
            <a:off x="686215" y="4922062"/>
            <a:ext cx="10907433" cy="1303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44500" indent="-444500" algn="l">
              <a:lnSpc>
                <a:spcPct val="120000"/>
              </a:lnSpc>
              <a:buSzPct val="75000"/>
              <a:buChar char="•"/>
            </a:pPr>
            <a:r>
              <a:t>Interact with HTTP Resources through a URL</a:t>
            </a:r>
          </a:p>
          <a:p>
            <a:pPr marL="444500" indent="-444500" algn="l">
              <a:lnSpc>
                <a:spcPct val="120000"/>
              </a:lnSpc>
              <a:buSzPct val="75000"/>
              <a:buChar char="•"/>
            </a:pPr>
            <a:r>
              <a:t>Use methods of GET, PUT, POST, and Delete</a:t>
            </a:r>
          </a:p>
        </p:txBody>
      </p:sp>
      <p:sp>
        <p:nvSpPr>
          <p:cNvPr id="220" name="Shape 220"/>
          <p:cNvSpPr/>
          <p:nvPr/>
        </p:nvSpPr>
        <p:spPr>
          <a:xfrm>
            <a:off x="532924" y="6711386"/>
            <a:ext cx="11099801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5000"/>
            </a:lvl1pPr>
          </a:lstStyle>
          <a:p>
            <a:r>
              <a:t>Receive HTTP Responses</a:t>
            </a:r>
          </a:p>
        </p:txBody>
      </p:sp>
      <p:sp>
        <p:nvSpPr>
          <p:cNvPr id="221" name="Shape 221"/>
          <p:cNvSpPr/>
          <p:nvPr/>
        </p:nvSpPr>
        <p:spPr>
          <a:xfrm>
            <a:off x="686215" y="7477235"/>
            <a:ext cx="10907433" cy="1303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44500" indent="-444500" algn="l">
              <a:lnSpc>
                <a:spcPct val="120000"/>
              </a:lnSpc>
              <a:buSzPct val="75000"/>
              <a:buChar char="•"/>
            </a:pPr>
            <a:r>
              <a:t>Returns data in FSW, SVG, and JSON</a:t>
            </a:r>
          </a:p>
          <a:p>
            <a:pPr marL="444500" indent="-444500" algn="l">
              <a:lnSpc>
                <a:spcPct val="120000"/>
              </a:lnSpc>
              <a:buSzPct val="75000"/>
              <a:buChar char="•"/>
            </a:pPr>
            <a:r>
              <a:t>User security, paging, and rate limiting may apply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/>
          </p:cNvSpPr>
          <p:nvPr>
            <p:ph type="title"/>
          </p:nvPr>
        </p:nvSpPr>
        <p:spPr>
          <a:xfrm>
            <a:off x="952500" y="329229"/>
            <a:ext cx="11099800" cy="1279823"/>
          </a:xfrm>
          <a:prstGeom prst="rect">
            <a:avLst/>
          </a:prstGeom>
        </p:spPr>
        <p:txBody>
          <a:bodyPr/>
          <a:lstStyle>
            <a:lvl1pPr defTabSz="560831">
              <a:defRPr sz="7679"/>
            </a:lvl1pPr>
          </a:lstStyle>
          <a:p>
            <a:r>
              <a:t>API Blueprint</a:t>
            </a:r>
          </a:p>
        </p:txBody>
      </p:sp>
      <p:sp>
        <p:nvSpPr>
          <p:cNvPr id="224" name="Shape 224"/>
          <p:cNvSpPr/>
          <p:nvPr/>
        </p:nvSpPr>
        <p:spPr>
          <a:xfrm>
            <a:off x="2737470" y="2361699"/>
            <a:ext cx="9224309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5000"/>
            </a:lvl1pPr>
          </a:lstStyle>
          <a:p>
            <a:r>
              <a:t>API Development Standard</a:t>
            </a:r>
          </a:p>
        </p:txBody>
      </p:sp>
      <p:sp>
        <p:nvSpPr>
          <p:cNvPr id="225" name="Shape 225"/>
          <p:cNvSpPr/>
          <p:nvPr/>
        </p:nvSpPr>
        <p:spPr>
          <a:xfrm>
            <a:off x="2890761" y="3152948"/>
            <a:ext cx="9224309" cy="1958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44500" indent="-444500" algn="l">
              <a:lnSpc>
                <a:spcPct val="120000"/>
              </a:lnSpc>
              <a:buSzPct val="75000"/>
              <a:buChar char="•"/>
            </a:pPr>
            <a:r>
              <a:rPr u="sng">
                <a:hlinkClick r:id="rId2"/>
              </a:rPr>
              <a:t>https://apiblueprint.org/</a:t>
            </a:r>
          </a:p>
          <a:p>
            <a:pPr marL="444500" indent="-444500" algn="l">
              <a:lnSpc>
                <a:spcPct val="120000"/>
              </a:lnSpc>
              <a:buSzPct val="75000"/>
              <a:buChar char="•"/>
            </a:pPr>
            <a:r>
              <a:t>Markdown text file</a:t>
            </a:r>
          </a:p>
          <a:p>
            <a:pPr marL="444500" indent="-444500" algn="l">
              <a:lnSpc>
                <a:spcPct val="120000"/>
              </a:lnSpc>
              <a:buSzPct val="75000"/>
              <a:buChar char="•"/>
            </a:pPr>
            <a:r>
              <a:rPr u="sng">
                <a:hlinkClick r:id="rId3"/>
              </a:rPr>
              <a:t>http://signpuddle.net/Guide.md</a:t>
            </a:r>
          </a:p>
        </p:txBody>
      </p:sp>
      <p:sp>
        <p:nvSpPr>
          <p:cNvPr id="226" name="Shape 226"/>
          <p:cNvSpPr/>
          <p:nvPr/>
        </p:nvSpPr>
        <p:spPr>
          <a:xfrm>
            <a:off x="2660825" y="5863936"/>
            <a:ext cx="9224309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5000"/>
            </a:lvl1pPr>
          </a:lstStyle>
          <a:p>
            <a:r>
              <a:t>HTML Developer Guide</a:t>
            </a:r>
          </a:p>
        </p:txBody>
      </p:sp>
      <p:sp>
        <p:nvSpPr>
          <p:cNvPr id="227" name="Shape 227"/>
          <p:cNvSpPr/>
          <p:nvPr/>
        </p:nvSpPr>
        <p:spPr>
          <a:xfrm>
            <a:off x="2814116" y="6655186"/>
            <a:ext cx="9224309" cy="1303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44500" indent="-444500" algn="l">
              <a:lnSpc>
                <a:spcPct val="120000"/>
              </a:lnSpc>
              <a:buSzPct val="75000"/>
              <a:buChar char="•"/>
            </a:pPr>
            <a:r>
              <a:t>Automatic generation with “hiro”</a:t>
            </a:r>
          </a:p>
          <a:p>
            <a:pPr marL="444500" indent="-444500" algn="l">
              <a:lnSpc>
                <a:spcPct val="120000"/>
              </a:lnSpc>
              <a:buSzPct val="75000"/>
              <a:buChar char="•"/>
            </a:pPr>
            <a:r>
              <a:rPr u="sng">
                <a:hlinkClick r:id="rId4"/>
              </a:rPr>
              <a:t>http://signpuddle.net/Guide.html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/>
          </p:cNvSpPr>
          <p:nvPr>
            <p:ph type="title"/>
          </p:nvPr>
        </p:nvSpPr>
        <p:spPr>
          <a:xfrm>
            <a:off x="615623" y="498907"/>
            <a:ext cx="11773554" cy="1279824"/>
          </a:xfrm>
          <a:prstGeom prst="rect">
            <a:avLst/>
          </a:prstGeom>
        </p:spPr>
        <p:txBody>
          <a:bodyPr/>
          <a:lstStyle>
            <a:lvl1pPr>
              <a:defRPr sz="7000"/>
            </a:lvl1pPr>
          </a:lstStyle>
          <a:p>
            <a:r>
              <a:t>SignWriting Server Examples</a:t>
            </a:r>
          </a:p>
        </p:txBody>
      </p:sp>
      <p:sp>
        <p:nvSpPr>
          <p:cNvPr id="230" name="Shape 230"/>
          <p:cNvSpPr/>
          <p:nvPr/>
        </p:nvSpPr>
        <p:spPr>
          <a:xfrm>
            <a:off x="2737470" y="2361699"/>
            <a:ext cx="9224309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5000"/>
            </a:lvl1pPr>
          </a:lstStyle>
          <a:p>
            <a:r>
              <a:t>Example API Calls as JSON</a:t>
            </a:r>
          </a:p>
        </p:txBody>
      </p:sp>
      <p:sp>
        <p:nvSpPr>
          <p:cNvPr id="231" name="Shape 231"/>
          <p:cNvSpPr/>
          <p:nvPr/>
        </p:nvSpPr>
        <p:spPr>
          <a:xfrm>
            <a:off x="2890761" y="3152948"/>
            <a:ext cx="922430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444500" indent="-444500" algn="l">
              <a:lnSpc>
                <a:spcPct val="120000"/>
              </a:lnSpc>
              <a:buSzPct val="75000"/>
              <a:buChar char="•"/>
              <a:defRPr u="sng">
                <a:hlinkClick r:id="rId2"/>
              </a:defRPr>
            </a:lvl1pPr>
          </a:lstStyle>
          <a:p>
            <a:pPr>
              <a:defRPr u="none"/>
            </a:pPr>
            <a:r>
              <a:rPr u="sng">
                <a:hlinkClick r:id="rId2"/>
              </a:rPr>
              <a:t>http://signpuddle.net/Example.json</a:t>
            </a:r>
          </a:p>
        </p:txBody>
      </p:sp>
      <p:sp>
        <p:nvSpPr>
          <p:cNvPr id="232" name="Shape 232"/>
          <p:cNvSpPr/>
          <p:nvPr/>
        </p:nvSpPr>
        <p:spPr>
          <a:xfrm>
            <a:off x="2660825" y="4446486"/>
            <a:ext cx="9224309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5000"/>
            </a:lvl1pPr>
          </a:lstStyle>
          <a:p>
            <a:r>
              <a:t>Documented API Responses</a:t>
            </a:r>
          </a:p>
        </p:txBody>
      </p:sp>
      <p:sp>
        <p:nvSpPr>
          <p:cNvPr id="233" name="Shape 233"/>
          <p:cNvSpPr/>
          <p:nvPr/>
        </p:nvSpPr>
        <p:spPr>
          <a:xfrm>
            <a:off x="2814116" y="5237735"/>
            <a:ext cx="9224309" cy="1303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44500" indent="-444500" algn="l">
              <a:lnSpc>
                <a:spcPct val="120000"/>
              </a:lnSpc>
              <a:buSzPct val="75000"/>
              <a:buChar char="•"/>
            </a:pPr>
            <a:r>
              <a:rPr u="sng">
                <a:hlinkClick r:id="rId3"/>
              </a:rPr>
              <a:t>http://signpuddle.net/Example.md</a:t>
            </a:r>
          </a:p>
          <a:p>
            <a:pPr marL="444500" indent="-444500" algn="l">
              <a:lnSpc>
                <a:spcPct val="120000"/>
              </a:lnSpc>
              <a:buSzPct val="75000"/>
              <a:buChar char="•"/>
            </a:pPr>
            <a:r>
              <a:rPr u="sng">
                <a:hlinkClick r:id="rId4"/>
              </a:rPr>
              <a:t>http://signpuddle.net/Example.html</a:t>
            </a:r>
          </a:p>
        </p:txBody>
      </p:sp>
      <p:sp>
        <p:nvSpPr>
          <p:cNvPr id="234" name="Shape 234"/>
          <p:cNvSpPr/>
          <p:nvPr/>
        </p:nvSpPr>
        <p:spPr>
          <a:xfrm>
            <a:off x="2814116" y="7186593"/>
            <a:ext cx="9224309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5000"/>
            </a:lvl1pPr>
          </a:lstStyle>
          <a:p>
            <a:r>
              <a:t>Run Examples Live</a:t>
            </a:r>
          </a:p>
        </p:txBody>
      </p:sp>
      <p:sp>
        <p:nvSpPr>
          <p:cNvPr id="235" name="Shape 235"/>
          <p:cNvSpPr/>
          <p:nvPr/>
        </p:nvSpPr>
        <p:spPr>
          <a:xfrm>
            <a:off x="2967407" y="7977842"/>
            <a:ext cx="922430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444500" indent="-444500" algn="l">
              <a:lnSpc>
                <a:spcPct val="120000"/>
              </a:lnSpc>
              <a:buSzPct val="75000"/>
              <a:buChar char="•"/>
              <a:defRPr u="sng">
                <a:hlinkClick r:id="rId5"/>
              </a:defRPr>
            </a:lvl1pPr>
          </a:lstStyle>
          <a:p>
            <a:pPr>
              <a:defRPr u="none"/>
            </a:pPr>
            <a:r>
              <a:rPr u="sng">
                <a:hlinkClick r:id="rId5"/>
              </a:rPr>
              <a:t>http://signpuddle.net/Run.html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>
            <a:spLocks noGrp="1"/>
          </p:cNvSpPr>
          <p:nvPr>
            <p:ph type="title"/>
          </p:nvPr>
        </p:nvSpPr>
        <p:spPr>
          <a:xfrm>
            <a:off x="952500" y="241211"/>
            <a:ext cx="11099800" cy="1279824"/>
          </a:xfrm>
          <a:prstGeom prst="rect">
            <a:avLst/>
          </a:prstGeom>
        </p:spPr>
        <p:txBody>
          <a:bodyPr/>
          <a:lstStyle>
            <a:lvl1pPr defTabSz="560831">
              <a:defRPr sz="7679"/>
            </a:lvl1pPr>
          </a:lstStyle>
          <a:p>
            <a:r>
              <a:t>Server Section</a:t>
            </a:r>
          </a:p>
        </p:txBody>
      </p:sp>
      <p:sp>
        <p:nvSpPr>
          <p:cNvPr id="238" name="Shape 238"/>
          <p:cNvSpPr/>
          <p:nvPr/>
        </p:nvSpPr>
        <p:spPr>
          <a:xfrm>
            <a:off x="3352452" y="1326588"/>
            <a:ext cx="6299896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/>
            </a:lvl1pPr>
          </a:lstStyle>
          <a:p>
            <a:r>
              <a:t>API Calls for Files</a:t>
            </a:r>
          </a:p>
        </p:txBody>
      </p:sp>
      <p:sp>
        <p:nvSpPr>
          <p:cNvPr id="239" name="Shape 239"/>
          <p:cNvSpPr/>
          <p:nvPr/>
        </p:nvSpPr>
        <p:spPr>
          <a:xfrm>
            <a:off x="1322989" y="2625286"/>
            <a:ext cx="9224309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5000"/>
            </a:lvl1pPr>
          </a:lstStyle>
          <a:p>
            <a:r>
              <a:t>Call Guide</a:t>
            </a:r>
          </a:p>
        </p:txBody>
      </p:sp>
      <p:sp>
        <p:nvSpPr>
          <p:cNvPr id="240" name="Shape 240"/>
          <p:cNvSpPr/>
          <p:nvPr/>
        </p:nvSpPr>
        <p:spPr>
          <a:xfrm>
            <a:off x="1322989" y="3538466"/>
            <a:ext cx="922430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444500" indent="-444500" algn="l">
              <a:lnSpc>
                <a:spcPct val="120000"/>
              </a:lnSpc>
              <a:buSzPct val="75000"/>
              <a:buChar char="•"/>
              <a:defRPr u="sng">
                <a:hlinkClick r:id="rId2"/>
              </a:defRPr>
            </a:lvl1pPr>
          </a:lstStyle>
          <a:p>
            <a:pPr>
              <a:defRPr u="none"/>
            </a:pPr>
            <a:r>
              <a:rPr u="sng">
                <a:hlinkClick r:id="rId2"/>
              </a:rPr>
              <a:t>signpuddle.net/Guide.html#server</a:t>
            </a:r>
          </a:p>
        </p:txBody>
      </p:sp>
      <p:sp>
        <p:nvSpPr>
          <p:cNvPr id="241" name="Shape 241"/>
          <p:cNvSpPr/>
          <p:nvPr/>
        </p:nvSpPr>
        <p:spPr>
          <a:xfrm>
            <a:off x="1322989" y="4811598"/>
            <a:ext cx="11365640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5000"/>
            </a:lvl1pPr>
          </a:lstStyle>
          <a:p>
            <a:r>
              <a:t>Documented Responses</a:t>
            </a:r>
          </a:p>
        </p:txBody>
      </p:sp>
      <p:sp>
        <p:nvSpPr>
          <p:cNvPr id="242" name="Shape 242"/>
          <p:cNvSpPr/>
          <p:nvPr/>
        </p:nvSpPr>
        <p:spPr>
          <a:xfrm>
            <a:off x="1322989" y="5724778"/>
            <a:ext cx="922430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444500" indent="-444500" algn="l">
              <a:lnSpc>
                <a:spcPct val="120000"/>
              </a:lnSpc>
              <a:buSzPct val="75000"/>
              <a:buChar char="•"/>
              <a:defRPr u="sng">
                <a:hlinkClick r:id="rId3"/>
              </a:defRPr>
            </a:lvl1pPr>
          </a:lstStyle>
          <a:p>
            <a:pPr>
              <a:defRPr u="none"/>
            </a:pPr>
            <a:r>
              <a:rPr u="sng">
                <a:hlinkClick r:id="rId3"/>
              </a:rPr>
              <a:t>signpuddle.net/Example.html#server</a:t>
            </a:r>
          </a:p>
        </p:txBody>
      </p:sp>
      <p:sp>
        <p:nvSpPr>
          <p:cNvPr id="243" name="Shape 243"/>
          <p:cNvSpPr/>
          <p:nvPr/>
        </p:nvSpPr>
        <p:spPr>
          <a:xfrm>
            <a:off x="1322989" y="6997910"/>
            <a:ext cx="11365640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5000"/>
            </a:lvl1pPr>
          </a:lstStyle>
          <a:p>
            <a:r>
              <a:t>Run Examples Live</a:t>
            </a:r>
          </a:p>
        </p:txBody>
      </p:sp>
      <p:sp>
        <p:nvSpPr>
          <p:cNvPr id="244" name="Shape 244"/>
          <p:cNvSpPr/>
          <p:nvPr/>
        </p:nvSpPr>
        <p:spPr>
          <a:xfrm>
            <a:off x="1322989" y="7911090"/>
            <a:ext cx="922430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444500" indent="-444500" algn="l">
              <a:lnSpc>
                <a:spcPct val="120000"/>
              </a:lnSpc>
              <a:buSzPct val="75000"/>
              <a:buChar char="•"/>
              <a:defRPr u="sng">
                <a:hlinkClick r:id="rId4"/>
              </a:defRPr>
            </a:lvl1pPr>
          </a:lstStyle>
          <a:p>
            <a:pPr>
              <a:defRPr u="none"/>
            </a:pPr>
            <a:r>
              <a:rPr u="sng">
                <a:hlinkClick r:id="rId4"/>
              </a:rPr>
              <a:t>signpuddle.net/Run.html#server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/>
          </p:cNvSpPr>
          <p:nvPr>
            <p:ph type="title"/>
          </p:nvPr>
        </p:nvSpPr>
        <p:spPr>
          <a:xfrm>
            <a:off x="952500" y="241211"/>
            <a:ext cx="11099800" cy="1279824"/>
          </a:xfrm>
          <a:prstGeom prst="rect">
            <a:avLst/>
          </a:prstGeom>
        </p:spPr>
        <p:txBody>
          <a:bodyPr/>
          <a:lstStyle>
            <a:lvl1pPr defTabSz="560831">
              <a:defRPr sz="7679"/>
            </a:lvl1pPr>
          </a:lstStyle>
          <a:p>
            <a:r>
              <a:t>SVG Section</a:t>
            </a:r>
          </a:p>
        </p:txBody>
      </p:sp>
      <p:sp>
        <p:nvSpPr>
          <p:cNvPr id="247" name="Shape 247"/>
          <p:cNvSpPr/>
          <p:nvPr/>
        </p:nvSpPr>
        <p:spPr>
          <a:xfrm>
            <a:off x="3352452" y="1326588"/>
            <a:ext cx="6299896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/>
            </a:lvl1pPr>
          </a:lstStyle>
          <a:p>
            <a:r>
              <a:t>API Calls for Images</a:t>
            </a:r>
          </a:p>
        </p:txBody>
      </p:sp>
      <p:sp>
        <p:nvSpPr>
          <p:cNvPr id="248" name="Shape 248"/>
          <p:cNvSpPr/>
          <p:nvPr/>
        </p:nvSpPr>
        <p:spPr>
          <a:xfrm>
            <a:off x="1322989" y="2625286"/>
            <a:ext cx="9224309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5000"/>
            </a:lvl1pPr>
          </a:lstStyle>
          <a:p>
            <a:r>
              <a:t>Call Guide</a:t>
            </a:r>
          </a:p>
        </p:txBody>
      </p:sp>
      <p:sp>
        <p:nvSpPr>
          <p:cNvPr id="249" name="Shape 249"/>
          <p:cNvSpPr/>
          <p:nvPr/>
        </p:nvSpPr>
        <p:spPr>
          <a:xfrm>
            <a:off x="1322989" y="3538466"/>
            <a:ext cx="922430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444500" indent="-444500" algn="l">
              <a:lnSpc>
                <a:spcPct val="120000"/>
              </a:lnSpc>
              <a:buSzPct val="75000"/>
              <a:buChar char="•"/>
              <a:defRPr u="sng">
                <a:hlinkClick r:id="rId2"/>
              </a:defRPr>
            </a:lvl1pPr>
          </a:lstStyle>
          <a:p>
            <a:pPr>
              <a:defRPr u="none"/>
            </a:pPr>
            <a:r>
              <a:rPr u="sng">
                <a:hlinkClick r:id="rId2"/>
              </a:rPr>
              <a:t>signpuddle.net/Guide.html#svg</a:t>
            </a:r>
          </a:p>
        </p:txBody>
      </p:sp>
      <p:sp>
        <p:nvSpPr>
          <p:cNvPr id="250" name="Shape 250"/>
          <p:cNvSpPr/>
          <p:nvPr/>
        </p:nvSpPr>
        <p:spPr>
          <a:xfrm>
            <a:off x="1322989" y="4811598"/>
            <a:ext cx="11365640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5000"/>
            </a:lvl1pPr>
          </a:lstStyle>
          <a:p>
            <a:r>
              <a:t>Documented Responses</a:t>
            </a:r>
          </a:p>
        </p:txBody>
      </p:sp>
      <p:sp>
        <p:nvSpPr>
          <p:cNvPr id="251" name="Shape 251"/>
          <p:cNvSpPr/>
          <p:nvPr/>
        </p:nvSpPr>
        <p:spPr>
          <a:xfrm>
            <a:off x="1322989" y="5724778"/>
            <a:ext cx="922430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444500" indent="-444500" algn="l">
              <a:lnSpc>
                <a:spcPct val="120000"/>
              </a:lnSpc>
              <a:buSzPct val="75000"/>
              <a:buChar char="•"/>
              <a:defRPr u="sng">
                <a:hlinkClick r:id="rId3"/>
              </a:defRPr>
            </a:lvl1pPr>
          </a:lstStyle>
          <a:p>
            <a:pPr>
              <a:defRPr u="none"/>
            </a:pPr>
            <a:r>
              <a:rPr u="sng">
                <a:hlinkClick r:id="rId3"/>
              </a:rPr>
              <a:t>signpuddle.net/Example.html#svg</a:t>
            </a:r>
          </a:p>
        </p:txBody>
      </p:sp>
      <p:sp>
        <p:nvSpPr>
          <p:cNvPr id="252" name="Shape 252"/>
          <p:cNvSpPr/>
          <p:nvPr/>
        </p:nvSpPr>
        <p:spPr>
          <a:xfrm>
            <a:off x="1322989" y="6997910"/>
            <a:ext cx="11365640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5000"/>
            </a:lvl1pPr>
          </a:lstStyle>
          <a:p>
            <a:r>
              <a:t>Run Examples Live</a:t>
            </a:r>
          </a:p>
        </p:txBody>
      </p:sp>
      <p:sp>
        <p:nvSpPr>
          <p:cNvPr id="253" name="Shape 253"/>
          <p:cNvSpPr/>
          <p:nvPr/>
        </p:nvSpPr>
        <p:spPr>
          <a:xfrm>
            <a:off x="1322989" y="7911090"/>
            <a:ext cx="922430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444500" indent="-444500" algn="l">
              <a:lnSpc>
                <a:spcPct val="120000"/>
              </a:lnSpc>
              <a:buSzPct val="75000"/>
              <a:buChar char="•"/>
              <a:defRPr u="sng">
                <a:hlinkClick r:id="rId4"/>
              </a:defRPr>
            </a:lvl1pPr>
          </a:lstStyle>
          <a:p>
            <a:pPr>
              <a:defRPr u="none"/>
            </a:pPr>
            <a:r>
              <a:rPr u="sng">
                <a:hlinkClick r:id="rId4"/>
              </a:rPr>
              <a:t>signpuddle.net/Run.html#svg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>
            <a:spLocks noGrp="1"/>
          </p:cNvSpPr>
          <p:nvPr>
            <p:ph type="title"/>
          </p:nvPr>
        </p:nvSpPr>
        <p:spPr>
          <a:xfrm>
            <a:off x="952500" y="241211"/>
            <a:ext cx="11099800" cy="1279824"/>
          </a:xfrm>
          <a:prstGeom prst="rect">
            <a:avLst/>
          </a:prstGeom>
        </p:spPr>
        <p:txBody>
          <a:bodyPr/>
          <a:lstStyle>
            <a:lvl1pPr defTabSz="560831">
              <a:defRPr sz="7679"/>
            </a:lvl1pPr>
          </a:lstStyle>
          <a:p>
            <a:r>
              <a:t>Regex Section</a:t>
            </a:r>
          </a:p>
        </p:txBody>
      </p:sp>
      <p:sp>
        <p:nvSpPr>
          <p:cNvPr id="256" name="Shape 256"/>
          <p:cNvSpPr/>
          <p:nvPr/>
        </p:nvSpPr>
        <p:spPr>
          <a:xfrm>
            <a:off x="536164" y="1326588"/>
            <a:ext cx="11932471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/>
            </a:lvl1pPr>
          </a:lstStyle>
          <a:p>
            <a:r>
              <a:t>API Calls for Regular Expressions</a:t>
            </a:r>
          </a:p>
        </p:txBody>
      </p:sp>
      <p:sp>
        <p:nvSpPr>
          <p:cNvPr id="257" name="Shape 257"/>
          <p:cNvSpPr/>
          <p:nvPr/>
        </p:nvSpPr>
        <p:spPr>
          <a:xfrm>
            <a:off x="1322989" y="2625286"/>
            <a:ext cx="9224309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5000"/>
            </a:lvl1pPr>
          </a:lstStyle>
          <a:p>
            <a:r>
              <a:t>Call Guide</a:t>
            </a:r>
          </a:p>
        </p:txBody>
      </p:sp>
      <p:sp>
        <p:nvSpPr>
          <p:cNvPr id="258" name="Shape 258"/>
          <p:cNvSpPr/>
          <p:nvPr/>
        </p:nvSpPr>
        <p:spPr>
          <a:xfrm>
            <a:off x="1322989" y="3538466"/>
            <a:ext cx="922430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444500" indent="-444500" algn="l">
              <a:lnSpc>
                <a:spcPct val="120000"/>
              </a:lnSpc>
              <a:buSzPct val="75000"/>
              <a:buChar char="•"/>
              <a:defRPr u="sng">
                <a:hlinkClick r:id="rId2"/>
              </a:defRPr>
            </a:lvl1pPr>
          </a:lstStyle>
          <a:p>
            <a:pPr>
              <a:defRPr u="none"/>
            </a:pPr>
            <a:r>
              <a:rPr u="sng">
                <a:hlinkClick r:id="rId2"/>
              </a:rPr>
              <a:t>signpuddle.net/Guide.html#regex</a:t>
            </a:r>
          </a:p>
        </p:txBody>
      </p:sp>
      <p:sp>
        <p:nvSpPr>
          <p:cNvPr id="259" name="Shape 259"/>
          <p:cNvSpPr/>
          <p:nvPr/>
        </p:nvSpPr>
        <p:spPr>
          <a:xfrm>
            <a:off x="1322989" y="4811598"/>
            <a:ext cx="11365640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5000"/>
            </a:lvl1pPr>
          </a:lstStyle>
          <a:p>
            <a:r>
              <a:t>Documented Responses</a:t>
            </a:r>
          </a:p>
        </p:txBody>
      </p:sp>
      <p:sp>
        <p:nvSpPr>
          <p:cNvPr id="260" name="Shape 260"/>
          <p:cNvSpPr/>
          <p:nvPr/>
        </p:nvSpPr>
        <p:spPr>
          <a:xfrm>
            <a:off x="1322989" y="5724778"/>
            <a:ext cx="922430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444500" indent="-444500" algn="l">
              <a:lnSpc>
                <a:spcPct val="120000"/>
              </a:lnSpc>
              <a:buSzPct val="75000"/>
              <a:buChar char="•"/>
              <a:defRPr u="sng">
                <a:hlinkClick r:id="rId3"/>
              </a:defRPr>
            </a:lvl1pPr>
          </a:lstStyle>
          <a:p>
            <a:pPr>
              <a:defRPr u="none"/>
            </a:pPr>
            <a:r>
              <a:rPr u="sng">
                <a:hlinkClick r:id="rId3"/>
              </a:rPr>
              <a:t>signpuddle.net/Example.html#regex</a:t>
            </a:r>
          </a:p>
        </p:txBody>
      </p:sp>
      <p:sp>
        <p:nvSpPr>
          <p:cNvPr id="261" name="Shape 261"/>
          <p:cNvSpPr/>
          <p:nvPr/>
        </p:nvSpPr>
        <p:spPr>
          <a:xfrm>
            <a:off x="1322989" y="6997910"/>
            <a:ext cx="11365640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5000"/>
            </a:lvl1pPr>
          </a:lstStyle>
          <a:p>
            <a:r>
              <a:t>Run Examples Live</a:t>
            </a:r>
          </a:p>
        </p:txBody>
      </p:sp>
      <p:sp>
        <p:nvSpPr>
          <p:cNvPr id="262" name="Shape 262"/>
          <p:cNvSpPr/>
          <p:nvPr/>
        </p:nvSpPr>
        <p:spPr>
          <a:xfrm>
            <a:off x="1322989" y="7911090"/>
            <a:ext cx="922430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444500" indent="-444500" algn="l">
              <a:lnSpc>
                <a:spcPct val="120000"/>
              </a:lnSpc>
              <a:buSzPct val="75000"/>
              <a:buChar char="•"/>
              <a:defRPr u="sng">
                <a:hlinkClick r:id="rId4"/>
              </a:defRPr>
            </a:lvl1pPr>
          </a:lstStyle>
          <a:p>
            <a:pPr>
              <a:defRPr u="none"/>
            </a:pPr>
            <a:r>
              <a:rPr u="sng">
                <a:hlinkClick r:id="rId4"/>
              </a:rPr>
              <a:t>signpuddle.net/Run.html#regex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/>
          </p:cNvSpPr>
          <p:nvPr>
            <p:ph type="title"/>
          </p:nvPr>
        </p:nvSpPr>
        <p:spPr>
          <a:xfrm>
            <a:off x="952500" y="241211"/>
            <a:ext cx="11099800" cy="1279824"/>
          </a:xfrm>
          <a:prstGeom prst="rect">
            <a:avLst/>
          </a:prstGeom>
        </p:spPr>
        <p:txBody>
          <a:bodyPr/>
          <a:lstStyle>
            <a:lvl1pPr defTabSz="560831">
              <a:defRPr sz="7679"/>
            </a:lvl1pPr>
          </a:lstStyle>
          <a:p>
            <a:r>
              <a:t>World Section</a:t>
            </a:r>
          </a:p>
        </p:txBody>
      </p:sp>
      <p:sp>
        <p:nvSpPr>
          <p:cNvPr id="265" name="Shape 265"/>
          <p:cNvSpPr/>
          <p:nvPr/>
        </p:nvSpPr>
        <p:spPr>
          <a:xfrm>
            <a:off x="536164" y="1326588"/>
            <a:ext cx="11932471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/>
            </a:lvl1pPr>
          </a:lstStyle>
          <a:p>
            <a:r>
              <a:t>API Calls for Countries and Languages</a:t>
            </a:r>
          </a:p>
        </p:txBody>
      </p:sp>
      <p:sp>
        <p:nvSpPr>
          <p:cNvPr id="266" name="Shape 266"/>
          <p:cNvSpPr/>
          <p:nvPr/>
        </p:nvSpPr>
        <p:spPr>
          <a:xfrm>
            <a:off x="1322989" y="2625286"/>
            <a:ext cx="9224309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5000"/>
            </a:lvl1pPr>
          </a:lstStyle>
          <a:p>
            <a:r>
              <a:t>Call Guide</a:t>
            </a:r>
          </a:p>
        </p:txBody>
      </p:sp>
      <p:sp>
        <p:nvSpPr>
          <p:cNvPr id="267" name="Shape 267"/>
          <p:cNvSpPr/>
          <p:nvPr/>
        </p:nvSpPr>
        <p:spPr>
          <a:xfrm>
            <a:off x="1322989" y="3538466"/>
            <a:ext cx="922430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444500" indent="-444500" algn="l">
              <a:lnSpc>
                <a:spcPct val="120000"/>
              </a:lnSpc>
              <a:buSzPct val="75000"/>
              <a:buChar char="•"/>
              <a:defRPr u="sng">
                <a:hlinkClick r:id="rId2"/>
              </a:defRPr>
            </a:lvl1pPr>
          </a:lstStyle>
          <a:p>
            <a:pPr>
              <a:defRPr u="none"/>
            </a:pPr>
            <a:r>
              <a:rPr u="sng">
                <a:hlinkClick r:id="rId2"/>
              </a:rPr>
              <a:t>signpuddle.net/Guide.html#world</a:t>
            </a:r>
          </a:p>
        </p:txBody>
      </p:sp>
      <p:sp>
        <p:nvSpPr>
          <p:cNvPr id="268" name="Shape 268"/>
          <p:cNvSpPr/>
          <p:nvPr/>
        </p:nvSpPr>
        <p:spPr>
          <a:xfrm>
            <a:off x="1322989" y="4811598"/>
            <a:ext cx="11365640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5000"/>
            </a:lvl1pPr>
          </a:lstStyle>
          <a:p>
            <a:r>
              <a:t>Documented Responses</a:t>
            </a:r>
          </a:p>
        </p:txBody>
      </p:sp>
      <p:sp>
        <p:nvSpPr>
          <p:cNvPr id="269" name="Shape 269"/>
          <p:cNvSpPr/>
          <p:nvPr/>
        </p:nvSpPr>
        <p:spPr>
          <a:xfrm>
            <a:off x="1322989" y="5724778"/>
            <a:ext cx="922430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444500" indent="-444500" algn="l">
              <a:lnSpc>
                <a:spcPct val="120000"/>
              </a:lnSpc>
              <a:buSzPct val="75000"/>
              <a:buChar char="•"/>
              <a:defRPr u="sng">
                <a:hlinkClick r:id="rId3"/>
              </a:defRPr>
            </a:lvl1pPr>
          </a:lstStyle>
          <a:p>
            <a:pPr>
              <a:defRPr u="none"/>
            </a:pPr>
            <a:r>
              <a:rPr u="sng">
                <a:hlinkClick r:id="rId3"/>
              </a:rPr>
              <a:t>signpuddle.net/Example.html#world</a:t>
            </a:r>
          </a:p>
        </p:txBody>
      </p:sp>
      <p:sp>
        <p:nvSpPr>
          <p:cNvPr id="270" name="Shape 270"/>
          <p:cNvSpPr/>
          <p:nvPr/>
        </p:nvSpPr>
        <p:spPr>
          <a:xfrm>
            <a:off x="1322989" y="6997910"/>
            <a:ext cx="11365640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5000"/>
            </a:lvl1pPr>
          </a:lstStyle>
          <a:p>
            <a:r>
              <a:t>Run Examples Live</a:t>
            </a:r>
          </a:p>
        </p:txBody>
      </p:sp>
      <p:sp>
        <p:nvSpPr>
          <p:cNvPr id="271" name="Shape 271"/>
          <p:cNvSpPr/>
          <p:nvPr/>
        </p:nvSpPr>
        <p:spPr>
          <a:xfrm>
            <a:off x="1322989" y="7911090"/>
            <a:ext cx="922430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444500" indent="-444500" algn="l">
              <a:lnSpc>
                <a:spcPct val="120000"/>
              </a:lnSpc>
              <a:buSzPct val="75000"/>
              <a:buChar char="•"/>
              <a:defRPr u="sng">
                <a:hlinkClick r:id="rId4"/>
              </a:defRPr>
            </a:lvl1pPr>
          </a:lstStyle>
          <a:p>
            <a:pPr>
              <a:defRPr u="none"/>
            </a:pPr>
            <a:r>
              <a:rPr u="sng">
                <a:hlinkClick r:id="rId4"/>
              </a:rPr>
              <a:t>signpuddle.net/Run.html#world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>
            <a:spLocks noGrp="1"/>
          </p:cNvSpPr>
          <p:nvPr>
            <p:ph type="title"/>
          </p:nvPr>
        </p:nvSpPr>
        <p:spPr>
          <a:xfrm>
            <a:off x="952500" y="241211"/>
            <a:ext cx="11099800" cy="1279824"/>
          </a:xfrm>
          <a:prstGeom prst="rect">
            <a:avLst/>
          </a:prstGeom>
        </p:spPr>
        <p:txBody>
          <a:bodyPr/>
          <a:lstStyle>
            <a:lvl1pPr defTabSz="560831">
              <a:defRPr sz="7679"/>
            </a:lvl1pPr>
          </a:lstStyle>
          <a:p>
            <a:r>
              <a:t>Puddle Section</a:t>
            </a:r>
          </a:p>
        </p:txBody>
      </p:sp>
      <p:sp>
        <p:nvSpPr>
          <p:cNvPr id="274" name="Shape 274"/>
          <p:cNvSpPr/>
          <p:nvPr/>
        </p:nvSpPr>
        <p:spPr>
          <a:xfrm>
            <a:off x="536164" y="1326588"/>
            <a:ext cx="11932471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/>
            </a:lvl1pPr>
          </a:lstStyle>
          <a:p>
            <a:r>
              <a:t>API Calls for Signs and Entries</a:t>
            </a:r>
          </a:p>
        </p:txBody>
      </p:sp>
      <p:sp>
        <p:nvSpPr>
          <p:cNvPr id="275" name="Shape 275"/>
          <p:cNvSpPr/>
          <p:nvPr/>
        </p:nvSpPr>
        <p:spPr>
          <a:xfrm>
            <a:off x="1322989" y="2625286"/>
            <a:ext cx="9224309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5000"/>
            </a:lvl1pPr>
          </a:lstStyle>
          <a:p>
            <a:r>
              <a:t>Call Guide</a:t>
            </a:r>
          </a:p>
        </p:txBody>
      </p:sp>
      <p:sp>
        <p:nvSpPr>
          <p:cNvPr id="276" name="Shape 276"/>
          <p:cNvSpPr/>
          <p:nvPr/>
        </p:nvSpPr>
        <p:spPr>
          <a:xfrm>
            <a:off x="1322989" y="3538466"/>
            <a:ext cx="922430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444500" indent="-444500" algn="l">
              <a:lnSpc>
                <a:spcPct val="120000"/>
              </a:lnSpc>
              <a:buSzPct val="75000"/>
              <a:buChar char="•"/>
              <a:defRPr u="sng">
                <a:hlinkClick r:id="rId2"/>
              </a:defRPr>
            </a:lvl1pPr>
          </a:lstStyle>
          <a:p>
            <a:pPr>
              <a:defRPr u="none"/>
            </a:pPr>
            <a:r>
              <a:rPr u="sng">
                <a:hlinkClick r:id="rId2"/>
              </a:rPr>
              <a:t>signpuddle.net/Guide.html#puddle</a:t>
            </a:r>
          </a:p>
        </p:txBody>
      </p:sp>
      <p:sp>
        <p:nvSpPr>
          <p:cNvPr id="277" name="Shape 277"/>
          <p:cNvSpPr/>
          <p:nvPr/>
        </p:nvSpPr>
        <p:spPr>
          <a:xfrm>
            <a:off x="1322989" y="4811598"/>
            <a:ext cx="11365640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5000"/>
            </a:lvl1pPr>
          </a:lstStyle>
          <a:p>
            <a:r>
              <a:t>Documented Responses</a:t>
            </a:r>
          </a:p>
        </p:txBody>
      </p:sp>
      <p:sp>
        <p:nvSpPr>
          <p:cNvPr id="278" name="Shape 278"/>
          <p:cNvSpPr/>
          <p:nvPr/>
        </p:nvSpPr>
        <p:spPr>
          <a:xfrm>
            <a:off x="1322989" y="5724778"/>
            <a:ext cx="922430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444500" indent="-444500" algn="l">
              <a:lnSpc>
                <a:spcPct val="120000"/>
              </a:lnSpc>
              <a:buSzPct val="75000"/>
              <a:buChar char="•"/>
              <a:defRPr u="sng">
                <a:hlinkClick r:id="rId3"/>
              </a:defRPr>
            </a:lvl1pPr>
          </a:lstStyle>
          <a:p>
            <a:pPr>
              <a:defRPr u="none"/>
            </a:pPr>
            <a:r>
              <a:rPr u="sng">
                <a:hlinkClick r:id="rId3"/>
              </a:rPr>
              <a:t>signpuddle.net/Example.html#puddle</a:t>
            </a:r>
          </a:p>
        </p:txBody>
      </p:sp>
      <p:sp>
        <p:nvSpPr>
          <p:cNvPr id="279" name="Shape 279"/>
          <p:cNvSpPr/>
          <p:nvPr/>
        </p:nvSpPr>
        <p:spPr>
          <a:xfrm>
            <a:off x="1322989" y="6997910"/>
            <a:ext cx="11365640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5000"/>
            </a:lvl1pPr>
          </a:lstStyle>
          <a:p>
            <a:r>
              <a:t>Run Examples Live</a:t>
            </a:r>
          </a:p>
        </p:txBody>
      </p:sp>
      <p:sp>
        <p:nvSpPr>
          <p:cNvPr id="280" name="Shape 280"/>
          <p:cNvSpPr/>
          <p:nvPr/>
        </p:nvSpPr>
        <p:spPr>
          <a:xfrm>
            <a:off x="1322989" y="7911090"/>
            <a:ext cx="922430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444500" indent="-444500" algn="l">
              <a:lnSpc>
                <a:spcPct val="120000"/>
              </a:lnSpc>
              <a:buSzPct val="75000"/>
              <a:buChar char="•"/>
              <a:defRPr u="sng">
                <a:hlinkClick r:id="rId4"/>
              </a:defRPr>
            </a:lvl1pPr>
          </a:lstStyle>
          <a:p>
            <a:pPr>
              <a:defRPr u="none"/>
            </a:pPr>
            <a:r>
              <a:rPr u="sng">
                <a:hlinkClick r:id="rId4"/>
              </a:rPr>
              <a:t>signpuddle.net/Run.html#puddle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/>
          </p:cNvSpPr>
          <p:nvPr>
            <p:ph type="ctrTitle"/>
          </p:nvPr>
        </p:nvSpPr>
        <p:spPr>
          <a:xfrm>
            <a:off x="240107" y="646360"/>
            <a:ext cx="12524587" cy="3254363"/>
          </a:xfrm>
          <a:prstGeom prst="rect">
            <a:avLst/>
          </a:prstGeom>
        </p:spPr>
        <p:txBody>
          <a:bodyPr/>
          <a:lstStyle>
            <a:lvl1pPr>
              <a:defRPr sz="10000"/>
            </a:lvl1pPr>
          </a:lstStyle>
          <a:p>
            <a:r>
              <a:t>Connecting the world of SignWriters</a:t>
            </a:r>
          </a:p>
        </p:txBody>
      </p:sp>
      <p:grpSp>
        <p:nvGrpSpPr>
          <p:cNvPr id="138" name="Group 138"/>
          <p:cNvGrpSpPr/>
          <p:nvPr/>
        </p:nvGrpSpPr>
        <p:grpSpPr>
          <a:xfrm>
            <a:off x="1516530" y="4595714"/>
            <a:ext cx="9971740" cy="4227998"/>
            <a:chOff x="0" y="0"/>
            <a:chExt cx="9971739" cy="4227997"/>
          </a:xfrm>
        </p:grpSpPr>
        <p:pic>
          <p:nvPicPr>
            <p:cNvPr id="137" name="Screen Shot 2014-02-17 at 10.21.54 AM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90500" y="190500"/>
              <a:ext cx="9590740" cy="382159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36" name="Picture 135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9971740" cy="4227998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>
            <a:spLocks noGrp="1"/>
          </p:cNvSpPr>
          <p:nvPr>
            <p:ph type="ctrTitle"/>
          </p:nvPr>
        </p:nvSpPr>
        <p:spPr>
          <a:xfrm>
            <a:off x="523915" y="270189"/>
            <a:ext cx="7706785" cy="2535767"/>
          </a:xfrm>
          <a:prstGeom prst="rect">
            <a:avLst/>
          </a:prstGeom>
        </p:spPr>
        <p:txBody>
          <a:bodyPr/>
          <a:lstStyle/>
          <a:p>
            <a:pPr algn="l"/>
            <a:r>
              <a:t>SignPuddle 3:</a:t>
            </a:r>
          </a:p>
          <a:p>
            <a:pPr algn="l"/>
            <a:r>
              <a:t>Front and Back</a:t>
            </a:r>
          </a:p>
        </p:txBody>
      </p:sp>
      <p:sp>
        <p:nvSpPr>
          <p:cNvPr id="283" name="Shape 283"/>
          <p:cNvSpPr>
            <a:spLocks noGrp="1"/>
          </p:cNvSpPr>
          <p:nvPr>
            <p:ph type="subTitle" sz="quarter" idx="1"/>
          </p:nvPr>
        </p:nvSpPr>
        <p:spPr>
          <a:xfrm>
            <a:off x="769477" y="3114329"/>
            <a:ext cx="5228037" cy="647701"/>
          </a:xfrm>
          <a:prstGeom prst="rect">
            <a:avLst/>
          </a:prstGeom>
        </p:spPr>
        <p:txBody>
          <a:bodyPr/>
          <a:lstStyle>
            <a:lvl1pPr algn="l"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by Stephen E Slevinski Jr</a:t>
            </a:r>
          </a:p>
        </p:txBody>
      </p:sp>
      <p:sp>
        <p:nvSpPr>
          <p:cNvPr id="284" name="Shape 284"/>
          <p:cNvSpPr/>
          <p:nvPr/>
        </p:nvSpPr>
        <p:spPr>
          <a:xfrm>
            <a:off x="272274" y="7907682"/>
            <a:ext cx="507288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defRPr u="sng">
                <a:hlinkClick r:id="rId2"/>
              </a:defRPr>
            </a:lvl1pPr>
          </a:lstStyle>
          <a:p>
            <a:pPr>
              <a:defRPr u="none"/>
            </a:pPr>
            <a:r>
              <a:rPr u="sng">
                <a:hlinkClick r:id="rId2"/>
              </a:rPr>
              <a:t>http://signpuddle.com</a:t>
            </a:r>
          </a:p>
        </p:txBody>
      </p:sp>
      <p:sp>
        <p:nvSpPr>
          <p:cNvPr id="285" name="Shape 285"/>
          <p:cNvSpPr/>
          <p:nvPr/>
        </p:nvSpPr>
        <p:spPr>
          <a:xfrm>
            <a:off x="833681" y="3694878"/>
            <a:ext cx="3666809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 u="sng">
                <a:hlinkClick r:id="rId3"/>
              </a:defRPr>
            </a:lvl1pPr>
          </a:lstStyle>
          <a:p>
            <a:pPr>
              <a:defRPr u="none"/>
            </a:pPr>
            <a:r>
              <a:rPr u="sng">
                <a:hlinkClick r:id="rId3"/>
              </a:rPr>
              <a:t>slevinski@signwriting.org</a:t>
            </a:r>
          </a:p>
        </p:txBody>
      </p:sp>
      <p:pic>
        <p:nvPicPr>
          <p:cNvPr id="286" name="Picture 285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973230" y="5411192"/>
            <a:ext cx="6262093" cy="2489201"/>
          </a:xfrm>
          <a:prstGeom prst="rect">
            <a:avLst/>
          </a:prstGeom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</p:pic>
      <p:pic>
        <p:nvPicPr>
          <p:cNvPr id="287" name="pasted-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91346" y="4386975"/>
            <a:ext cx="3311212" cy="331121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8" name="pasted-imag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288594" y="5066401"/>
            <a:ext cx="1498601" cy="2133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9" name="pasted-image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819235" y="451119"/>
            <a:ext cx="4572001" cy="4572001"/>
          </a:xfrm>
          <a:prstGeom prst="rect">
            <a:avLst/>
          </a:prstGeom>
          <a:ln w="12700">
            <a:miter lim="400000"/>
          </a:ln>
        </p:spPr>
      </p:pic>
      <p:sp>
        <p:nvSpPr>
          <p:cNvPr id="290" name="Shape 290"/>
          <p:cNvSpPr/>
          <p:nvPr/>
        </p:nvSpPr>
        <p:spPr>
          <a:xfrm>
            <a:off x="237617" y="8595869"/>
            <a:ext cx="1252956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8"/>
              </a:defRPr>
            </a:lvl1pPr>
          </a:lstStyle>
          <a:p>
            <a:pPr>
              <a:defRPr u="none"/>
            </a:pPr>
            <a:r>
              <a:rPr u="sng">
                <a:hlinkClick r:id="rId8"/>
              </a:rPr>
              <a:t>http://www.signwriting.org/symposium/presentation0062.html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/>
          </p:cNvSpPr>
          <p:nvPr>
            <p:ph type="title"/>
          </p:nvPr>
        </p:nvSpPr>
        <p:spPr>
          <a:xfrm>
            <a:off x="415132" y="-28500"/>
            <a:ext cx="12174536" cy="1279824"/>
          </a:xfrm>
          <a:prstGeom prst="rect">
            <a:avLst/>
          </a:prstGeom>
        </p:spPr>
        <p:txBody>
          <a:bodyPr/>
          <a:lstStyle>
            <a:lvl1pPr>
              <a:defRPr sz="7000"/>
            </a:lvl1pPr>
          </a:lstStyle>
          <a:p>
            <a:r>
              <a:t>Built on the SignWriting Stack</a:t>
            </a:r>
          </a:p>
        </p:txBody>
      </p:sp>
      <p:sp>
        <p:nvSpPr>
          <p:cNvPr id="141" name="Shape 141"/>
          <p:cNvSpPr/>
          <p:nvPr/>
        </p:nvSpPr>
        <p:spPr>
          <a:xfrm>
            <a:off x="10031015" y="8636026"/>
            <a:ext cx="2289970" cy="844898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2" name="Shape 142"/>
          <p:cNvSpPr/>
          <p:nvPr/>
        </p:nvSpPr>
        <p:spPr>
          <a:xfrm>
            <a:off x="10725050" y="8734624"/>
            <a:ext cx="90190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iOS</a:t>
            </a:r>
          </a:p>
        </p:txBody>
      </p:sp>
      <p:sp>
        <p:nvSpPr>
          <p:cNvPr id="143" name="Shape 143"/>
          <p:cNvSpPr/>
          <p:nvPr/>
        </p:nvSpPr>
        <p:spPr>
          <a:xfrm>
            <a:off x="7694215" y="8636026"/>
            <a:ext cx="2289970" cy="844898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4" name="Shape 144"/>
          <p:cNvSpPr/>
          <p:nvPr/>
        </p:nvSpPr>
        <p:spPr>
          <a:xfrm>
            <a:off x="5357415" y="8636026"/>
            <a:ext cx="2289970" cy="844898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5" name="Shape 145"/>
          <p:cNvSpPr/>
          <p:nvPr/>
        </p:nvSpPr>
        <p:spPr>
          <a:xfrm>
            <a:off x="3020615" y="8636026"/>
            <a:ext cx="2289970" cy="844898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6" name="Shape 146"/>
          <p:cNvSpPr/>
          <p:nvPr/>
        </p:nvSpPr>
        <p:spPr>
          <a:xfrm>
            <a:off x="683815" y="8636026"/>
            <a:ext cx="2289970" cy="844898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7" name="Shape 147"/>
          <p:cNvSpPr/>
          <p:nvPr/>
        </p:nvSpPr>
        <p:spPr>
          <a:xfrm>
            <a:off x="853947" y="8753674"/>
            <a:ext cx="1949706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3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Windows</a:t>
            </a:r>
          </a:p>
        </p:txBody>
      </p:sp>
      <p:sp>
        <p:nvSpPr>
          <p:cNvPr id="148" name="Shape 148"/>
          <p:cNvSpPr/>
          <p:nvPr/>
        </p:nvSpPr>
        <p:spPr>
          <a:xfrm>
            <a:off x="3498887" y="8734624"/>
            <a:ext cx="133342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Linux</a:t>
            </a:r>
          </a:p>
        </p:txBody>
      </p:sp>
      <p:sp>
        <p:nvSpPr>
          <p:cNvPr id="149" name="Shape 149"/>
          <p:cNvSpPr/>
          <p:nvPr/>
        </p:nvSpPr>
        <p:spPr>
          <a:xfrm>
            <a:off x="5569136" y="8734624"/>
            <a:ext cx="186652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Android</a:t>
            </a:r>
          </a:p>
        </p:txBody>
      </p:sp>
      <p:sp>
        <p:nvSpPr>
          <p:cNvPr id="150" name="Shape 150"/>
          <p:cNvSpPr/>
          <p:nvPr/>
        </p:nvSpPr>
        <p:spPr>
          <a:xfrm>
            <a:off x="8235776" y="8734624"/>
            <a:ext cx="120684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OS X</a:t>
            </a:r>
          </a:p>
        </p:txBody>
      </p:sp>
      <p:sp>
        <p:nvSpPr>
          <p:cNvPr id="151" name="Shape 151"/>
          <p:cNvSpPr/>
          <p:nvPr/>
        </p:nvSpPr>
        <p:spPr>
          <a:xfrm>
            <a:off x="10031015" y="7721626"/>
            <a:ext cx="2289970" cy="844898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blurRad="50800" dist="127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2" name="Shape 152"/>
          <p:cNvSpPr/>
          <p:nvPr/>
        </p:nvSpPr>
        <p:spPr>
          <a:xfrm>
            <a:off x="7694215" y="7721626"/>
            <a:ext cx="2289970" cy="844898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blurRad="50800" dist="127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3" name="Shape 153"/>
          <p:cNvSpPr/>
          <p:nvPr/>
        </p:nvSpPr>
        <p:spPr>
          <a:xfrm>
            <a:off x="5357415" y="7721626"/>
            <a:ext cx="2289970" cy="844898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blurRad="50800" dist="127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4" name="Shape 154"/>
          <p:cNvSpPr/>
          <p:nvPr/>
        </p:nvSpPr>
        <p:spPr>
          <a:xfrm>
            <a:off x="3020615" y="7721626"/>
            <a:ext cx="2289970" cy="844898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blurRad="50800" dist="127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5" name="Shape 155"/>
          <p:cNvSpPr/>
          <p:nvPr/>
        </p:nvSpPr>
        <p:spPr>
          <a:xfrm>
            <a:off x="683815" y="7721626"/>
            <a:ext cx="2289970" cy="844898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blurRad="50800" dist="127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6" name="Shape 156"/>
          <p:cNvSpPr/>
          <p:nvPr/>
        </p:nvSpPr>
        <p:spPr>
          <a:xfrm>
            <a:off x="844190" y="7820224"/>
            <a:ext cx="196922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Explorer</a:t>
            </a:r>
          </a:p>
        </p:txBody>
      </p:sp>
      <p:sp>
        <p:nvSpPr>
          <p:cNvPr id="157" name="Shape 157"/>
          <p:cNvSpPr/>
          <p:nvPr/>
        </p:nvSpPr>
        <p:spPr>
          <a:xfrm>
            <a:off x="3282788" y="7820224"/>
            <a:ext cx="176562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FireFox</a:t>
            </a:r>
          </a:p>
        </p:txBody>
      </p:sp>
      <p:sp>
        <p:nvSpPr>
          <p:cNvPr id="158" name="Shape 158"/>
          <p:cNvSpPr/>
          <p:nvPr/>
        </p:nvSpPr>
        <p:spPr>
          <a:xfrm>
            <a:off x="5581525" y="7820224"/>
            <a:ext cx="184175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Chrome</a:t>
            </a:r>
          </a:p>
        </p:txBody>
      </p:sp>
      <p:sp>
        <p:nvSpPr>
          <p:cNvPr id="159" name="Shape 159"/>
          <p:cNvSpPr/>
          <p:nvPr/>
        </p:nvSpPr>
        <p:spPr>
          <a:xfrm>
            <a:off x="8146702" y="7820224"/>
            <a:ext cx="138499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Safari</a:t>
            </a:r>
          </a:p>
        </p:txBody>
      </p:sp>
      <p:sp>
        <p:nvSpPr>
          <p:cNvPr id="160" name="Shape 160"/>
          <p:cNvSpPr/>
          <p:nvPr/>
        </p:nvSpPr>
        <p:spPr>
          <a:xfrm>
            <a:off x="10458164" y="7820224"/>
            <a:ext cx="143567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Opera</a:t>
            </a:r>
          </a:p>
        </p:txBody>
      </p:sp>
      <p:sp>
        <p:nvSpPr>
          <p:cNvPr id="161" name="Shape 161"/>
          <p:cNvSpPr/>
          <p:nvPr/>
        </p:nvSpPr>
        <p:spPr>
          <a:xfrm>
            <a:off x="683815" y="6807226"/>
            <a:ext cx="11637170" cy="844898"/>
          </a:xfrm>
          <a:prstGeom prst="rect">
            <a:avLst/>
          </a:prstGeom>
          <a:blipFill>
            <a:blip r:embed="rId4"/>
          </a:blipFill>
          <a:ln w="12700">
            <a:miter lim="400000"/>
          </a:ln>
          <a:effectLst>
            <a:outerShdw blurRad="25400" dist="25400" dir="2388334" rotWithShape="0">
              <a:srgbClr val="000000">
                <a:alpha val="7931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62" name="Shape 162"/>
          <p:cNvSpPr/>
          <p:nvPr/>
        </p:nvSpPr>
        <p:spPr>
          <a:xfrm>
            <a:off x="4125317" y="6905824"/>
            <a:ext cx="475416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TrueType Fonts (TTF)</a:t>
            </a:r>
          </a:p>
        </p:txBody>
      </p:sp>
      <p:sp>
        <p:nvSpPr>
          <p:cNvPr id="163" name="Shape 163"/>
          <p:cNvSpPr/>
          <p:nvPr/>
        </p:nvSpPr>
        <p:spPr>
          <a:xfrm>
            <a:off x="683815" y="5892826"/>
            <a:ext cx="11637170" cy="844898"/>
          </a:xfrm>
          <a:prstGeom prst="rect">
            <a:avLst/>
          </a:prstGeom>
          <a:blipFill>
            <a:blip r:embed="rId5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64" name="Shape 164"/>
          <p:cNvSpPr/>
          <p:nvPr/>
        </p:nvSpPr>
        <p:spPr>
          <a:xfrm>
            <a:off x="3243398" y="5991424"/>
            <a:ext cx="651800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Scalar Vector Graphics (SVG)</a:t>
            </a:r>
          </a:p>
        </p:txBody>
      </p:sp>
      <p:sp>
        <p:nvSpPr>
          <p:cNvPr id="165" name="Shape 165"/>
          <p:cNvSpPr/>
          <p:nvPr/>
        </p:nvSpPr>
        <p:spPr>
          <a:xfrm>
            <a:off x="683815" y="4978426"/>
            <a:ext cx="11637170" cy="844898"/>
          </a:xfrm>
          <a:prstGeom prst="rect">
            <a:avLst/>
          </a:prstGeom>
          <a:blipFill>
            <a:blip r:embed="rId6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66" name="Shape 166"/>
          <p:cNvSpPr/>
          <p:nvPr/>
        </p:nvSpPr>
        <p:spPr>
          <a:xfrm>
            <a:off x="3180332" y="5077024"/>
            <a:ext cx="664413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Cascading Style Sheets (CSS)</a:t>
            </a:r>
          </a:p>
        </p:txBody>
      </p:sp>
      <p:sp>
        <p:nvSpPr>
          <p:cNvPr id="167" name="Shape 167"/>
          <p:cNvSpPr/>
          <p:nvPr/>
        </p:nvSpPr>
        <p:spPr>
          <a:xfrm>
            <a:off x="683815" y="4064026"/>
            <a:ext cx="11637170" cy="844898"/>
          </a:xfrm>
          <a:prstGeom prst="rect">
            <a:avLst/>
          </a:prstGeom>
          <a:blipFill>
            <a:blip r:embed="rId7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68" name="Shape 168"/>
          <p:cNvSpPr/>
          <p:nvPr/>
        </p:nvSpPr>
        <p:spPr>
          <a:xfrm>
            <a:off x="4793481" y="4162624"/>
            <a:ext cx="341783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JavaScript (JS)</a:t>
            </a:r>
          </a:p>
        </p:txBody>
      </p:sp>
      <p:sp>
        <p:nvSpPr>
          <p:cNvPr id="169" name="Shape 169"/>
          <p:cNvSpPr/>
          <p:nvPr/>
        </p:nvSpPr>
        <p:spPr>
          <a:xfrm>
            <a:off x="683815" y="2235226"/>
            <a:ext cx="11637170" cy="844898"/>
          </a:xfrm>
          <a:prstGeom prst="rect">
            <a:avLst/>
          </a:prstGeom>
          <a:blipFill>
            <a:blip r:embed="rId8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70" name="Shape 170"/>
          <p:cNvSpPr/>
          <p:nvPr/>
        </p:nvSpPr>
        <p:spPr>
          <a:xfrm>
            <a:off x="762731" y="2333824"/>
            <a:ext cx="1147933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International SignWriting Alphabet 2010 (ISWA 2010)</a:t>
            </a:r>
          </a:p>
        </p:txBody>
      </p:sp>
      <p:sp>
        <p:nvSpPr>
          <p:cNvPr id="171" name="Shape 171"/>
          <p:cNvSpPr/>
          <p:nvPr/>
        </p:nvSpPr>
        <p:spPr>
          <a:xfrm>
            <a:off x="683815" y="1320826"/>
            <a:ext cx="11637170" cy="844898"/>
          </a:xfrm>
          <a:prstGeom prst="rect">
            <a:avLst/>
          </a:prstGeom>
          <a:blipFill>
            <a:blip r:embed="rId9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72" name="Shape 172"/>
          <p:cNvSpPr/>
          <p:nvPr/>
        </p:nvSpPr>
        <p:spPr>
          <a:xfrm>
            <a:off x="3554040" y="1419424"/>
            <a:ext cx="589672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Formal SignWriting (FSW) </a:t>
            </a:r>
          </a:p>
        </p:txBody>
      </p:sp>
      <p:sp>
        <p:nvSpPr>
          <p:cNvPr id="173" name="Shape 173"/>
          <p:cNvSpPr/>
          <p:nvPr/>
        </p:nvSpPr>
        <p:spPr>
          <a:xfrm>
            <a:off x="683815" y="3149626"/>
            <a:ext cx="11637170" cy="844898"/>
          </a:xfrm>
          <a:prstGeom prst="rect">
            <a:avLst/>
          </a:prstGeom>
          <a:blipFill>
            <a:blip r:embed="rId10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74" name="Shape 174"/>
          <p:cNvSpPr/>
          <p:nvPr/>
        </p:nvSpPr>
        <p:spPr>
          <a:xfrm>
            <a:off x="3269183" y="3248224"/>
            <a:ext cx="646643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Regular Expressions (Regex)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/>
          </p:cNvSpPr>
          <p:nvPr>
            <p:ph type="subTitle" sz="half" idx="1"/>
          </p:nvPr>
        </p:nvSpPr>
        <p:spPr>
          <a:xfrm>
            <a:off x="374345" y="2860839"/>
            <a:ext cx="12256111" cy="4031922"/>
          </a:xfrm>
          <a:prstGeom prst="rect">
            <a:avLst/>
          </a:prstGeom>
        </p:spPr>
        <p:txBody>
          <a:bodyPr/>
          <a:lstStyle>
            <a:lvl1pPr>
              <a:defRPr sz="4600"/>
            </a:lvl1pPr>
          </a:lstStyle>
          <a:p>
            <a:r>
              <a:t>SignPuddle Online is currently running SignPuddle 2.  Every night, the SignPuddle Online data is imported into SignPuddle 3.  SignPuddles 3 is actively being developed.  The SignPuddle 3 data is primarily read-only.</a:t>
            </a:r>
          </a:p>
        </p:txBody>
      </p:sp>
      <p:sp>
        <p:nvSpPr>
          <p:cNvPr id="177" name="Shape 177"/>
          <p:cNvSpPr>
            <a:spLocks noGrp="1"/>
          </p:cNvSpPr>
          <p:nvPr>
            <p:ph type="ctrTitle"/>
          </p:nvPr>
        </p:nvSpPr>
        <p:spPr>
          <a:xfrm>
            <a:off x="907206" y="445644"/>
            <a:ext cx="11190388" cy="1378089"/>
          </a:xfrm>
          <a:prstGeom prst="rect">
            <a:avLst/>
          </a:prstGeom>
        </p:spPr>
        <p:txBody>
          <a:bodyPr/>
          <a:lstStyle/>
          <a:p>
            <a:r>
              <a:t>SignPuddle Online Data</a:t>
            </a:r>
          </a:p>
        </p:txBody>
      </p:sp>
      <p:sp>
        <p:nvSpPr>
          <p:cNvPr id="178" name="Shape 178"/>
          <p:cNvSpPr/>
          <p:nvPr/>
        </p:nvSpPr>
        <p:spPr>
          <a:xfrm>
            <a:off x="1554352" y="1837255"/>
            <a:ext cx="989609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Dozens of sign languages with millions of signs.</a:t>
            </a:r>
          </a:p>
        </p:txBody>
      </p:sp>
      <p:sp>
        <p:nvSpPr>
          <p:cNvPr id="179" name="Shape 179"/>
          <p:cNvSpPr/>
          <p:nvPr/>
        </p:nvSpPr>
        <p:spPr>
          <a:xfrm>
            <a:off x="490113" y="7620991"/>
            <a:ext cx="12024574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3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The SignPuddle Online Data is also available in SignMaker.</a:t>
            </a:r>
          </a:p>
        </p:txBody>
      </p:sp>
      <p:sp>
        <p:nvSpPr>
          <p:cNvPr id="180" name="Shape 180"/>
          <p:cNvSpPr/>
          <p:nvPr/>
        </p:nvSpPr>
        <p:spPr>
          <a:xfrm>
            <a:off x="2909493" y="8254128"/>
            <a:ext cx="718581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http://signbank.org/signmaker.html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/>
          </p:cNvSpPr>
          <p:nvPr>
            <p:ph type="subTitle" sz="half" idx="1"/>
          </p:nvPr>
        </p:nvSpPr>
        <p:spPr>
          <a:xfrm>
            <a:off x="440605" y="3828212"/>
            <a:ext cx="12123590" cy="4109829"/>
          </a:xfrm>
          <a:prstGeom prst="rect">
            <a:avLst/>
          </a:prstGeom>
        </p:spPr>
        <p:txBody>
          <a:bodyPr/>
          <a:lstStyle>
            <a:lvl1pPr>
              <a:defRPr sz="5600"/>
            </a:lvl1pPr>
          </a:lstStyle>
          <a:p>
            <a:r>
              <a:t>The next iteration of SignPuddle Online uses two separate pieces of software: the front end for the users and the back end for the developers.</a:t>
            </a:r>
          </a:p>
        </p:txBody>
      </p:sp>
      <p:sp>
        <p:nvSpPr>
          <p:cNvPr id="183" name="Shape 183"/>
          <p:cNvSpPr>
            <a:spLocks noGrp="1"/>
          </p:cNvSpPr>
          <p:nvPr>
            <p:ph type="ctrTitle"/>
          </p:nvPr>
        </p:nvSpPr>
        <p:spPr>
          <a:xfrm>
            <a:off x="907206" y="956199"/>
            <a:ext cx="11190388" cy="1476956"/>
          </a:xfrm>
          <a:prstGeom prst="rect">
            <a:avLst/>
          </a:prstGeom>
        </p:spPr>
        <p:txBody>
          <a:bodyPr/>
          <a:lstStyle/>
          <a:p>
            <a:r>
              <a:t>SignPuddle 3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/>
          </p:cNvSpPr>
          <p:nvPr>
            <p:ph type="title"/>
          </p:nvPr>
        </p:nvSpPr>
        <p:spPr>
          <a:xfrm>
            <a:off x="533363" y="8217127"/>
            <a:ext cx="12500241" cy="1203771"/>
          </a:xfrm>
          <a:prstGeom prst="rect">
            <a:avLst/>
          </a:prstGeom>
        </p:spPr>
        <p:txBody>
          <a:bodyPr/>
          <a:lstStyle>
            <a:lvl1pPr>
              <a:defRPr sz="4300" u="sng">
                <a:hlinkClick r:id="rId2"/>
              </a:defRPr>
            </a:lvl1pPr>
          </a:lstStyle>
          <a:p>
            <a:pPr>
              <a:defRPr u="none"/>
            </a:pPr>
            <a:r>
              <a:rPr u="sng">
                <a:hlinkClick r:id="rId2"/>
              </a:rPr>
              <a:t>http://signpuddle.org</a:t>
            </a:r>
          </a:p>
        </p:txBody>
      </p:sp>
      <p:pic>
        <p:nvPicPr>
          <p:cNvPr id="186" name="Screen Shot 2016-06-30 at 9.24.01 A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18431" y="4051300"/>
            <a:ext cx="2413001" cy="228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Shape 187"/>
          <p:cNvSpPr/>
          <p:nvPr/>
        </p:nvSpPr>
        <p:spPr>
          <a:xfrm>
            <a:off x="1160833" y="2845453"/>
            <a:ext cx="4128196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t>SignPuddle 3 </a:t>
            </a:r>
          </a:p>
          <a:p>
            <a:pPr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t>Front End Preview</a:t>
            </a:r>
          </a:p>
        </p:txBody>
      </p:sp>
      <p:sp>
        <p:nvSpPr>
          <p:cNvPr id="188" name="Shape 188"/>
          <p:cNvSpPr/>
          <p:nvPr/>
        </p:nvSpPr>
        <p:spPr>
          <a:xfrm>
            <a:off x="436582" y="6349345"/>
            <a:ext cx="5576698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 u="sng">
                <a:hlinkClick r:id="rId4"/>
              </a:defRPr>
            </a:lvl1pPr>
          </a:lstStyle>
          <a:p>
            <a:pPr>
              <a:defRPr u="none"/>
            </a:pPr>
            <a:r>
              <a:rPr u="sng">
                <a:hlinkClick r:id="rId4"/>
              </a:rPr>
              <a:t>http://signbank.org/signpuddle3</a:t>
            </a:r>
          </a:p>
        </p:txBody>
      </p:sp>
      <p:sp>
        <p:nvSpPr>
          <p:cNvPr id="189" name="Shape 189"/>
          <p:cNvSpPr/>
          <p:nvPr/>
        </p:nvSpPr>
        <p:spPr>
          <a:xfrm>
            <a:off x="1188290" y="349408"/>
            <a:ext cx="11190387" cy="1466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>
            <a:lvl1pPr>
              <a:defRPr sz="8000"/>
            </a:lvl1pPr>
          </a:lstStyle>
          <a:p>
            <a:r>
              <a:t>SignPuddle 3: Front</a:t>
            </a:r>
          </a:p>
        </p:txBody>
      </p:sp>
      <p:sp>
        <p:nvSpPr>
          <p:cNvPr id="190" name="Shape 190"/>
          <p:cNvSpPr/>
          <p:nvPr/>
        </p:nvSpPr>
        <p:spPr>
          <a:xfrm>
            <a:off x="7084032" y="2832068"/>
            <a:ext cx="5449388" cy="436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44499" indent="-444499" algn="l">
              <a:lnSpc>
                <a:spcPct val="120000"/>
              </a:lnSpc>
              <a:buSzPct val="75000"/>
              <a:buChar char="•"/>
              <a:defRPr sz="4000"/>
            </a:pPr>
            <a:r>
              <a:t>Formal SignWriting</a:t>
            </a:r>
          </a:p>
          <a:p>
            <a:pPr marL="444499" indent="-444499" algn="l">
              <a:lnSpc>
                <a:spcPct val="120000"/>
              </a:lnSpc>
              <a:buSzPct val="75000"/>
              <a:buChar char="•"/>
              <a:defRPr sz="4000"/>
            </a:pPr>
            <a:r>
              <a:t>HTML</a:t>
            </a:r>
          </a:p>
          <a:p>
            <a:pPr marL="444499" indent="-444499" algn="l">
              <a:lnSpc>
                <a:spcPct val="120000"/>
              </a:lnSpc>
              <a:buSzPct val="75000"/>
              <a:buChar char="•"/>
              <a:defRPr sz="4000"/>
            </a:pPr>
            <a:r>
              <a:t>SVG</a:t>
            </a:r>
          </a:p>
          <a:p>
            <a:pPr marL="444499" indent="-444499" algn="l">
              <a:lnSpc>
                <a:spcPct val="120000"/>
              </a:lnSpc>
              <a:buSzPct val="75000"/>
              <a:buChar char="•"/>
              <a:defRPr sz="4000"/>
            </a:pPr>
            <a:r>
              <a:t>CSS</a:t>
            </a:r>
          </a:p>
          <a:p>
            <a:pPr marL="444499" indent="-444499" algn="l">
              <a:lnSpc>
                <a:spcPct val="120000"/>
              </a:lnSpc>
              <a:buSzPct val="75000"/>
              <a:buChar char="•"/>
              <a:defRPr sz="4000"/>
            </a:pPr>
            <a:r>
              <a:t>TrueType Fonts</a:t>
            </a:r>
          </a:p>
          <a:p>
            <a:pPr marL="444499" indent="-444499" algn="l">
              <a:lnSpc>
                <a:spcPct val="120000"/>
              </a:lnSpc>
              <a:buSzPct val="75000"/>
              <a:buChar char="•"/>
              <a:defRPr sz="4000"/>
            </a:pPr>
            <a:r>
              <a:t>JavaScript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/>
        </p:nvSpPr>
        <p:spPr>
          <a:xfrm>
            <a:off x="1970785" y="8427895"/>
            <a:ext cx="9063229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 u="sng">
                <a:hlinkClick r:id="rId2"/>
              </a:defRPr>
            </a:lvl1pPr>
          </a:lstStyle>
          <a:p>
            <a:pPr>
              <a:defRPr u="none"/>
            </a:pPr>
            <a:r>
              <a:rPr u="sng">
                <a:hlinkClick r:id="rId2"/>
              </a:rPr>
              <a:t>http://signbank.org/signpuddle3/#/flags</a:t>
            </a:r>
          </a:p>
        </p:txBody>
      </p:sp>
      <p:sp>
        <p:nvSpPr>
          <p:cNvPr id="193" name="Shape 193"/>
          <p:cNvSpPr/>
          <p:nvPr/>
        </p:nvSpPr>
        <p:spPr>
          <a:xfrm>
            <a:off x="1188290" y="349408"/>
            <a:ext cx="11190387" cy="1466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>
            <a:lvl1pPr>
              <a:defRPr sz="8000"/>
            </a:lvl1pPr>
          </a:lstStyle>
          <a:p>
            <a:r>
              <a:t>Flag Listing</a:t>
            </a:r>
          </a:p>
        </p:txBody>
      </p:sp>
      <p:pic>
        <p:nvPicPr>
          <p:cNvPr id="194" name="Screen Shot 2016-06-30 at 10.06.15 A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33700" y="2499302"/>
            <a:ext cx="7137400" cy="5321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/>
        </p:nvSpPr>
        <p:spPr>
          <a:xfrm>
            <a:off x="1561592" y="8427895"/>
            <a:ext cx="9881617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 u="sng">
                <a:hlinkClick r:id="rId2"/>
              </a:defRPr>
            </a:lvl1pPr>
          </a:lstStyle>
          <a:p>
            <a:pPr>
              <a:defRPr u="none"/>
            </a:pPr>
            <a:r>
              <a:rPr u="sng">
                <a:hlinkClick r:id="rId2"/>
              </a:rPr>
              <a:t>http://signbank.org/signpuddle3/#/flags/US</a:t>
            </a:r>
          </a:p>
        </p:txBody>
      </p:sp>
      <p:sp>
        <p:nvSpPr>
          <p:cNvPr id="197" name="Shape 197"/>
          <p:cNvSpPr/>
          <p:nvPr/>
        </p:nvSpPr>
        <p:spPr>
          <a:xfrm>
            <a:off x="428444" y="323707"/>
            <a:ext cx="12147912" cy="1466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>
            <a:lvl1pPr>
              <a:defRPr sz="7000"/>
            </a:lvl1pPr>
          </a:lstStyle>
          <a:p>
            <a:r>
              <a:t>Languages by Country Code</a:t>
            </a:r>
          </a:p>
        </p:txBody>
      </p:sp>
      <p:pic>
        <p:nvPicPr>
          <p:cNvPr id="198" name="Screen Shot 2016-06-30 at 10.09.13 A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33750" y="3175237"/>
            <a:ext cx="6337300" cy="1981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/>
        </p:nvSpPr>
        <p:spPr>
          <a:xfrm>
            <a:off x="1236725" y="8427895"/>
            <a:ext cx="10531349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 u="sng">
                <a:hlinkClick r:id="rId2"/>
              </a:defRPr>
            </a:lvl1pPr>
          </a:lstStyle>
          <a:p>
            <a:pPr>
              <a:defRPr u="none"/>
            </a:pPr>
            <a:r>
              <a:rPr u="sng">
                <a:hlinkClick r:id="rId2"/>
              </a:rPr>
              <a:t>http://signbank.org/signpuddle3/#/puddle/ase</a:t>
            </a:r>
          </a:p>
        </p:txBody>
      </p:sp>
      <p:sp>
        <p:nvSpPr>
          <p:cNvPr id="201" name="Shape 201"/>
          <p:cNvSpPr/>
          <p:nvPr/>
        </p:nvSpPr>
        <p:spPr>
          <a:xfrm>
            <a:off x="364643" y="349408"/>
            <a:ext cx="12275514" cy="1466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>
            <a:lvl1pPr>
              <a:defRPr sz="7000"/>
            </a:lvl1pPr>
          </a:lstStyle>
          <a:p>
            <a:r>
              <a:t>Dictionary by Language Code</a:t>
            </a:r>
          </a:p>
        </p:txBody>
      </p:sp>
      <p:pic>
        <p:nvPicPr>
          <p:cNvPr id="202" name="Screen Shot 2016-06-30 at 10.21.49 A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15094" y="2409592"/>
            <a:ext cx="6426201" cy="4965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641</Words>
  <Application>Microsoft Macintosh PowerPoint</Application>
  <PresentationFormat>Custom</PresentationFormat>
  <Paragraphs>133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White</vt:lpstr>
      <vt:lpstr>PowerPoint Presentation</vt:lpstr>
      <vt:lpstr>Connecting the world of SignWriters</vt:lpstr>
      <vt:lpstr>Built on the SignWriting Stack</vt:lpstr>
      <vt:lpstr>SignPuddle Online Data</vt:lpstr>
      <vt:lpstr>SignPuddle 3</vt:lpstr>
      <vt:lpstr>http://signpuddle.org</vt:lpstr>
      <vt:lpstr>PowerPoint Presentation</vt:lpstr>
      <vt:lpstr>PowerPoint Presentation</vt:lpstr>
      <vt:lpstr>PowerPoint Presentation</vt:lpstr>
      <vt:lpstr>PowerPoint Presentation</vt:lpstr>
      <vt:lpstr>http://signpuddle.net</vt:lpstr>
      <vt:lpstr>SignWriting Server</vt:lpstr>
      <vt:lpstr>API Blueprint</vt:lpstr>
      <vt:lpstr>SignWriting Server Examples</vt:lpstr>
      <vt:lpstr>Server Section</vt:lpstr>
      <vt:lpstr>SVG Section</vt:lpstr>
      <vt:lpstr>Regex Section</vt:lpstr>
      <vt:lpstr>World Section</vt:lpstr>
      <vt:lpstr>Puddle Section</vt:lpstr>
      <vt:lpstr>SignPuddle 3: Front and Back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Valerie Sutton</cp:lastModifiedBy>
  <cp:revision>1</cp:revision>
  <dcterms:modified xsi:type="dcterms:W3CDTF">2016-07-16T03:10:45Z</dcterms:modified>
</cp:coreProperties>
</file>