
<file path=[Content_Types].xml><?xml version="1.0" encoding="utf-8"?>
<Types xmlns="http://schemas.openxmlformats.org/package/2006/content-types">
  <Default Extension="xml" ContentType="application/xml"/>
  <Default Extension="jpeg" ContentType="image/jpeg"/>
  <Default Extension="jpg" ContentType="image/jpeg"/>
  <Default Extension="mp3" ContentType="audio/unknown"/>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256" r:id="rId2"/>
    <p:sldId id="257" r:id="rId3"/>
    <p:sldId id="258" r:id="rId4"/>
    <p:sldId id="264" r:id="rId5"/>
    <p:sldId id="265" r:id="rId6"/>
    <p:sldId id="259" r:id="rId7"/>
    <p:sldId id="266" r:id="rId8"/>
    <p:sldId id="260" r:id="rId9"/>
    <p:sldId id="267" r:id="rId10"/>
    <p:sldId id="270" r:id="rId11"/>
    <p:sldId id="271" r:id="rId12"/>
    <p:sldId id="261" r:id="rId13"/>
    <p:sldId id="272" r:id="rId14"/>
    <p:sldId id="273" r:id="rId15"/>
    <p:sldId id="274" r:id="rId16"/>
    <p:sldId id="276" r:id="rId17"/>
    <p:sldId id="275" r:id="rId18"/>
    <p:sldId id="278" r:id="rId19"/>
    <p:sldId id="277" r:id="rId20"/>
    <p:sldId id="279" r:id="rId21"/>
    <p:sldId id="285" r:id="rId22"/>
    <p:sldId id="280" r:id="rId23"/>
    <p:sldId id="283" r:id="rId24"/>
    <p:sldId id="281" r:id="rId25"/>
    <p:sldId id="282" r:id="rId26"/>
    <p:sldId id="284"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30" d="100"/>
          <a:sy n="130" d="100"/>
        </p:scale>
        <p:origin x="-120" y="-50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3A9C523-A3F1-164A-8349-5A13D555FEFB}" type="datetime1">
              <a:rPr lang="en-US" smtClean="0"/>
              <a:t>7/23/14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88C7A47-9A18-7B4E-8BC0-B8D69C9D05EE}" type="slidenum">
              <a:rPr lang="en-US" smtClean="0"/>
              <a:t>‹#›</a:t>
            </a:fld>
            <a:endParaRPr lang="en-US"/>
          </a:p>
        </p:txBody>
      </p:sp>
    </p:spTree>
    <p:extLst>
      <p:ext uri="{BB962C8B-B14F-4D97-AF65-F5344CB8AC3E}">
        <p14:creationId xmlns:p14="http://schemas.microsoft.com/office/powerpoint/2010/main" val="14486192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B8293F-E0AB-1849-916E-4887D102470F}" type="datetime1">
              <a:rPr lang="en-US" smtClean="0"/>
              <a:t>7/23/14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C62E30-B2C4-FB4D-A8FC-3E112D3F4185}" type="slidenum">
              <a:rPr lang="en-US" smtClean="0"/>
              <a:t>‹#›</a:t>
            </a:fld>
            <a:endParaRPr lang="en-US"/>
          </a:p>
        </p:txBody>
      </p:sp>
    </p:spTree>
    <p:extLst>
      <p:ext uri="{BB962C8B-B14F-4D97-AF65-F5344CB8AC3E}">
        <p14:creationId xmlns:p14="http://schemas.microsoft.com/office/powerpoint/2010/main" val="138468273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C62E30-B2C4-FB4D-A8FC-3E112D3F4185}" type="slidenum">
              <a:rPr lang="en-US" smtClean="0"/>
              <a:t>3</a:t>
            </a:fld>
            <a:endParaRPr lang="en-US"/>
          </a:p>
        </p:txBody>
      </p:sp>
    </p:spTree>
    <p:extLst>
      <p:ext uri="{BB962C8B-B14F-4D97-AF65-F5344CB8AC3E}">
        <p14:creationId xmlns:p14="http://schemas.microsoft.com/office/powerpoint/2010/main" val="378538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C62E30-B2C4-FB4D-A8FC-3E112D3F4185}" type="slidenum">
              <a:rPr lang="en-US" smtClean="0"/>
              <a:t>4</a:t>
            </a:fld>
            <a:endParaRPr lang="en-US"/>
          </a:p>
        </p:txBody>
      </p:sp>
    </p:spTree>
    <p:extLst>
      <p:ext uri="{BB962C8B-B14F-4D97-AF65-F5344CB8AC3E}">
        <p14:creationId xmlns:p14="http://schemas.microsoft.com/office/powerpoint/2010/main" val="378538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C62E30-B2C4-FB4D-A8FC-3E112D3F4185}" type="slidenum">
              <a:rPr lang="en-US" smtClean="0"/>
              <a:t>5</a:t>
            </a:fld>
            <a:endParaRPr lang="en-US"/>
          </a:p>
        </p:txBody>
      </p:sp>
    </p:spTree>
    <p:extLst>
      <p:ext uri="{BB962C8B-B14F-4D97-AF65-F5344CB8AC3E}">
        <p14:creationId xmlns:p14="http://schemas.microsoft.com/office/powerpoint/2010/main" val="378538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FFD233A-1011-489C-A4F1-0F542102B25A}" type="datetimeFigureOut">
              <a:rPr lang="en-US" smtClean="0"/>
              <a:t>7/23/14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B4DEEB-41EF-4309-A81F-4C40B7A9D01F}" type="slidenum">
              <a:rPr lang="en-US" smtClean="0"/>
              <a:t>‹#›</a:t>
            </a:fld>
            <a:endParaRPr lang="en-US"/>
          </a:p>
        </p:txBody>
      </p:sp>
    </p:spTree>
    <p:extLst>
      <p:ext uri="{BB962C8B-B14F-4D97-AF65-F5344CB8AC3E}">
        <p14:creationId xmlns:p14="http://schemas.microsoft.com/office/powerpoint/2010/main" val="296661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FD233A-1011-489C-A4F1-0F542102B25A}" type="datetimeFigureOut">
              <a:rPr lang="en-US" smtClean="0"/>
              <a:t>7/23/14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B4DEEB-41EF-4309-A81F-4C40B7A9D01F}" type="slidenum">
              <a:rPr lang="en-US" smtClean="0"/>
              <a:t>‹#›</a:t>
            </a:fld>
            <a:endParaRPr lang="en-US"/>
          </a:p>
        </p:txBody>
      </p:sp>
    </p:spTree>
    <p:extLst>
      <p:ext uri="{BB962C8B-B14F-4D97-AF65-F5344CB8AC3E}">
        <p14:creationId xmlns:p14="http://schemas.microsoft.com/office/powerpoint/2010/main" val="1169173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FD233A-1011-489C-A4F1-0F542102B25A}" type="datetimeFigureOut">
              <a:rPr lang="en-US" smtClean="0"/>
              <a:t>7/23/14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B4DEEB-41EF-4309-A81F-4C40B7A9D01F}" type="slidenum">
              <a:rPr lang="en-US" smtClean="0"/>
              <a:t>‹#›</a:t>
            </a:fld>
            <a:endParaRPr lang="en-US"/>
          </a:p>
        </p:txBody>
      </p:sp>
    </p:spTree>
    <p:extLst>
      <p:ext uri="{BB962C8B-B14F-4D97-AF65-F5344CB8AC3E}">
        <p14:creationId xmlns:p14="http://schemas.microsoft.com/office/powerpoint/2010/main" val="6118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FD233A-1011-489C-A4F1-0F542102B25A}" type="datetimeFigureOut">
              <a:rPr lang="en-US" smtClean="0"/>
              <a:t>7/23/14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B4DEEB-41EF-4309-A81F-4C40B7A9D01F}" type="slidenum">
              <a:rPr lang="en-US" smtClean="0"/>
              <a:t>‹#›</a:t>
            </a:fld>
            <a:endParaRPr lang="en-US"/>
          </a:p>
        </p:txBody>
      </p:sp>
    </p:spTree>
    <p:extLst>
      <p:ext uri="{BB962C8B-B14F-4D97-AF65-F5344CB8AC3E}">
        <p14:creationId xmlns:p14="http://schemas.microsoft.com/office/powerpoint/2010/main" val="3449733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FD233A-1011-489C-A4F1-0F542102B25A}" type="datetimeFigureOut">
              <a:rPr lang="en-US" smtClean="0"/>
              <a:t>7/23/14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B4DEEB-41EF-4309-A81F-4C40B7A9D01F}" type="slidenum">
              <a:rPr lang="en-US" smtClean="0"/>
              <a:t>‹#›</a:t>
            </a:fld>
            <a:endParaRPr lang="en-US"/>
          </a:p>
        </p:txBody>
      </p:sp>
    </p:spTree>
    <p:extLst>
      <p:ext uri="{BB962C8B-B14F-4D97-AF65-F5344CB8AC3E}">
        <p14:creationId xmlns:p14="http://schemas.microsoft.com/office/powerpoint/2010/main" val="3651956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FFD233A-1011-489C-A4F1-0F542102B25A}" type="datetimeFigureOut">
              <a:rPr lang="en-US" smtClean="0"/>
              <a:t>7/23/14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B4DEEB-41EF-4309-A81F-4C40B7A9D01F}" type="slidenum">
              <a:rPr lang="en-US" smtClean="0"/>
              <a:t>‹#›</a:t>
            </a:fld>
            <a:endParaRPr lang="en-US"/>
          </a:p>
        </p:txBody>
      </p:sp>
    </p:spTree>
    <p:extLst>
      <p:ext uri="{BB962C8B-B14F-4D97-AF65-F5344CB8AC3E}">
        <p14:creationId xmlns:p14="http://schemas.microsoft.com/office/powerpoint/2010/main" val="1591545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FFD233A-1011-489C-A4F1-0F542102B25A}" type="datetimeFigureOut">
              <a:rPr lang="en-US" smtClean="0"/>
              <a:t>7/23/14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B4DEEB-41EF-4309-A81F-4C40B7A9D01F}" type="slidenum">
              <a:rPr lang="en-US" smtClean="0"/>
              <a:t>‹#›</a:t>
            </a:fld>
            <a:endParaRPr lang="en-US"/>
          </a:p>
        </p:txBody>
      </p:sp>
    </p:spTree>
    <p:extLst>
      <p:ext uri="{BB962C8B-B14F-4D97-AF65-F5344CB8AC3E}">
        <p14:creationId xmlns:p14="http://schemas.microsoft.com/office/powerpoint/2010/main" val="3484503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FFD233A-1011-489C-A4F1-0F542102B25A}" type="datetimeFigureOut">
              <a:rPr lang="en-US" smtClean="0"/>
              <a:t>7/23/14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B4DEEB-41EF-4309-A81F-4C40B7A9D01F}" type="slidenum">
              <a:rPr lang="en-US" smtClean="0"/>
              <a:t>‹#›</a:t>
            </a:fld>
            <a:endParaRPr lang="en-US"/>
          </a:p>
        </p:txBody>
      </p:sp>
    </p:spTree>
    <p:extLst>
      <p:ext uri="{BB962C8B-B14F-4D97-AF65-F5344CB8AC3E}">
        <p14:creationId xmlns:p14="http://schemas.microsoft.com/office/powerpoint/2010/main" val="2062972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FD233A-1011-489C-A4F1-0F542102B25A}" type="datetimeFigureOut">
              <a:rPr lang="en-US" smtClean="0"/>
              <a:t>7/23/14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B4DEEB-41EF-4309-A81F-4C40B7A9D01F}" type="slidenum">
              <a:rPr lang="en-US" smtClean="0"/>
              <a:t>‹#›</a:t>
            </a:fld>
            <a:endParaRPr lang="en-US"/>
          </a:p>
        </p:txBody>
      </p:sp>
    </p:spTree>
    <p:extLst>
      <p:ext uri="{BB962C8B-B14F-4D97-AF65-F5344CB8AC3E}">
        <p14:creationId xmlns:p14="http://schemas.microsoft.com/office/powerpoint/2010/main" val="3782202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FD233A-1011-489C-A4F1-0F542102B25A}" type="datetimeFigureOut">
              <a:rPr lang="en-US" smtClean="0"/>
              <a:t>7/23/14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B4DEEB-41EF-4309-A81F-4C40B7A9D01F}" type="slidenum">
              <a:rPr lang="en-US" smtClean="0"/>
              <a:t>‹#›</a:t>
            </a:fld>
            <a:endParaRPr lang="en-US"/>
          </a:p>
        </p:txBody>
      </p:sp>
    </p:spTree>
    <p:extLst>
      <p:ext uri="{BB962C8B-B14F-4D97-AF65-F5344CB8AC3E}">
        <p14:creationId xmlns:p14="http://schemas.microsoft.com/office/powerpoint/2010/main" val="215145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FD233A-1011-489C-A4F1-0F542102B25A}" type="datetimeFigureOut">
              <a:rPr lang="en-US" smtClean="0"/>
              <a:t>7/23/14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B4DEEB-41EF-4309-A81F-4C40B7A9D01F}" type="slidenum">
              <a:rPr lang="en-US" smtClean="0"/>
              <a:t>‹#›</a:t>
            </a:fld>
            <a:endParaRPr lang="en-US"/>
          </a:p>
        </p:txBody>
      </p:sp>
    </p:spTree>
    <p:extLst>
      <p:ext uri="{BB962C8B-B14F-4D97-AF65-F5344CB8AC3E}">
        <p14:creationId xmlns:p14="http://schemas.microsoft.com/office/powerpoint/2010/main" val="381408219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2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FD233A-1011-489C-A4F1-0F542102B25A}" type="datetimeFigureOut">
              <a:rPr lang="en-US" smtClean="0"/>
              <a:t>7/23/14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a:cs typeface="Times New Roman"/>
              </a:defRPr>
            </a:lvl1pPr>
          </a:lstStyle>
          <a:p>
            <a:r>
              <a:rPr lang="en-US" dirty="0" smtClean="0"/>
              <a:t>Thoughts on Sutton </a:t>
            </a:r>
            <a:r>
              <a:rPr lang="en-US" dirty="0" err="1" smtClean="0"/>
              <a:t>SignWriting</a:t>
            </a:r>
            <a:r>
              <a:rPr lang="en-US" dirty="0" smtClean="0"/>
              <a:t> as Musical Notation</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B4DEEB-41EF-4309-A81F-4C40B7A9D01F}" type="slidenum">
              <a:rPr lang="en-US" smtClean="0"/>
              <a:t>‹#›</a:t>
            </a:fld>
            <a:endParaRPr lang="en-US"/>
          </a:p>
        </p:txBody>
      </p:sp>
    </p:spTree>
    <p:extLst>
      <p:ext uri="{BB962C8B-B14F-4D97-AF65-F5344CB8AC3E}">
        <p14:creationId xmlns:p14="http://schemas.microsoft.com/office/powerpoint/2010/main" val="3597373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Times New Roman"/>
          <a:ea typeface="+mj-ea"/>
          <a:cs typeface="Times New Roman"/>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Times New Roman"/>
          <a:ea typeface="+mn-ea"/>
          <a:cs typeface="Times New Roman"/>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Times New Roman"/>
          <a:ea typeface="+mn-ea"/>
          <a:cs typeface="Times New Roman"/>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Times New Roman"/>
          <a:ea typeface="+mn-ea"/>
          <a:cs typeface="Times New Roman"/>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Times New Roman"/>
          <a:ea typeface="+mn-ea"/>
          <a:cs typeface="Times New Roman"/>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Times New Roman"/>
          <a:ea typeface="+mn-ea"/>
          <a:cs typeface="Times New Roman"/>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png"/><Relationship Id="rId1" Type="http://schemas.microsoft.com/office/2007/relationships/media" Target="../media/media1.mp3"/><Relationship Id="rId2" Type="http://schemas.openxmlformats.org/officeDocument/2006/relationships/audio" Target="../media/media1.mp3"/></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emf"/><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youtu.be/SXZDlSb6KQw"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 Id="rId3" Type="http://schemas.openxmlformats.org/officeDocument/2006/relationships/image" Target="../media/image17.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7ly1VuBMQuk" TargetMode="External"/><Relationship Id="rId3"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0"/>
            <a:ext cx="7772400" cy="1470025"/>
          </a:xfrm>
        </p:spPr>
        <p:txBody>
          <a:bodyPr/>
          <a:lstStyle/>
          <a:p>
            <a:r>
              <a:rPr lang="en-US" dirty="0" smtClean="0">
                <a:latin typeface="Times New Roman" panose="02020603050405020304" pitchFamily="18" charset="0"/>
                <a:cs typeface="Times New Roman" panose="02020603050405020304" pitchFamily="18" charset="0"/>
              </a:rPr>
              <a:t>Thoughts on Sutton </a:t>
            </a:r>
            <a:r>
              <a:rPr lang="en-US" dirty="0" err="1" smtClean="0">
                <a:latin typeface="Times New Roman" panose="02020603050405020304" pitchFamily="18" charset="0"/>
                <a:cs typeface="Times New Roman" panose="02020603050405020304" pitchFamily="18" charset="0"/>
              </a:rPr>
              <a:t>SignWriting</a:t>
            </a:r>
            <a:r>
              <a:rPr lang="en-US" dirty="0" smtClean="0">
                <a:latin typeface="Times New Roman" panose="02020603050405020304" pitchFamily="18" charset="0"/>
                <a:cs typeface="Times New Roman" panose="02020603050405020304" pitchFamily="18" charset="0"/>
              </a:rPr>
              <a:t> as Musical Notation</a:t>
            </a:r>
            <a:endParaRPr lang="en-US" dirty="0">
              <a:latin typeface="Times New Roman" panose="02020603050405020304" pitchFamily="18" charset="0"/>
              <a:cs typeface="Times New Roman" panose="02020603050405020304" pitchFamily="18" charset="0"/>
            </a:endParaRPr>
          </a:p>
        </p:txBody>
      </p:sp>
      <p:pic>
        <p:nvPicPr>
          <p:cNvPr id="3" name="Picture 2" descr="pcima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3200400"/>
            <a:ext cx="6629400" cy="2560669"/>
          </a:xfrm>
          <a:prstGeom prst="rect">
            <a:avLst/>
          </a:prstGeom>
        </p:spPr>
      </p:pic>
      <p:sp>
        <p:nvSpPr>
          <p:cNvPr id="4" name="TextBox 3"/>
          <p:cNvSpPr txBox="1"/>
          <p:nvPr/>
        </p:nvSpPr>
        <p:spPr>
          <a:xfrm>
            <a:off x="3429000" y="2438400"/>
            <a:ext cx="2286000" cy="477054"/>
          </a:xfrm>
          <a:prstGeom prst="rect">
            <a:avLst/>
          </a:prstGeom>
          <a:noFill/>
        </p:spPr>
        <p:txBody>
          <a:bodyPr wrap="square" rtlCol="0">
            <a:spAutoFit/>
          </a:bodyPr>
          <a:lstStyle/>
          <a:p>
            <a:pPr algn="ctr"/>
            <a:r>
              <a:rPr lang="en-US" sz="2500" dirty="0" smtClean="0">
                <a:latin typeface="Times"/>
                <a:cs typeface="Times"/>
              </a:rPr>
              <a:t>Ron Shalom</a:t>
            </a:r>
            <a:endParaRPr lang="en-US" sz="2500" dirty="0">
              <a:latin typeface="Times"/>
              <a:cs typeface="Times"/>
            </a:endParaRPr>
          </a:p>
        </p:txBody>
      </p:sp>
    </p:spTree>
    <p:extLst>
      <p:ext uri="{BB962C8B-B14F-4D97-AF65-F5344CB8AC3E}">
        <p14:creationId xmlns:p14="http://schemas.microsoft.com/office/powerpoint/2010/main" val="346668936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Composing for Movement and Gesture</a:t>
            </a:r>
            <a:endParaRPr lang="en-US" dirty="0"/>
          </a:p>
        </p:txBody>
      </p:sp>
      <p:sp>
        <p:nvSpPr>
          <p:cNvPr id="3" name="Content Placeholder 2"/>
          <p:cNvSpPr>
            <a:spLocks noGrp="1"/>
          </p:cNvSpPr>
          <p:nvPr>
            <p:ph idx="1"/>
          </p:nvPr>
        </p:nvSpPr>
        <p:spPr>
          <a:xfrm>
            <a:off x="457200" y="1219200"/>
            <a:ext cx="8229600" cy="4525963"/>
          </a:xfrm>
        </p:spPr>
        <p:txBody>
          <a:bodyPr>
            <a:normAutofit fontScale="85000" lnSpcReduction="20000"/>
          </a:bodyPr>
          <a:lstStyle/>
          <a:p>
            <a:pPr marL="0" indent="0" algn="ctr">
              <a:buNone/>
            </a:pPr>
            <a:endParaRPr lang="en-US" dirty="0" smtClean="0"/>
          </a:p>
          <a:p>
            <a:pPr marL="0" indent="0" algn="ctr">
              <a:buNone/>
            </a:pPr>
            <a:r>
              <a:rPr lang="en-US" dirty="0" err="1" smtClean="0"/>
              <a:t>Marek</a:t>
            </a:r>
            <a:r>
              <a:rPr lang="en-US" dirty="0" smtClean="0"/>
              <a:t> </a:t>
            </a:r>
            <a:r>
              <a:rPr lang="en-US" dirty="0" err="1" smtClean="0"/>
              <a:t>Poliks</a:t>
            </a:r>
            <a:r>
              <a:rPr lang="en-US" dirty="0" smtClean="0"/>
              <a:t>, </a:t>
            </a:r>
            <a:r>
              <a:rPr lang="en-US" i="1" dirty="0" smtClean="0"/>
              <a:t>tress/burl </a:t>
            </a:r>
            <a:r>
              <a:rPr lang="en-US" dirty="0" smtClean="0"/>
              <a:t>(2012)</a:t>
            </a:r>
          </a:p>
          <a:p>
            <a:pPr algn="just"/>
            <a:endParaRPr lang="en-US" sz="2400" dirty="0" smtClean="0"/>
          </a:p>
          <a:p>
            <a:pPr marL="0" indent="0" algn="just">
              <a:buNone/>
            </a:pPr>
            <a:r>
              <a:rPr lang="en-US" sz="2400" dirty="0" smtClean="0"/>
              <a:t>“</a:t>
            </a:r>
            <a:r>
              <a:rPr lang="en-US" sz="2400" dirty="0"/>
              <a:t>A</a:t>
            </a:r>
            <a:r>
              <a:rPr lang="en-US" sz="2400" dirty="0" smtClean="0"/>
              <a:t>ll </a:t>
            </a:r>
            <a:r>
              <a:rPr lang="en-US" sz="2400" dirty="0"/>
              <a:t>graphemes or other signs deployed in this work function prescriptively; they denote or inform a physical </a:t>
            </a:r>
            <a:r>
              <a:rPr lang="en-US" sz="2400" dirty="0" smtClean="0"/>
              <a:t>action. Given the normative hermeneutics of musical notation, prescription in this context must be defined negatively – the notation here does not </a:t>
            </a:r>
            <a:r>
              <a:rPr lang="en-US" sz="2400" dirty="0"/>
              <a:t>describe the consequences of the activity it commands, nor does it bespeak a modality of performance oriented towards sonic ends. </a:t>
            </a:r>
            <a:r>
              <a:rPr lang="en-US" sz="2400" dirty="0" smtClean="0"/>
              <a:t>Conventional logographs positioned upon a staff mark positions and intensities of finger pressure along a string [or a tablature shorthand indicating fingerings], not sounding pitches. Conventional </a:t>
            </a:r>
            <a:r>
              <a:rPr lang="en-US" sz="2400" dirty="0"/>
              <a:t>dynamic markings indicate a balance between bow speed and bow </a:t>
            </a:r>
            <a:r>
              <a:rPr lang="en-US" sz="2400" dirty="0" smtClean="0"/>
              <a:t>pressure [or a level of breath intensity and embouchure control]. Such </a:t>
            </a:r>
            <a:r>
              <a:rPr lang="en-US" sz="2400" dirty="0"/>
              <a:t>compromises facilitate an intuitive or idiomatic execution of the score while, through a number of complicating factors, maintaining critical distance from the conventions </a:t>
            </a:r>
            <a:r>
              <a:rPr lang="en-US" sz="2400" dirty="0" smtClean="0"/>
              <a:t>of </a:t>
            </a:r>
            <a:r>
              <a:rPr lang="en-US" sz="2400" dirty="0"/>
              <a:t>performance practice</a:t>
            </a:r>
            <a:r>
              <a:rPr lang="en-US" sz="2400" dirty="0" smtClean="0"/>
              <a:t>.”</a:t>
            </a:r>
            <a:endParaRPr lang="en-US" sz="2400" dirty="0"/>
          </a:p>
          <a:p>
            <a:pPr marL="0" indent="0" algn="ctr">
              <a:buNone/>
            </a:pPr>
            <a:endParaRPr lang="en-US" dirty="0" smtClean="0"/>
          </a:p>
        </p:txBody>
      </p:sp>
      <p:pic>
        <p:nvPicPr>
          <p:cNvPr id="5" name="tress_burl.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62800" y="1295400"/>
            <a:ext cx="812800" cy="812800"/>
          </a:xfrm>
          <a:prstGeom prst="rect">
            <a:avLst/>
          </a:prstGeom>
        </p:spPr>
      </p:pic>
    </p:spTree>
    <p:extLst>
      <p:ext uri="{BB962C8B-B14F-4D97-AF65-F5344CB8AC3E}">
        <p14:creationId xmlns:p14="http://schemas.microsoft.com/office/powerpoint/2010/main" val="34857715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96316" fill="hold"/>
                                        <p:tgtEl>
                                          <p:spTgt spid="5"/>
                                        </p:tgtEl>
                                      </p:cBhvr>
                                    </p:cmd>
                                  </p:childTnLst>
                                </p:cTn>
                              </p:par>
                            </p:childTnLst>
                          </p:cTn>
                        </p:par>
                      </p:childTnLst>
                    </p:cTn>
                  </p:par>
                </p:childTnLst>
              </p:cTn>
              <p:nextCondLst>
                <p:cond evt="onClick" delay="0">
                  <p:tgtEl>
                    <p:spTgt spid="5"/>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ressburl excerp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4419600"/>
          </a:xfrm>
          <a:prstGeom prst="rect">
            <a:avLst/>
          </a:prstGeom>
        </p:spPr>
      </p:pic>
      <p:sp>
        <p:nvSpPr>
          <p:cNvPr id="6" name="Rectangle 5"/>
          <p:cNvSpPr/>
          <p:nvPr/>
        </p:nvSpPr>
        <p:spPr>
          <a:xfrm>
            <a:off x="2590800" y="457200"/>
            <a:ext cx="3960940" cy="369332"/>
          </a:xfrm>
          <a:prstGeom prst="rect">
            <a:avLst/>
          </a:prstGeom>
        </p:spPr>
        <p:txBody>
          <a:bodyPr wrap="none">
            <a:spAutoFit/>
          </a:bodyPr>
          <a:lstStyle/>
          <a:p>
            <a:pPr algn="ctr"/>
            <a:r>
              <a:rPr lang="en-US" dirty="0" err="1">
                <a:latin typeface="Times New Roman"/>
                <a:cs typeface="Times New Roman"/>
              </a:rPr>
              <a:t>Marek</a:t>
            </a:r>
            <a:r>
              <a:rPr lang="en-US" dirty="0">
                <a:latin typeface="Times New Roman"/>
                <a:cs typeface="Times New Roman"/>
              </a:rPr>
              <a:t> </a:t>
            </a:r>
            <a:r>
              <a:rPr lang="en-US" dirty="0" err="1">
                <a:latin typeface="Times New Roman"/>
                <a:cs typeface="Times New Roman"/>
              </a:rPr>
              <a:t>Poliks</a:t>
            </a:r>
            <a:r>
              <a:rPr lang="en-US" dirty="0">
                <a:latin typeface="Times New Roman"/>
                <a:cs typeface="Times New Roman"/>
              </a:rPr>
              <a:t>, </a:t>
            </a:r>
            <a:r>
              <a:rPr lang="en-US" i="1" dirty="0">
                <a:latin typeface="Times New Roman"/>
                <a:cs typeface="Times New Roman"/>
              </a:rPr>
              <a:t>tress/burl </a:t>
            </a:r>
            <a:r>
              <a:rPr lang="en-US" dirty="0">
                <a:latin typeface="Times New Roman"/>
                <a:cs typeface="Times New Roman"/>
              </a:rPr>
              <a:t>(2012</a:t>
            </a:r>
            <a:r>
              <a:rPr lang="en-US" dirty="0" smtClean="0">
                <a:latin typeface="Times New Roman"/>
                <a:cs typeface="Times New Roman"/>
              </a:rPr>
              <a:t>) (excerpt)</a:t>
            </a:r>
            <a:endParaRPr lang="en-US" dirty="0">
              <a:latin typeface="Times New Roman"/>
              <a:cs typeface="Times New Roman"/>
            </a:endParaRPr>
          </a:p>
        </p:txBody>
      </p:sp>
    </p:spTree>
    <p:extLst>
      <p:ext uri="{BB962C8B-B14F-4D97-AF65-F5344CB8AC3E}">
        <p14:creationId xmlns:p14="http://schemas.microsoft.com/office/powerpoint/2010/main" val="74336045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Composing with Sutton </a:t>
            </a:r>
            <a:r>
              <a:rPr lang="en-US" dirty="0" err="1" smtClean="0"/>
              <a:t>SignWriting</a:t>
            </a:r>
            <a:endParaRPr lang="en-US" dirty="0"/>
          </a:p>
        </p:txBody>
      </p:sp>
      <p:sp>
        <p:nvSpPr>
          <p:cNvPr id="3" name="Content Placeholder 2"/>
          <p:cNvSpPr>
            <a:spLocks noGrp="1"/>
          </p:cNvSpPr>
          <p:nvPr>
            <p:ph idx="1"/>
          </p:nvPr>
        </p:nvSpPr>
        <p:spPr/>
        <p:txBody>
          <a:bodyPr/>
          <a:lstStyle/>
          <a:p>
            <a:r>
              <a:rPr lang="en-US" dirty="0" smtClean="0"/>
              <a:t>What SSW affords:</a:t>
            </a:r>
          </a:p>
          <a:p>
            <a:pPr lvl="1"/>
            <a:r>
              <a:rPr lang="en-US" dirty="0" smtClean="0"/>
              <a:t>Ready-made script system for nonmusical, </a:t>
            </a:r>
            <a:r>
              <a:rPr lang="en-US" dirty="0" err="1" smtClean="0"/>
              <a:t>paramusical</a:t>
            </a:r>
            <a:r>
              <a:rPr lang="en-US" dirty="0" smtClean="0"/>
              <a:t> or </a:t>
            </a:r>
            <a:r>
              <a:rPr lang="en-US" dirty="0" err="1" smtClean="0"/>
              <a:t>extramusical</a:t>
            </a:r>
            <a:r>
              <a:rPr lang="en-US" dirty="0" smtClean="0"/>
              <a:t> gestures</a:t>
            </a:r>
          </a:p>
          <a:p>
            <a:pPr lvl="1"/>
            <a:r>
              <a:rPr lang="en-US" dirty="0" smtClean="0"/>
              <a:t>Usable in relation to musical instruments</a:t>
            </a:r>
          </a:p>
          <a:p>
            <a:pPr lvl="1"/>
            <a:r>
              <a:rPr lang="en-US" dirty="0" smtClean="0"/>
              <a:t>Compatible with “horizontal” (temporally sequenced) and “vertical” (simultaneous) elements of standard musical notation</a:t>
            </a:r>
          </a:p>
        </p:txBody>
      </p:sp>
    </p:spTree>
    <p:extLst>
      <p:ext uri="{BB962C8B-B14F-4D97-AF65-F5344CB8AC3E}">
        <p14:creationId xmlns:p14="http://schemas.microsoft.com/office/powerpoint/2010/main" val="25053330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Composing with Sutton </a:t>
            </a:r>
            <a:r>
              <a:rPr lang="en-US" dirty="0" err="1" smtClean="0"/>
              <a:t>SignWriting</a:t>
            </a:r>
            <a:endParaRPr lang="en-US" dirty="0"/>
          </a:p>
        </p:txBody>
      </p:sp>
      <p:sp>
        <p:nvSpPr>
          <p:cNvPr id="3" name="Content Placeholder 2"/>
          <p:cNvSpPr>
            <a:spLocks noGrp="1"/>
          </p:cNvSpPr>
          <p:nvPr>
            <p:ph idx="1"/>
          </p:nvPr>
        </p:nvSpPr>
        <p:spPr/>
        <p:txBody>
          <a:bodyPr>
            <a:normAutofit/>
          </a:bodyPr>
          <a:lstStyle/>
          <a:p>
            <a:r>
              <a:rPr lang="en-US" sz="2800" dirty="0" smtClean="0"/>
              <a:t>Limitations of SSW:</a:t>
            </a:r>
          </a:p>
          <a:p>
            <a:pPr lvl="1"/>
            <a:r>
              <a:rPr lang="en-US" dirty="0" smtClean="0"/>
              <a:t>SSW symbols retain vagueness</a:t>
            </a:r>
          </a:p>
          <a:p>
            <a:pPr lvl="2"/>
            <a:r>
              <a:rPr lang="en-US" sz="2800" dirty="0" smtClean="0"/>
              <a:t>Feature shared with all symbolic systems, including musical notation.</a:t>
            </a:r>
          </a:p>
          <a:p>
            <a:pPr lvl="3"/>
            <a:r>
              <a:rPr lang="en-US" sz="2800" dirty="0" smtClean="0"/>
              <a:t>Phonemes</a:t>
            </a:r>
          </a:p>
          <a:p>
            <a:pPr lvl="3"/>
            <a:r>
              <a:rPr lang="en-US" sz="2800" dirty="0" smtClean="0"/>
              <a:t>Pitch (in Western music)</a:t>
            </a:r>
            <a:endParaRPr lang="en-US" sz="2800" dirty="0"/>
          </a:p>
        </p:txBody>
      </p:sp>
    </p:spTree>
    <p:extLst>
      <p:ext uri="{BB962C8B-B14F-4D97-AF65-F5344CB8AC3E}">
        <p14:creationId xmlns:p14="http://schemas.microsoft.com/office/powerpoint/2010/main" val="36444850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Composing with Sutton </a:t>
            </a:r>
            <a:r>
              <a:rPr lang="en-US" dirty="0" err="1" smtClean="0"/>
              <a:t>SignWriting</a:t>
            </a:r>
            <a:endParaRPr lang="en-US" dirty="0"/>
          </a:p>
        </p:txBody>
      </p:sp>
      <p:sp>
        <p:nvSpPr>
          <p:cNvPr id="3" name="Content Placeholder 2"/>
          <p:cNvSpPr>
            <a:spLocks noGrp="1"/>
          </p:cNvSpPr>
          <p:nvPr>
            <p:ph idx="1"/>
          </p:nvPr>
        </p:nvSpPr>
        <p:spPr/>
        <p:txBody>
          <a:bodyPr>
            <a:normAutofit/>
          </a:bodyPr>
          <a:lstStyle/>
          <a:p>
            <a:r>
              <a:rPr lang="en-US" sz="2800" dirty="0" smtClean="0"/>
              <a:t>Limitations of SSW:</a:t>
            </a:r>
          </a:p>
          <a:p>
            <a:pPr lvl="1"/>
            <a:r>
              <a:rPr lang="en-US" dirty="0" smtClean="0"/>
              <a:t>SSW symbols retain vagueness</a:t>
            </a:r>
          </a:p>
          <a:p>
            <a:pPr lvl="2"/>
            <a:r>
              <a:rPr lang="en-US" sz="2800" dirty="0" smtClean="0"/>
              <a:t>Also an advantage.</a:t>
            </a:r>
          </a:p>
          <a:p>
            <a:pPr lvl="2"/>
            <a:endParaRPr lang="en-US" sz="2800" dirty="0"/>
          </a:p>
          <a:p>
            <a:pPr marL="914400" lvl="2" indent="0">
              <a:buNone/>
            </a:pPr>
            <a:endParaRPr lang="en-US" sz="2800" dirty="0" smtClean="0"/>
          </a:p>
          <a:p>
            <a:pPr lvl="2"/>
            <a:r>
              <a:rPr lang="en-US" sz="2800" dirty="0" smtClean="0"/>
              <a:t>“Eyes half open, open-mouthed smile, head tilted towards wall”</a:t>
            </a:r>
            <a:endParaRPr lang="en-US" sz="2800" dirty="0"/>
          </a:p>
          <a:p>
            <a:pPr lvl="3"/>
            <a:r>
              <a:rPr lang="en-US" sz="2800" dirty="0" smtClean="0"/>
              <a:t>Open how </a:t>
            </a:r>
            <a:r>
              <a:rPr lang="en-US" sz="2800" dirty="0"/>
              <a:t>many millimeters? </a:t>
            </a:r>
            <a:r>
              <a:rPr lang="en-US" sz="2800" dirty="0" smtClean="0"/>
              <a:t>Tilt angle? Jaw </a:t>
            </a:r>
            <a:r>
              <a:rPr lang="en-US" sz="2800" dirty="0"/>
              <a:t>position? Mouth shape? Etc</a:t>
            </a:r>
            <a:r>
              <a:rPr lang="en-US" sz="2800" dirty="0" smtClean="0"/>
              <a:t>.</a:t>
            </a:r>
            <a:endParaRPr lang="en-US" sz="2800" dirty="0"/>
          </a:p>
        </p:txBody>
      </p:sp>
      <p:pic>
        <p:nvPicPr>
          <p:cNvPr id="4" name="Picture 3" descr="eyes half open mouth open smile head tilt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3200400"/>
            <a:ext cx="838200" cy="955548"/>
          </a:xfrm>
          <a:prstGeom prst="rect">
            <a:avLst/>
          </a:prstGeom>
        </p:spPr>
      </p:pic>
    </p:spTree>
    <p:extLst>
      <p:ext uri="{BB962C8B-B14F-4D97-AF65-F5344CB8AC3E}">
        <p14:creationId xmlns:p14="http://schemas.microsoft.com/office/powerpoint/2010/main" val="33823098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smtClean="0"/>
              <a:t>Problem Child</a:t>
            </a:r>
            <a:r>
              <a:rPr lang="en-US" dirty="0" smtClean="0"/>
              <a:t> (2014)</a:t>
            </a:r>
            <a:endParaRPr lang="en-US" i="1" dirty="0"/>
          </a:p>
        </p:txBody>
      </p:sp>
      <p:sp>
        <p:nvSpPr>
          <p:cNvPr id="3" name="Content Placeholder 2"/>
          <p:cNvSpPr>
            <a:spLocks noGrp="1"/>
          </p:cNvSpPr>
          <p:nvPr>
            <p:ph idx="1"/>
          </p:nvPr>
        </p:nvSpPr>
        <p:spPr/>
        <p:txBody>
          <a:bodyPr>
            <a:normAutofit/>
          </a:bodyPr>
          <a:lstStyle/>
          <a:p>
            <a:r>
              <a:rPr lang="en-US" sz="2800" dirty="0" smtClean="0"/>
              <a:t>Written for double bass and facial expression (two performers, with facial expressionist positioned in front of bassist). Score available online</a:t>
            </a:r>
          </a:p>
          <a:p>
            <a:r>
              <a:rPr lang="en-US" sz="2800" dirty="0" smtClean="0"/>
              <a:t>Utilizes standard musical notation for bass, and SSW for face along with International Phonetic Alphabet for expressionist’s mouth shape</a:t>
            </a:r>
          </a:p>
          <a:p>
            <a:r>
              <a:rPr lang="en-US" sz="2800" dirty="0" smtClean="0"/>
              <a:t>Intended to explore illusory effect of sounds coordinated with mouth shapes</a:t>
            </a:r>
          </a:p>
        </p:txBody>
      </p:sp>
    </p:spTree>
    <p:extLst>
      <p:ext uri="{BB962C8B-B14F-4D97-AF65-F5344CB8AC3E}">
        <p14:creationId xmlns:p14="http://schemas.microsoft.com/office/powerpoint/2010/main" val="15597292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smtClean="0"/>
              <a:t>Problem Child</a:t>
            </a:r>
            <a:r>
              <a:rPr lang="en-US" dirty="0" smtClean="0"/>
              <a:t> (2014)</a:t>
            </a:r>
            <a:endParaRPr lang="en-US" i="1" dirty="0"/>
          </a:p>
        </p:txBody>
      </p:sp>
      <p:sp>
        <p:nvSpPr>
          <p:cNvPr id="3" name="Content Placeholder 2"/>
          <p:cNvSpPr>
            <a:spLocks noGrp="1"/>
          </p:cNvSpPr>
          <p:nvPr>
            <p:ph idx="1"/>
          </p:nvPr>
        </p:nvSpPr>
        <p:spPr/>
        <p:txBody>
          <a:bodyPr>
            <a:normAutofit lnSpcReduction="10000"/>
          </a:bodyPr>
          <a:lstStyle/>
          <a:p>
            <a:r>
              <a:rPr lang="en-US" sz="2800" dirty="0" smtClean="0"/>
              <a:t>“One </a:t>
            </a:r>
            <a:r>
              <a:rPr lang="en-US" sz="2800" dirty="0"/>
              <a:t>of my compositional aims was that the facial expression observed by the audience would change their perception of the sound of the double bass occurring at that moment. Through a sort of suspension of disbelief, the audience might choose to ‘hear’ the sound of the bass as issuing from the expressionist's mouth, and thus 'hear' the formant of the vowel suggested by the expressionist's mouth shape. Likewise, they may also 'hear' sounds that the bassist is not making when the expressionist holds an expression for longer than the bassist holds a note</a:t>
            </a:r>
            <a:r>
              <a:rPr lang="en-US" sz="2800" dirty="0" smtClean="0"/>
              <a:t>.”</a:t>
            </a:r>
            <a:endParaRPr lang="en-US" sz="2800" dirty="0"/>
          </a:p>
        </p:txBody>
      </p:sp>
    </p:spTree>
    <p:extLst>
      <p:ext uri="{BB962C8B-B14F-4D97-AF65-F5344CB8AC3E}">
        <p14:creationId xmlns:p14="http://schemas.microsoft.com/office/powerpoint/2010/main" val="417372246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638300" y="0"/>
            <a:ext cx="5864551" cy="6858000"/>
          </a:xfrm>
          <a:prstGeom prst="rect">
            <a:avLst/>
          </a:prstGeom>
        </p:spPr>
      </p:pic>
    </p:spTree>
    <p:extLst>
      <p:ext uri="{BB962C8B-B14F-4D97-AF65-F5344CB8AC3E}">
        <p14:creationId xmlns:p14="http://schemas.microsoft.com/office/powerpoint/2010/main" val="190920357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smtClean="0"/>
              <a:t>Problem Child</a:t>
            </a:r>
            <a:r>
              <a:rPr lang="en-US" dirty="0" smtClean="0"/>
              <a:t> (2014)</a:t>
            </a:r>
            <a:endParaRPr lang="en-US" i="1" dirty="0"/>
          </a:p>
        </p:txBody>
      </p:sp>
      <p:sp>
        <p:nvSpPr>
          <p:cNvPr id="3" name="Content Placeholder 2"/>
          <p:cNvSpPr>
            <a:spLocks noGrp="1"/>
          </p:cNvSpPr>
          <p:nvPr>
            <p:ph idx="1"/>
          </p:nvPr>
        </p:nvSpPr>
        <p:spPr/>
        <p:txBody>
          <a:bodyPr>
            <a:noAutofit/>
          </a:bodyPr>
          <a:lstStyle/>
          <a:p>
            <a:r>
              <a:rPr lang="en-US" sz="2800" dirty="0"/>
              <a:t>C</a:t>
            </a:r>
            <a:r>
              <a:rPr lang="en-US" sz="2800" dirty="0" smtClean="0"/>
              <a:t>hallenges:</a:t>
            </a:r>
          </a:p>
          <a:p>
            <a:pPr lvl="1"/>
            <a:r>
              <a:rPr lang="en-US" dirty="0" smtClean="0"/>
              <a:t>Facial expressionist in front of bassist amplifies illusory effect, but requires that performance decisions be planned and internalized rather than spontaneous</a:t>
            </a:r>
            <a:endParaRPr lang="en-US" dirty="0"/>
          </a:p>
        </p:txBody>
      </p:sp>
    </p:spTree>
    <p:extLst>
      <p:ext uri="{BB962C8B-B14F-4D97-AF65-F5344CB8AC3E}">
        <p14:creationId xmlns:p14="http://schemas.microsoft.com/office/powerpoint/2010/main" val="5011594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smtClean="0"/>
              <a:t>Problem Child</a:t>
            </a:r>
            <a:r>
              <a:rPr lang="en-US" dirty="0" smtClean="0"/>
              <a:t> (2014)</a:t>
            </a:r>
            <a:endParaRPr lang="en-US" i="1" dirty="0"/>
          </a:p>
        </p:txBody>
      </p:sp>
      <p:sp>
        <p:nvSpPr>
          <p:cNvPr id="3" name="Content Placeholder 2"/>
          <p:cNvSpPr>
            <a:spLocks noGrp="1"/>
          </p:cNvSpPr>
          <p:nvPr>
            <p:ph idx="1"/>
          </p:nvPr>
        </p:nvSpPr>
        <p:spPr/>
        <p:txBody>
          <a:bodyPr>
            <a:noAutofit/>
          </a:bodyPr>
          <a:lstStyle/>
          <a:p>
            <a:r>
              <a:rPr lang="en-US" sz="2800" dirty="0"/>
              <a:t>C</a:t>
            </a:r>
            <a:r>
              <a:rPr lang="en-US" sz="2800" dirty="0" smtClean="0"/>
              <a:t>hallenges:</a:t>
            </a:r>
          </a:p>
          <a:p>
            <a:pPr lvl="1"/>
            <a:r>
              <a:rPr lang="en-US" dirty="0" smtClean="0"/>
              <a:t>Interest in composing musical situations rather than prescribed activities, leaving wide interpretive range.</a:t>
            </a:r>
          </a:p>
          <a:p>
            <a:pPr lvl="2"/>
            <a:r>
              <a:rPr lang="en-US" sz="2800" dirty="0" smtClean="0"/>
              <a:t>No temporal grid: trade-off of precise coordination between performers</a:t>
            </a:r>
          </a:p>
        </p:txBody>
      </p:sp>
      <p:pic>
        <p:nvPicPr>
          <p:cNvPr id="4" name="Picture 3"/>
          <p:cNvPicPr>
            <a:picLocks noChangeAspect="1"/>
          </p:cNvPicPr>
          <p:nvPr/>
        </p:nvPicPr>
        <p:blipFill>
          <a:blip r:embed="rId2"/>
          <a:stretch>
            <a:fillRect/>
          </a:stretch>
        </p:blipFill>
        <p:spPr>
          <a:xfrm>
            <a:off x="1143000" y="4572000"/>
            <a:ext cx="6908800" cy="1511300"/>
          </a:xfrm>
          <a:prstGeom prst="rect">
            <a:avLst/>
          </a:prstGeom>
        </p:spPr>
      </p:pic>
    </p:spTree>
    <p:extLst>
      <p:ext uri="{BB962C8B-B14F-4D97-AF65-F5344CB8AC3E}">
        <p14:creationId xmlns:p14="http://schemas.microsoft.com/office/powerpoint/2010/main" val="31523756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latin typeface="Times New Roman" panose="02020603050405020304" pitchFamily="18" charset="0"/>
                <a:cs typeface="Times New Roman" panose="02020603050405020304" pitchFamily="18" charset="0"/>
              </a:rPr>
              <a:t>Overview</a:t>
            </a:r>
            <a:endParaRPr lang="en-US" u="sng"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r>
              <a:rPr lang="en-US" dirty="0" smtClean="0">
                <a:latin typeface="Times New Roman" panose="02020603050405020304" pitchFamily="18" charset="0"/>
                <a:cs typeface="Times New Roman" panose="02020603050405020304" pitchFamily="18" charset="0"/>
              </a:rPr>
              <a:t>Standard and non-standard musical notation</a:t>
            </a:r>
          </a:p>
          <a:p>
            <a:r>
              <a:rPr lang="en-US" dirty="0" smtClean="0">
                <a:latin typeface="Times New Roman" panose="02020603050405020304" pitchFamily="18" charset="0"/>
                <a:cs typeface="Times New Roman" panose="02020603050405020304" pitchFamily="18" charset="0"/>
              </a:rPr>
              <a:t>Notational techniques for composing movement and gesture</a:t>
            </a:r>
          </a:p>
          <a:p>
            <a:r>
              <a:rPr lang="en-US" i="1" dirty="0" smtClean="0">
                <a:latin typeface="Times New Roman" panose="02020603050405020304" pitchFamily="18" charset="0"/>
                <a:cs typeface="Times New Roman" panose="02020603050405020304" pitchFamily="18" charset="0"/>
              </a:rPr>
              <a:t>Problem Child</a:t>
            </a:r>
            <a:r>
              <a:rPr lang="en-US" dirty="0" smtClean="0">
                <a:latin typeface="Times New Roman" panose="02020603050405020304" pitchFamily="18" charset="0"/>
                <a:cs typeface="Times New Roman" panose="02020603050405020304" pitchFamily="18" charset="0"/>
              </a:rPr>
              <a:t> and Sutton Signwriting</a:t>
            </a:r>
          </a:p>
          <a:p>
            <a:r>
              <a:rPr lang="en-US" dirty="0" smtClean="0">
                <a:latin typeface="Times New Roman" panose="02020603050405020304" pitchFamily="18" charset="0"/>
                <a:cs typeface="Times New Roman" panose="02020603050405020304" pitchFamily="18" charset="0"/>
              </a:rPr>
              <a:t>Possibilities for SSW in a musical context</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10139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smtClean="0"/>
              <a:t>Problem Child</a:t>
            </a:r>
            <a:r>
              <a:rPr lang="en-US" dirty="0" smtClean="0"/>
              <a:t> (2014)</a:t>
            </a:r>
            <a:endParaRPr lang="en-US" i="1" dirty="0"/>
          </a:p>
        </p:txBody>
      </p:sp>
      <p:sp>
        <p:nvSpPr>
          <p:cNvPr id="3" name="Content Placeholder 2"/>
          <p:cNvSpPr>
            <a:spLocks noGrp="1"/>
          </p:cNvSpPr>
          <p:nvPr>
            <p:ph idx="1"/>
          </p:nvPr>
        </p:nvSpPr>
        <p:spPr/>
        <p:txBody>
          <a:bodyPr>
            <a:noAutofit/>
          </a:bodyPr>
          <a:lstStyle/>
          <a:p>
            <a:pPr lvl="1"/>
            <a:r>
              <a:rPr lang="en-US" sz="2000" dirty="0"/>
              <a:t>Interest in composing musical situations rather than prescribed activities, leaving wide interpretive range.</a:t>
            </a:r>
          </a:p>
          <a:p>
            <a:pPr lvl="1"/>
            <a:r>
              <a:rPr lang="en-US" sz="2000" dirty="0" smtClean="0"/>
              <a:t>Vagueness of SSW symbols</a:t>
            </a:r>
          </a:p>
          <a:p>
            <a:pPr lvl="2"/>
            <a:r>
              <a:rPr lang="en-US" sz="2000" dirty="0" smtClean="0"/>
              <a:t>No established tradition of interpretation in a musical context</a:t>
            </a:r>
          </a:p>
          <a:p>
            <a:pPr lvl="2"/>
            <a:r>
              <a:rPr lang="en-US" sz="2000" dirty="0" smtClean="0"/>
              <a:t>What will be the difference between        and        ?</a:t>
            </a:r>
          </a:p>
          <a:p>
            <a:pPr lvl="2"/>
            <a:endParaRPr lang="en-US" sz="2000" dirty="0" smtClean="0"/>
          </a:p>
          <a:p>
            <a:pPr lvl="2"/>
            <a:endParaRPr lang="en-US" sz="2000" dirty="0"/>
          </a:p>
          <a:p>
            <a:pPr lvl="2"/>
            <a:endParaRPr lang="en-US" sz="2000" dirty="0" smtClean="0"/>
          </a:p>
          <a:p>
            <a:pPr lvl="2"/>
            <a:endParaRPr lang="en-US" sz="2000" dirty="0" smtClean="0"/>
          </a:p>
          <a:p>
            <a:pPr lvl="2"/>
            <a:endParaRPr lang="en-US" sz="2000" dirty="0" smtClean="0"/>
          </a:p>
          <a:p>
            <a:pPr lvl="2"/>
            <a:r>
              <a:rPr lang="en-US" sz="2000" dirty="0" smtClean="0"/>
              <a:t>Are </a:t>
            </a:r>
            <a:r>
              <a:rPr lang="en-US" sz="2000" dirty="0" err="1" smtClean="0">
                <a:latin typeface="Helvetica"/>
                <a:cs typeface="Helvetica"/>
              </a:rPr>
              <a:t>ɑ</a:t>
            </a:r>
            <a:r>
              <a:rPr lang="en-US" sz="2000" dirty="0" smtClean="0"/>
              <a:t> and </a:t>
            </a:r>
            <a:r>
              <a:rPr lang="en-US" sz="2000" dirty="0" err="1">
                <a:latin typeface="Helvetica"/>
                <a:cs typeface="Helvetica"/>
              </a:rPr>
              <a:t>ʊ</a:t>
            </a:r>
            <a:r>
              <a:rPr lang="en-US" sz="2000" dirty="0"/>
              <a:t> </a:t>
            </a:r>
            <a:r>
              <a:rPr lang="en-US" sz="2000" dirty="0" smtClean="0"/>
              <a:t>sufficiently visually distinct?</a:t>
            </a:r>
          </a:p>
        </p:txBody>
      </p:sp>
      <p:pic>
        <p:nvPicPr>
          <p:cNvPr id="4" name="Picture 3" descr="Macintosh HD:Users:ronshalom:Documents:everything is hidden behind words:Problem Child:ssw:mouth closed eyes half.png"/>
          <p:cNvPicPr/>
          <p:nvPr/>
        </p:nvPicPr>
        <p:blipFill>
          <a:blip r:embed="rId2">
            <a:extLst>
              <a:ext uri="{28A0092B-C50C-407E-A947-70E740481C1C}">
                <a14:useLocalDpi xmlns:a14="http://schemas.microsoft.com/office/drawing/2010/main" val="0"/>
              </a:ext>
            </a:extLst>
          </a:blip>
          <a:srcRect/>
          <a:stretch>
            <a:fillRect/>
          </a:stretch>
        </p:blipFill>
        <p:spPr bwMode="auto">
          <a:xfrm>
            <a:off x="5410200" y="2971800"/>
            <a:ext cx="457200" cy="482600"/>
          </a:xfrm>
          <a:prstGeom prst="rect">
            <a:avLst/>
          </a:prstGeom>
          <a:noFill/>
          <a:ln>
            <a:noFill/>
          </a:ln>
        </p:spPr>
      </p:pic>
      <p:pic>
        <p:nvPicPr>
          <p:cNvPr id="5" name="Picture 4" descr="Macintosh HD:Users:ronshalom:Documents:everything is hidden behind words:Problem Child:ssw:eyes half open closed smile.png"/>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971800"/>
            <a:ext cx="457200" cy="477520"/>
          </a:xfrm>
          <a:prstGeom prst="rect">
            <a:avLst/>
          </a:prstGeom>
          <a:noFill/>
          <a:ln>
            <a:noFill/>
          </a:ln>
        </p:spPr>
      </p:pic>
      <p:pic>
        <p:nvPicPr>
          <p:cNvPr id="6" name="Picture 5"/>
          <p:cNvPicPr>
            <a:picLocks noChangeAspect="1"/>
          </p:cNvPicPr>
          <p:nvPr/>
        </p:nvPicPr>
        <p:blipFill>
          <a:blip r:embed="rId4"/>
          <a:stretch>
            <a:fillRect/>
          </a:stretch>
        </p:blipFill>
        <p:spPr>
          <a:xfrm>
            <a:off x="2590800" y="3657600"/>
            <a:ext cx="3937000" cy="1295400"/>
          </a:xfrm>
          <a:prstGeom prst="rect">
            <a:avLst/>
          </a:prstGeom>
        </p:spPr>
      </p:pic>
    </p:spTree>
    <p:extLst>
      <p:ext uri="{BB962C8B-B14F-4D97-AF65-F5344CB8AC3E}">
        <p14:creationId xmlns:p14="http://schemas.microsoft.com/office/powerpoint/2010/main" val="15284916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0"/>
            <a:ext cx="8229600" cy="1143000"/>
          </a:xfrm>
        </p:spPr>
        <p:txBody>
          <a:bodyPr/>
          <a:lstStyle/>
          <a:p>
            <a:r>
              <a:rPr lang="en-US" i="1" dirty="0" smtClean="0">
                <a:hlinkClick r:id="rId2"/>
              </a:rPr>
              <a:t>Problem Child </a:t>
            </a:r>
            <a:r>
              <a:rPr lang="en-US" dirty="0" smtClean="0">
                <a:hlinkClick r:id="rId2"/>
              </a:rPr>
              <a:t>- video</a:t>
            </a:r>
            <a:endParaRPr lang="en-US" dirty="0"/>
          </a:p>
        </p:txBody>
      </p:sp>
    </p:spTree>
    <p:extLst>
      <p:ext uri="{BB962C8B-B14F-4D97-AF65-F5344CB8AC3E}">
        <p14:creationId xmlns:p14="http://schemas.microsoft.com/office/powerpoint/2010/main" val="105556158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Possibilities for SSW in a musical context</a:t>
            </a:r>
            <a:endParaRPr lang="en-US" dirty="0"/>
          </a:p>
        </p:txBody>
      </p:sp>
      <p:sp>
        <p:nvSpPr>
          <p:cNvPr id="3" name="Content Placeholder 2"/>
          <p:cNvSpPr>
            <a:spLocks noGrp="1"/>
          </p:cNvSpPr>
          <p:nvPr>
            <p:ph idx="1"/>
          </p:nvPr>
        </p:nvSpPr>
        <p:spPr>
          <a:xfrm>
            <a:off x="457200" y="1600200"/>
            <a:ext cx="8229600" cy="4724400"/>
          </a:xfrm>
        </p:spPr>
        <p:txBody>
          <a:bodyPr>
            <a:normAutofit fontScale="85000" lnSpcReduction="20000"/>
          </a:bodyPr>
          <a:lstStyle/>
          <a:p>
            <a:r>
              <a:rPr lang="en-US" dirty="0" smtClean="0"/>
              <a:t>Theatrical considerations, e.g. staging, directions, multi-performer instructions</a:t>
            </a:r>
          </a:p>
          <a:p>
            <a:endParaRPr lang="en-US" dirty="0"/>
          </a:p>
          <a:p>
            <a:endParaRPr lang="en-US" dirty="0" smtClean="0"/>
          </a:p>
          <a:p>
            <a:endParaRPr lang="en-US" dirty="0"/>
          </a:p>
          <a:p>
            <a:endParaRPr lang="en-US" dirty="0" smtClean="0"/>
          </a:p>
          <a:p>
            <a:endParaRPr lang="en-US" dirty="0"/>
          </a:p>
          <a:p>
            <a:endParaRPr lang="en-US" dirty="0" smtClean="0"/>
          </a:p>
          <a:p>
            <a:pPr marL="0" indent="0">
              <a:buNone/>
            </a:pPr>
            <a:endParaRPr lang="en-US" sz="2200" dirty="0" smtClean="0"/>
          </a:p>
          <a:p>
            <a:pPr marL="0" indent="0">
              <a:buNone/>
            </a:pPr>
            <a:endParaRPr lang="en-US" sz="2200" dirty="0"/>
          </a:p>
          <a:p>
            <a:pPr marL="0" indent="0">
              <a:buNone/>
            </a:pPr>
            <a:endParaRPr lang="en-US" sz="2200" dirty="0" smtClean="0"/>
          </a:p>
          <a:p>
            <a:pPr marL="0" indent="0">
              <a:buNone/>
            </a:pPr>
            <a:endParaRPr lang="en-US" sz="2200" dirty="0"/>
          </a:p>
          <a:p>
            <a:pPr marL="0" indent="0">
              <a:buNone/>
            </a:pPr>
            <a:r>
              <a:rPr lang="en-US" sz="2200" dirty="0" err="1" smtClean="0"/>
              <a:t>Poliks</a:t>
            </a:r>
            <a:r>
              <a:rPr lang="en-US" sz="2200" dirty="0" smtClean="0"/>
              <a:t>, </a:t>
            </a:r>
            <a:r>
              <a:rPr lang="en-US" sz="2200" i="1" dirty="0" err="1" smtClean="0"/>
              <a:t>mrlrr</a:t>
            </a:r>
            <a:r>
              <a:rPr lang="en-US" sz="2200" dirty="0" smtClean="0"/>
              <a:t> (2010), staging instructions</a:t>
            </a:r>
          </a:p>
        </p:txBody>
      </p:sp>
      <p:pic>
        <p:nvPicPr>
          <p:cNvPr id="4" name="Picture 3"/>
          <p:cNvPicPr>
            <a:picLocks noChangeAspect="1"/>
          </p:cNvPicPr>
          <p:nvPr/>
        </p:nvPicPr>
        <p:blipFill>
          <a:blip r:embed="rId2"/>
          <a:stretch>
            <a:fillRect/>
          </a:stretch>
        </p:blipFill>
        <p:spPr>
          <a:xfrm>
            <a:off x="1066800" y="1828800"/>
            <a:ext cx="7010400" cy="4536141"/>
          </a:xfrm>
          <a:prstGeom prst="rect">
            <a:avLst/>
          </a:prstGeom>
        </p:spPr>
      </p:pic>
    </p:spTree>
    <p:extLst>
      <p:ext uri="{BB962C8B-B14F-4D97-AF65-F5344CB8AC3E}">
        <p14:creationId xmlns:p14="http://schemas.microsoft.com/office/powerpoint/2010/main" val="9771474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Possibilities for SSW in a musical context</a:t>
            </a:r>
            <a:endParaRPr lang="en-US" dirty="0"/>
          </a:p>
        </p:txBody>
      </p:sp>
      <p:sp>
        <p:nvSpPr>
          <p:cNvPr id="3" name="Content Placeholder 2"/>
          <p:cNvSpPr>
            <a:spLocks noGrp="1"/>
          </p:cNvSpPr>
          <p:nvPr>
            <p:ph idx="1"/>
          </p:nvPr>
        </p:nvSpPr>
        <p:spPr/>
        <p:txBody>
          <a:bodyPr/>
          <a:lstStyle/>
          <a:p>
            <a:r>
              <a:rPr lang="en-US" dirty="0" smtClean="0"/>
              <a:t>SSW as augmentation to standard musical notation, to indicate spatial or physical specifications</a:t>
            </a:r>
            <a:endParaRPr lang="en-US" dirty="0"/>
          </a:p>
        </p:txBody>
      </p:sp>
    </p:spTree>
    <p:extLst>
      <p:ext uri="{BB962C8B-B14F-4D97-AF65-F5344CB8AC3E}">
        <p14:creationId xmlns:p14="http://schemas.microsoft.com/office/powerpoint/2010/main" val="133296516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Possibilities for SSW in a musical context</a:t>
            </a:r>
            <a:endParaRPr lang="en-US" dirty="0"/>
          </a:p>
        </p:txBody>
      </p:sp>
      <p:sp>
        <p:nvSpPr>
          <p:cNvPr id="3" name="Content Placeholder 2"/>
          <p:cNvSpPr>
            <a:spLocks noGrp="1"/>
          </p:cNvSpPr>
          <p:nvPr>
            <p:ph idx="1"/>
          </p:nvPr>
        </p:nvSpPr>
        <p:spPr/>
        <p:txBody>
          <a:bodyPr>
            <a:normAutofit/>
          </a:bodyPr>
          <a:lstStyle/>
          <a:p>
            <a:r>
              <a:rPr lang="en-US" dirty="0" smtClean="0"/>
              <a:t>Use of SSW </a:t>
            </a:r>
            <a:r>
              <a:rPr lang="en-US" dirty="0"/>
              <a:t>symbols within a grid or other </a:t>
            </a:r>
            <a:r>
              <a:rPr lang="en-US" dirty="0" smtClean="0"/>
              <a:t>visual structure</a:t>
            </a:r>
            <a:r>
              <a:rPr lang="en-US" dirty="0"/>
              <a:t>, appropriate to scale of body movements of musicians in relation to their </a:t>
            </a:r>
            <a:r>
              <a:rPr lang="en-US" dirty="0" smtClean="0"/>
              <a:t>instruments</a:t>
            </a:r>
          </a:p>
          <a:p>
            <a:endParaRPr lang="en-US" dirty="0"/>
          </a:p>
          <a:p>
            <a:endParaRPr lang="en-US" dirty="0" smtClean="0"/>
          </a:p>
          <a:p>
            <a:pPr marL="0" indent="0">
              <a:buNone/>
            </a:pPr>
            <a:endParaRPr lang="en-US" dirty="0" smtClean="0"/>
          </a:p>
        </p:txBody>
      </p:sp>
    </p:spTree>
    <p:extLst>
      <p:ext uri="{BB962C8B-B14F-4D97-AF65-F5344CB8AC3E}">
        <p14:creationId xmlns:p14="http://schemas.microsoft.com/office/powerpoint/2010/main" val="75538425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Possibilities for SSW in a musical context</a:t>
            </a:r>
            <a:endParaRPr lang="en-US" dirty="0"/>
          </a:p>
        </p:txBody>
      </p:sp>
      <p:sp>
        <p:nvSpPr>
          <p:cNvPr id="3" name="Content Placeholder 2"/>
          <p:cNvSpPr>
            <a:spLocks noGrp="1"/>
          </p:cNvSpPr>
          <p:nvPr>
            <p:ph idx="1"/>
          </p:nvPr>
        </p:nvSpPr>
        <p:spPr/>
        <p:txBody>
          <a:bodyPr/>
          <a:lstStyle/>
          <a:p>
            <a:endParaRPr lang="en-US" dirty="0" smtClean="0"/>
          </a:p>
          <a:p>
            <a:endParaRPr lang="en-US" dirty="0"/>
          </a:p>
          <a:p>
            <a:endParaRPr lang="en-US" sz="2000" dirty="0" smtClean="0"/>
          </a:p>
          <a:p>
            <a:pPr marL="0" indent="0">
              <a:buNone/>
            </a:pPr>
            <a:endParaRPr lang="en-US" sz="2000" dirty="0" smtClean="0"/>
          </a:p>
          <a:p>
            <a:pPr marL="0" indent="0">
              <a:buNone/>
            </a:pPr>
            <a:r>
              <a:rPr lang="en-US" sz="1800" dirty="0" smtClean="0"/>
              <a:t>Attention to range of </a:t>
            </a:r>
            <a:r>
              <a:rPr lang="en-US" sz="1800" dirty="0" err="1" smtClean="0"/>
              <a:t>mouthshape</a:t>
            </a:r>
            <a:r>
              <a:rPr lang="en-US" sz="1800" dirty="0" smtClean="0"/>
              <a:t>/head tilt in </a:t>
            </a:r>
            <a:r>
              <a:rPr lang="en-US" sz="1800" i="1" dirty="0" smtClean="0"/>
              <a:t>Problem Child</a:t>
            </a:r>
          </a:p>
          <a:p>
            <a:pPr marL="0" indent="0">
              <a:buNone/>
            </a:pPr>
            <a:endParaRPr lang="en-US" dirty="0"/>
          </a:p>
          <a:p>
            <a:endParaRPr lang="en-US" dirty="0" smtClean="0"/>
          </a:p>
          <a:p>
            <a:pPr marL="0" indent="0">
              <a:buNone/>
            </a:pPr>
            <a:endParaRPr lang="en-US" sz="2000" dirty="0" smtClean="0"/>
          </a:p>
          <a:p>
            <a:pPr marL="0" indent="0">
              <a:buNone/>
            </a:pPr>
            <a:r>
              <a:rPr lang="en-US" sz="1800" dirty="0" err="1" smtClean="0"/>
              <a:t>Poliks</a:t>
            </a:r>
            <a:r>
              <a:rPr lang="en-US" sz="1800" dirty="0" smtClean="0"/>
              <a:t>, </a:t>
            </a:r>
            <a:r>
              <a:rPr lang="en-US" sz="1800" i="1" dirty="0" smtClean="0"/>
              <a:t>a tabulation/an unmarking</a:t>
            </a:r>
            <a:r>
              <a:rPr lang="en-US" sz="1800" dirty="0" smtClean="0"/>
              <a:t> (2013), indication of bow placement on ‘cello</a:t>
            </a:r>
          </a:p>
          <a:p>
            <a:endParaRPr lang="en-US" dirty="0" smtClean="0"/>
          </a:p>
        </p:txBody>
      </p:sp>
      <p:pic>
        <p:nvPicPr>
          <p:cNvPr id="4" name="Picture 3"/>
          <p:cNvPicPr>
            <a:picLocks noChangeAspect="1"/>
          </p:cNvPicPr>
          <p:nvPr/>
        </p:nvPicPr>
        <p:blipFill>
          <a:blip r:embed="rId2"/>
          <a:stretch>
            <a:fillRect/>
          </a:stretch>
        </p:blipFill>
        <p:spPr>
          <a:xfrm>
            <a:off x="2438400" y="1600200"/>
            <a:ext cx="3581400" cy="1837011"/>
          </a:xfrm>
          <a:prstGeom prst="rect">
            <a:avLst/>
          </a:prstGeom>
        </p:spPr>
      </p:pic>
      <p:pic>
        <p:nvPicPr>
          <p:cNvPr id="5" name="Picture 4"/>
          <p:cNvPicPr>
            <a:picLocks noChangeAspect="1"/>
          </p:cNvPicPr>
          <p:nvPr/>
        </p:nvPicPr>
        <p:blipFill>
          <a:blip r:embed="rId3"/>
          <a:stretch>
            <a:fillRect/>
          </a:stretch>
        </p:blipFill>
        <p:spPr>
          <a:xfrm>
            <a:off x="2438400" y="3962400"/>
            <a:ext cx="3979333" cy="1371600"/>
          </a:xfrm>
          <a:prstGeom prst="rect">
            <a:avLst/>
          </a:prstGeom>
        </p:spPr>
      </p:pic>
    </p:spTree>
    <p:extLst>
      <p:ext uri="{BB962C8B-B14F-4D97-AF65-F5344CB8AC3E}">
        <p14:creationId xmlns:p14="http://schemas.microsoft.com/office/powerpoint/2010/main" val="41059789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133600"/>
            <a:ext cx="8229600" cy="1143000"/>
          </a:xfrm>
        </p:spPr>
        <p:txBody>
          <a:bodyPr>
            <a:normAutofit fontScale="90000"/>
          </a:bodyPr>
          <a:lstStyle/>
          <a:p>
            <a:r>
              <a:rPr lang="en-US" dirty="0" smtClean="0"/>
              <a:t/>
            </a:r>
            <a:br>
              <a:rPr lang="en-US" dirty="0" smtClean="0"/>
            </a:br>
            <a:r>
              <a:rPr lang="en-US" dirty="0"/>
              <a:t/>
            </a:r>
            <a:br>
              <a:rPr lang="en-US" dirty="0"/>
            </a:br>
            <a:r>
              <a:rPr lang="en-US" dirty="0" smtClean="0"/>
              <a:t>Thoughts?</a:t>
            </a:r>
            <a:br>
              <a:rPr lang="en-US" dirty="0" smtClean="0"/>
            </a:br>
            <a:r>
              <a:rPr lang="en-US" dirty="0"/>
              <a:t/>
            </a:r>
            <a:br>
              <a:rPr lang="en-US" dirty="0"/>
            </a:br>
            <a:r>
              <a:rPr lang="en-US" dirty="0" err="1"/>
              <a:t>r</a:t>
            </a:r>
            <a:r>
              <a:rPr lang="en-US" dirty="0" err="1" smtClean="0"/>
              <a:t>on.c.shalom@gmail.com</a:t>
            </a:r>
            <a:r>
              <a:rPr lang="en-US" dirty="0" smtClean="0"/>
              <a:t/>
            </a:r>
            <a:br>
              <a:rPr lang="en-US" dirty="0" smtClean="0"/>
            </a:br>
            <a:r>
              <a:rPr lang="en-US" dirty="0"/>
              <a:t/>
            </a:r>
            <a:br>
              <a:rPr lang="en-US" dirty="0"/>
            </a:br>
            <a:r>
              <a:rPr lang="en-US" dirty="0" smtClean="0"/>
              <a:t>Article available shortly at </a:t>
            </a:r>
            <a:r>
              <a:rPr lang="en-US" dirty="0" err="1" smtClean="0"/>
              <a:t>pabotadiku.com</a:t>
            </a:r>
            <a:endParaRPr lang="en-US" dirty="0"/>
          </a:p>
        </p:txBody>
      </p:sp>
    </p:spTree>
    <p:extLst>
      <p:ext uri="{BB962C8B-B14F-4D97-AF65-F5344CB8AC3E}">
        <p14:creationId xmlns:p14="http://schemas.microsoft.com/office/powerpoint/2010/main" val="180876337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Standard Notation</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r>
              <a:rPr lang="en-US" sz="2500" b="1" i="1" dirty="0" smtClean="0">
                <a:latin typeface="Times New Roman" panose="02020603050405020304" pitchFamily="18" charset="0"/>
                <a:cs typeface="Times New Roman" panose="02020603050405020304" pitchFamily="18" charset="0"/>
              </a:rPr>
              <a:t>Musical notation</a:t>
            </a:r>
            <a:r>
              <a:rPr lang="en-US" sz="2500" dirty="0" smtClean="0">
                <a:latin typeface="Times New Roman" panose="02020603050405020304" pitchFamily="18" charset="0"/>
                <a:cs typeface="Times New Roman" panose="02020603050405020304" pitchFamily="18" charset="0"/>
              </a:rPr>
              <a:t>:</a:t>
            </a:r>
          </a:p>
          <a:p>
            <a:pPr lvl="1"/>
            <a:r>
              <a:rPr lang="en-US" sz="2500" dirty="0" smtClean="0">
                <a:latin typeface="Times New Roman" panose="02020603050405020304" pitchFamily="18" charset="0"/>
                <a:cs typeface="Times New Roman" panose="02020603050405020304" pitchFamily="18" charset="0"/>
              </a:rPr>
              <a:t>To record instructions for a performer (e.g., score)</a:t>
            </a:r>
          </a:p>
          <a:p>
            <a:pPr lvl="1"/>
            <a:r>
              <a:rPr lang="en-US" sz="2500" dirty="0" smtClean="0">
                <a:latin typeface="Times New Roman" panose="02020603050405020304" pitchFamily="18" charset="0"/>
                <a:cs typeface="Times New Roman" panose="02020603050405020304" pitchFamily="18" charset="0"/>
              </a:rPr>
              <a:t>To document musical activity in a non-musical modality (e.g., transcription)</a:t>
            </a:r>
          </a:p>
          <a:p>
            <a:r>
              <a:rPr lang="en-US" sz="2500" dirty="0" smtClean="0">
                <a:latin typeface="Times New Roman" panose="02020603050405020304" pitchFamily="18" charset="0"/>
                <a:cs typeface="Times New Roman" panose="02020603050405020304" pitchFamily="18" charset="0"/>
              </a:rPr>
              <a:t>Western art music notation: </a:t>
            </a:r>
          </a:p>
          <a:p>
            <a:pPr lvl="1"/>
            <a:r>
              <a:rPr lang="en-US" sz="2500" dirty="0" smtClean="0">
                <a:latin typeface="Times New Roman" panose="02020603050405020304" pitchFamily="18" charset="0"/>
                <a:cs typeface="Times New Roman" panose="02020603050405020304" pitchFamily="18" charset="0"/>
              </a:rPr>
              <a:t>Visual notation predominates</a:t>
            </a:r>
            <a:endParaRPr lang="en-US" sz="2500" dirty="0">
              <a:latin typeface="Times New Roman" panose="02020603050405020304" pitchFamily="18" charset="0"/>
              <a:cs typeface="Times New Roman" panose="02020603050405020304" pitchFamily="18" charset="0"/>
            </a:endParaRPr>
          </a:p>
          <a:p>
            <a:pPr lvl="1"/>
            <a:r>
              <a:rPr lang="en-US" sz="2500" dirty="0" smtClean="0">
                <a:latin typeface="Times New Roman" panose="02020603050405020304" pitchFamily="18" charset="0"/>
                <a:cs typeface="Times New Roman" panose="02020603050405020304" pitchFamily="18" charset="0"/>
              </a:rPr>
              <a:t>systematic, symbolic, iconographic and linguistic</a:t>
            </a:r>
          </a:p>
          <a:p>
            <a:endParaRPr lang="en-US" sz="2500" dirty="0">
              <a:latin typeface="Times New Roman" panose="02020603050405020304" pitchFamily="18" charset="0"/>
              <a:cs typeface="Times New Roman" panose="02020603050405020304" pitchFamily="18" charset="0"/>
            </a:endParaRPr>
          </a:p>
        </p:txBody>
      </p:sp>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4724400"/>
            <a:ext cx="7391400" cy="1524000"/>
          </a:xfrm>
          <a:prstGeom prst="rect">
            <a:avLst/>
          </a:prstGeom>
          <a:noFill/>
          <a:ln>
            <a:noFill/>
          </a:ln>
        </p:spPr>
      </p:pic>
    </p:spTree>
    <p:extLst>
      <p:ext uri="{BB962C8B-B14F-4D97-AF65-F5344CB8AC3E}">
        <p14:creationId xmlns:p14="http://schemas.microsoft.com/office/powerpoint/2010/main" val="23733750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Standard Notation</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r>
              <a:rPr lang="en-US" sz="2500" b="1" i="1" dirty="0" smtClean="0">
                <a:latin typeface="Times New Roman" panose="02020603050405020304" pitchFamily="18" charset="0"/>
                <a:cs typeface="Times New Roman" panose="02020603050405020304" pitchFamily="18" charset="0"/>
              </a:rPr>
              <a:t>Pitch</a:t>
            </a:r>
            <a:r>
              <a:rPr lang="en-US" sz="2500" dirty="0" smtClean="0">
                <a:latin typeface="Times New Roman" panose="02020603050405020304" pitchFamily="18" charset="0"/>
                <a:cs typeface="Times New Roman" panose="02020603050405020304" pitchFamily="18" charset="0"/>
              </a:rPr>
              <a:t>: how “high” or “low” a sound is (e.g., on a keyboard)</a:t>
            </a:r>
          </a:p>
          <a:p>
            <a:r>
              <a:rPr lang="en-US" sz="2500" b="1" i="1" dirty="0" smtClean="0">
                <a:latin typeface="Times New Roman" panose="02020603050405020304" pitchFamily="18" charset="0"/>
                <a:cs typeface="Times New Roman" panose="02020603050405020304" pitchFamily="18" charset="0"/>
              </a:rPr>
              <a:t>Rhythm</a:t>
            </a:r>
            <a:r>
              <a:rPr lang="en-US" sz="2500" dirty="0" smtClean="0">
                <a:latin typeface="Times New Roman" panose="02020603050405020304" pitchFamily="18" charset="0"/>
                <a:cs typeface="Times New Roman" panose="02020603050405020304" pitchFamily="18" charset="0"/>
              </a:rPr>
              <a:t>: when and for how long a sound occurs</a:t>
            </a:r>
          </a:p>
          <a:p>
            <a:endParaRPr lang="en-US" sz="2500" dirty="0" smtClean="0">
              <a:latin typeface="Times New Roman" panose="02020603050405020304" pitchFamily="18" charset="0"/>
              <a:cs typeface="Times New Roman" panose="02020603050405020304" pitchFamily="18" charset="0"/>
            </a:endParaRPr>
          </a:p>
          <a:p>
            <a:endParaRPr lang="en-US" sz="2500" dirty="0">
              <a:latin typeface="Times New Roman" panose="02020603050405020304" pitchFamily="18" charset="0"/>
              <a:cs typeface="Times New Roman" panose="02020603050405020304" pitchFamily="18" charset="0"/>
            </a:endParaRPr>
          </a:p>
          <a:p>
            <a:endParaRPr lang="en-US" sz="2500" dirty="0" smtClean="0">
              <a:latin typeface="Times New Roman" panose="02020603050405020304" pitchFamily="18" charset="0"/>
              <a:cs typeface="Times New Roman" panose="02020603050405020304" pitchFamily="18" charset="0"/>
            </a:endParaRPr>
          </a:p>
          <a:p>
            <a:r>
              <a:rPr lang="en-US" sz="2500" dirty="0" smtClean="0">
                <a:latin typeface="Times New Roman" panose="02020603050405020304" pitchFamily="18" charset="0"/>
                <a:cs typeface="Times New Roman" panose="02020603050405020304" pitchFamily="18" charset="0"/>
              </a:rPr>
              <a:t>A </a:t>
            </a:r>
            <a:r>
              <a:rPr lang="en-US" sz="2500" b="1" i="1" dirty="0" smtClean="0">
                <a:latin typeface="Times New Roman" panose="02020603050405020304" pitchFamily="18" charset="0"/>
                <a:cs typeface="Times New Roman" panose="02020603050405020304" pitchFamily="18" charset="0"/>
              </a:rPr>
              <a:t>note</a:t>
            </a:r>
            <a:r>
              <a:rPr lang="en-US" sz="2500" dirty="0" smtClean="0">
                <a:latin typeface="Times New Roman" panose="02020603050405020304" pitchFamily="18" charset="0"/>
                <a:cs typeface="Times New Roman" panose="02020603050405020304" pitchFamily="18" charset="0"/>
              </a:rPr>
              <a:t> conveys both pitch and rhythm</a:t>
            </a:r>
          </a:p>
          <a:p>
            <a:pPr algn="ctr"/>
            <a:endParaRPr lang="en-US" sz="2500" dirty="0" smtClean="0">
              <a:latin typeface="Times New Roman" panose="02020603050405020304" pitchFamily="18" charset="0"/>
              <a:cs typeface="Times New Roman" panose="02020603050405020304" pitchFamily="18" charset="0"/>
            </a:endParaRPr>
          </a:p>
          <a:p>
            <a:pPr algn="ctr"/>
            <a:endParaRPr lang="en-US" sz="2500" dirty="0">
              <a:latin typeface="Times New Roman" panose="02020603050405020304" pitchFamily="18" charset="0"/>
              <a:cs typeface="Times New Roman" panose="02020603050405020304" pitchFamily="18" charset="0"/>
            </a:endParaRPr>
          </a:p>
          <a:p>
            <a:pPr marL="0" indent="0" algn="ctr">
              <a:buNone/>
            </a:pPr>
            <a:r>
              <a:rPr lang="en-US" sz="3500" dirty="0" smtClean="0">
                <a:latin typeface="Times New Roman" panose="02020603050405020304" pitchFamily="18" charset="0"/>
                <a:cs typeface="Times New Roman" panose="02020603050405020304" pitchFamily="18" charset="0"/>
              </a:rPr>
              <a:t>Common Practice Era music (ca. 1600-1900)</a:t>
            </a:r>
          </a:p>
        </p:txBody>
      </p:sp>
      <p:pic>
        <p:nvPicPr>
          <p:cNvPr id="6" name="Picture 5" descr="Macintosh HD:Users:ronshalom:Desktop:note.jpg"/>
          <p:cNvPicPr/>
          <p:nvPr/>
        </p:nvPicPr>
        <p:blipFill>
          <a:blip r:embed="rId3">
            <a:extLst>
              <a:ext uri="{28A0092B-C50C-407E-A947-70E740481C1C}">
                <a14:useLocalDpi xmlns:a14="http://schemas.microsoft.com/office/drawing/2010/main" val="0"/>
              </a:ext>
            </a:extLst>
          </a:blip>
          <a:srcRect/>
          <a:stretch>
            <a:fillRect/>
          </a:stretch>
        </p:blipFill>
        <p:spPr bwMode="auto">
          <a:xfrm>
            <a:off x="3733800" y="2743200"/>
            <a:ext cx="1524000" cy="1066800"/>
          </a:xfrm>
          <a:prstGeom prst="rect">
            <a:avLst/>
          </a:prstGeom>
          <a:noFill/>
          <a:ln>
            <a:noFill/>
          </a:ln>
        </p:spPr>
      </p:pic>
    </p:spTree>
    <p:extLst>
      <p:ext uri="{BB962C8B-B14F-4D97-AF65-F5344CB8AC3E}">
        <p14:creationId xmlns:p14="http://schemas.microsoft.com/office/powerpoint/2010/main" val="18072509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cintosh HD:Users:ronshalom:Desktop:strauss identification.jpg"/>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5489"/>
            <a:ext cx="6172200" cy="6832511"/>
          </a:xfrm>
          <a:prstGeom prst="rect">
            <a:avLst/>
          </a:prstGeom>
          <a:noFill/>
          <a:ln>
            <a:noFill/>
          </a:ln>
        </p:spPr>
      </p:pic>
    </p:spTree>
    <p:extLst>
      <p:ext uri="{BB962C8B-B14F-4D97-AF65-F5344CB8AC3E}">
        <p14:creationId xmlns:p14="http://schemas.microsoft.com/office/powerpoint/2010/main" val="52490650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Non-standard Notation</a:t>
            </a:r>
            <a:endParaRPr lang="en-US" dirty="0"/>
          </a:p>
        </p:txBody>
      </p:sp>
      <p:sp>
        <p:nvSpPr>
          <p:cNvPr id="3" name="Content Placeholder 2"/>
          <p:cNvSpPr>
            <a:spLocks noGrp="1"/>
          </p:cNvSpPr>
          <p:nvPr>
            <p:ph idx="1"/>
          </p:nvPr>
        </p:nvSpPr>
        <p:spPr/>
        <p:txBody>
          <a:bodyPr/>
          <a:lstStyle/>
          <a:p>
            <a:r>
              <a:rPr lang="en-US" dirty="0" smtClean="0"/>
              <a:t>Shift in musical practices:</a:t>
            </a:r>
          </a:p>
          <a:p>
            <a:pPr lvl="1"/>
            <a:r>
              <a:rPr lang="en-US" dirty="0" smtClean="0"/>
              <a:t>Changing interests and values in Western art music</a:t>
            </a:r>
          </a:p>
          <a:p>
            <a:pPr lvl="1"/>
            <a:r>
              <a:rPr lang="en-US" dirty="0" smtClean="0"/>
              <a:t>Growing use of Western notation in other </a:t>
            </a:r>
            <a:r>
              <a:rPr lang="en-US" dirty="0" err="1" smtClean="0"/>
              <a:t>musics</a:t>
            </a:r>
            <a:endParaRPr lang="en-US" dirty="0" smtClean="0"/>
          </a:p>
          <a:p>
            <a:pPr lvl="1"/>
            <a:r>
              <a:rPr lang="en-US" dirty="0" smtClean="0"/>
              <a:t>Awareness of musical features and parameters not accommodated by traditional notation</a:t>
            </a:r>
            <a:endParaRPr lang="en-US" dirty="0"/>
          </a:p>
        </p:txBody>
      </p:sp>
    </p:spTree>
    <p:extLst>
      <p:ext uri="{BB962C8B-B14F-4D97-AF65-F5344CB8AC3E}">
        <p14:creationId xmlns:p14="http://schemas.microsoft.com/office/powerpoint/2010/main" val="27523898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rtridgemusic.jpe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flipV="1">
            <a:off x="1318450" y="-556450"/>
            <a:ext cx="6477000" cy="8047100"/>
          </a:xfrm>
          <a:prstGeom prst="rect">
            <a:avLst/>
          </a:prstGeom>
        </p:spPr>
      </p:pic>
    </p:spTree>
    <p:extLst>
      <p:ext uri="{BB962C8B-B14F-4D97-AF65-F5344CB8AC3E}">
        <p14:creationId xmlns:p14="http://schemas.microsoft.com/office/powerpoint/2010/main" val="182019325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Composing for Movement and Gesture</a:t>
            </a:r>
            <a:endParaRPr lang="en-US" dirty="0"/>
          </a:p>
        </p:txBody>
      </p:sp>
      <p:sp>
        <p:nvSpPr>
          <p:cNvPr id="3" name="Content Placeholder 2"/>
          <p:cNvSpPr>
            <a:spLocks noGrp="1"/>
          </p:cNvSpPr>
          <p:nvPr>
            <p:ph idx="1"/>
          </p:nvPr>
        </p:nvSpPr>
        <p:spPr/>
        <p:txBody>
          <a:bodyPr/>
          <a:lstStyle/>
          <a:p>
            <a:r>
              <a:rPr lang="en-US" dirty="0" smtClean="0"/>
              <a:t>Not readily incorporated into standard notation</a:t>
            </a:r>
          </a:p>
          <a:p>
            <a:r>
              <a:rPr lang="en-US" dirty="0" smtClean="0"/>
              <a:t>No schema popularly favored among composers</a:t>
            </a:r>
            <a:endParaRPr lang="en-US" dirty="0"/>
          </a:p>
        </p:txBody>
      </p:sp>
    </p:spTree>
    <p:extLst>
      <p:ext uri="{BB962C8B-B14F-4D97-AF65-F5344CB8AC3E}">
        <p14:creationId xmlns:p14="http://schemas.microsoft.com/office/powerpoint/2010/main" val="41697014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Composing for Movement and Gesture</a:t>
            </a:r>
            <a:endParaRPr lang="en-US" dirty="0"/>
          </a:p>
        </p:txBody>
      </p:sp>
      <p:sp>
        <p:nvSpPr>
          <p:cNvPr id="3" name="Content Placeholder 2"/>
          <p:cNvSpPr>
            <a:spLocks noGrp="1"/>
          </p:cNvSpPr>
          <p:nvPr>
            <p:ph idx="1"/>
          </p:nvPr>
        </p:nvSpPr>
        <p:spPr>
          <a:xfrm>
            <a:off x="457200" y="1143000"/>
            <a:ext cx="8229600" cy="4525963"/>
          </a:xfrm>
        </p:spPr>
        <p:txBody>
          <a:bodyPr>
            <a:normAutofit/>
          </a:bodyPr>
          <a:lstStyle/>
          <a:p>
            <a:pPr marL="0" indent="0" algn="ctr">
              <a:buNone/>
            </a:pPr>
            <a:r>
              <a:rPr lang="en-US" sz="3000" dirty="0" smtClean="0">
                <a:hlinkClick r:id="rId2"/>
              </a:rPr>
              <a:t>George </a:t>
            </a:r>
            <a:r>
              <a:rPr lang="en-US" sz="3000" dirty="0" err="1" smtClean="0">
                <a:hlinkClick r:id="rId2"/>
              </a:rPr>
              <a:t>Aperghis</a:t>
            </a:r>
            <a:r>
              <a:rPr lang="en-US" sz="3000" dirty="0" smtClean="0">
                <a:hlinkClick r:id="rId2"/>
              </a:rPr>
              <a:t>, </a:t>
            </a:r>
            <a:r>
              <a:rPr lang="en-US" sz="3000" i="1" dirty="0" smtClean="0">
                <a:hlinkClick r:id="rId2"/>
              </a:rPr>
              <a:t>Les </a:t>
            </a:r>
            <a:r>
              <a:rPr lang="en-US" sz="3000" i="1" dirty="0" err="1" smtClean="0">
                <a:hlinkClick r:id="rId2"/>
              </a:rPr>
              <a:t>Guetteurs</a:t>
            </a:r>
            <a:r>
              <a:rPr lang="en-US" sz="3000" i="1" dirty="0" smtClean="0">
                <a:hlinkClick r:id="rId2"/>
              </a:rPr>
              <a:t> du Sons </a:t>
            </a:r>
            <a:r>
              <a:rPr lang="en-US" sz="3000" dirty="0" smtClean="0">
                <a:hlinkClick r:id="rId2"/>
              </a:rPr>
              <a:t>(1981)</a:t>
            </a:r>
            <a:endParaRPr lang="en-US" sz="3000" dirty="0" smtClean="0"/>
          </a:p>
        </p:txBody>
      </p:sp>
      <p:pic>
        <p:nvPicPr>
          <p:cNvPr id="4" name="Picture 3" descr="apergh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752600"/>
            <a:ext cx="5867400" cy="5000046"/>
          </a:xfrm>
          <a:prstGeom prst="rect">
            <a:avLst/>
          </a:prstGeom>
        </p:spPr>
      </p:pic>
    </p:spTree>
    <p:extLst>
      <p:ext uri="{BB962C8B-B14F-4D97-AF65-F5344CB8AC3E}">
        <p14:creationId xmlns:p14="http://schemas.microsoft.com/office/powerpoint/2010/main" val="175218278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1462</TotalTime>
  <Words>911</Words>
  <Application>Microsoft Macintosh PowerPoint</Application>
  <PresentationFormat>On-screen Show (4:3)</PresentationFormat>
  <Paragraphs>116</Paragraphs>
  <Slides>26</Slides>
  <Notes>3</Notes>
  <HiddenSlides>0</HiddenSlides>
  <MMClips>1</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Thoughts on Sutton SignWriting as Musical Notation</vt:lpstr>
      <vt:lpstr>Overview</vt:lpstr>
      <vt:lpstr>Standard Notation</vt:lpstr>
      <vt:lpstr>Standard Notation</vt:lpstr>
      <vt:lpstr>PowerPoint Presentation</vt:lpstr>
      <vt:lpstr>Non-standard Notation</vt:lpstr>
      <vt:lpstr>PowerPoint Presentation</vt:lpstr>
      <vt:lpstr>Composing for Movement and Gesture</vt:lpstr>
      <vt:lpstr>Composing for Movement and Gesture</vt:lpstr>
      <vt:lpstr>Composing for Movement and Gesture</vt:lpstr>
      <vt:lpstr>PowerPoint Presentation</vt:lpstr>
      <vt:lpstr>Composing with Sutton SignWriting</vt:lpstr>
      <vt:lpstr>Composing with Sutton SignWriting</vt:lpstr>
      <vt:lpstr>Composing with Sutton SignWriting</vt:lpstr>
      <vt:lpstr>Problem Child (2014)</vt:lpstr>
      <vt:lpstr>Problem Child (2014)</vt:lpstr>
      <vt:lpstr>PowerPoint Presentation</vt:lpstr>
      <vt:lpstr>Problem Child (2014)</vt:lpstr>
      <vt:lpstr>Problem Child (2014)</vt:lpstr>
      <vt:lpstr>Problem Child (2014)</vt:lpstr>
      <vt:lpstr>Problem Child - video</vt:lpstr>
      <vt:lpstr>Possibilities for SSW in a musical context</vt:lpstr>
      <vt:lpstr>Possibilities for SSW in a musical context</vt:lpstr>
      <vt:lpstr>Possibilities for SSW in a musical context</vt:lpstr>
      <vt:lpstr>Possibilities for SSW in a musical context</vt:lpstr>
      <vt:lpstr>  Thoughts?  ron.c.shalom@gmail.com  Article available shortly at pabotadiku.com</vt:lpstr>
    </vt:vector>
  </TitlesOfParts>
  <Company>Brooklyn Public Library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Thoughts on Sutton SignWriting as Musical Notation</dc:title>
  <dc:creator>Brooklyn Public Library</dc:creator>
  <cp:lastModifiedBy>Valerie Sutton</cp:lastModifiedBy>
  <cp:revision>45</cp:revision>
  <dcterms:created xsi:type="dcterms:W3CDTF">2014-07-17T17:33:05Z</dcterms:created>
  <dcterms:modified xsi:type="dcterms:W3CDTF">2014-07-23T07:55:35Z</dcterms:modified>
</cp:coreProperties>
</file>