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media1.mp3"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alpha val="25000"/>
          </a:srgbClr>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Times New Roman"/>
          <a:ea typeface="Times New Roman"/>
          <a:cs typeface="Times New Roman"/>
          <a:sym typeface="Times New Roman"/>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SXZDlSb6KQw"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ly1VuBMQuk" TargetMode="Externa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94" name="Title 1"/>
          <p:cNvSpPr txBox="1"/>
          <p:nvPr>
            <p:ph type="ctrTitle"/>
          </p:nvPr>
        </p:nvSpPr>
        <p:spPr>
          <a:xfrm>
            <a:off x="685800" y="838200"/>
            <a:ext cx="7772400" cy="1470025"/>
          </a:xfrm>
          <a:prstGeom prst="rect">
            <a:avLst/>
          </a:prstGeom>
        </p:spPr>
        <p:txBody>
          <a:bodyPr/>
          <a:lstStyle/>
          <a:p>
            <a:pPr/>
            <a:r>
              <a:t>Thoughts on Sutton SignWriting as Musical Notation</a:t>
            </a:r>
          </a:p>
        </p:txBody>
      </p:sp>
      <p:pic>
        <p:nvPicPr>
          <p:cNvPr id="95" name="Picture 2" descr="Picture 2"/>
          <p:cNvPicPr>
            <a:picLocks noChangeAspect="1"/>
          </p:cNvPicPr>
          <p:nvPr/>
        </p:nvPicPr>
        <p:blipFill>
          <a:blip r:embed="rId2">
            <a:extLst/>
          </a:blip>
          <a:stretch>
            <a:fillRect/>
          </a:stretch>
        </p:blipFill>
        <p:spPr>
          <a:xfrm>
            <a:off x="1371600" y="3200400"/>
            <a:ext cx="6629400" cy="2560670"/>
          </a:xfrm>
          <a:prstGeom prst="rect">
            <a:avLst/>
          </a:prstGeom>
          <a:ln w="12700">
            <a:miter lim="400000"/>
          </a:ln>
        </p:spPr>
      </p:pic>
      <p:sp>
        <p:nvSpPr>
          <p:cNvPr id="96" name="TextBox 3"/>
          <p:cNvSpPr txBox="1"/>
          <p:nvPr/>
        </p:nvSpPr>
        <p:spPr>
          <a:xfrm>
            <a:off x="3474719" y="2438399"/>
            <a:ext cx="2194562"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500">
                <a:latin typeface="Times Roman"/>
                <a:ea typeface="Times Roman"/>
                <a:cs typeface="Times Roman"/>
                <a:sym typeface="Times Roman"/>
              </a:defRPr>
            </a:lvl1pPr>
          </a:lstStyle>
          <a:p>
            <a:pPr/>
            <a:r>
              <a:t>Ron Shalom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23" name="Title 1"/>
          <p:cNvSpPr txBox="1"/>
          <p:nvPr>
            <p:ph type="title"/>
          </p:nvPr>
        </p:nvSpPr>
        <p:spPr>
          <a:prstGeom prst="rect">
            <a:avLst/>
          </a:prstGeom>
        </p:spPr>
        <p:txBody>
          <a:bodyPr/>
          <a:lstStyle>
            <a:lvl1pPr>
              <a:defRPr sz="3900"/>
            </a:lvl1pPr>
          </a:lstStyle>
          <a:p>
            <a:pPr/>
            <a:r>
              <a:t>Composing for Movement and Gesture</a:t>
            </a:r>
          </a:p>
        </p:txBody>
      </p:sp>
      <p:sp>
        <p:nvSpPr>
          <p:cNvPr id="124" name="Content Placeholder 2"/>
          <p:cNvSpPr txBox="1"/>
          <p:nvPr>
            <p:ph type="body" idx="1"/>
          </p:nvPr>
        </p:nvSpPr>
        <p:spPr>
          <a:xfrm>
            <a:off x="457200" y="1219200"/>
            <a:ext cx="8229600" cy="4525963"/>
          </a:xfrm>
          <a:prstGeom prst="rect">
            <a:avLst/>
          </a:prstGeom>
        </p:spPr>
        <p:txBody>
          <a:bodyPr/>
          <a:lstStyle/>
          <a:p>
            <a:pPr marL="0" indent="0" algn="ctr">
              <a:lnSpc>
                <a:spcPct val="80000"/>
              </a:lnSpc>
              <a:spcBef>
                <a:spcPts val="600"/>
              </a:spcBef>
              <a:buSzTx/>
              <a:buNone/>
              <a:defRPr sz="2700"/>
            </a:pPr>
          </a:p>
          <a:p>
            <a:pPr marL="0" indent="0" algn="ctr">
              <a:lnSpc>
                <a:spcPct val="80000"/>
              </a:lnSpc>
              <a:spcBef>
                <a:spcPts val="600"/>
              </a:spcBef>
              <a:buSzTx/>
              <a:buNone/>
              <a:defRPr sz="2700"/>
            </a:pPr>
            <a:r>
              <a:t>Marek Poliks, </a:t>
            </a:r>
            <a:r>
              <a:rPr i="1"/>
              <a:t>tress/burl </a:t>
            </a:r>
            <a:r>
              <a:t>(2012)</a:t>
            </a:r>
          </a:p>
          <a:p>
            <a:pPr algn="just">
              <a:lnSpc>
                <a:spcPct val="80000"/>
              </a:lnSpc>
              <a:spcBef>
                <a:spcPts val="600"/>
              </a:spcBef>
              <a:defRPr sz="2400"/>
            </a:pPr>
          </a:p>
          <a:p>
            <a:pPr marL="0" indent="0" algn="just">
              <a:lnSpc>
                <a:spcPct val="80000"/>
              </a:lnSpc>
              <a:spcBef>
                <a:spcPts val="400"/>
              </a:spcBef>
              <a:buSzTx/>
              <a:buNone/>
              <a:defRPr sz="2000"/>
            </a:pPr>
            <a:r>
              <a:t>“All graphemes or other signs deployed in this work function prescriptively; they denote or inform a physical action. Given the normative hermeneutics of musical notation, prescription in this context must be defined negatively – the notation here does not describe the consequences of the activity it commands, nor does it bespeak a modality of performance oriented towards sonic ends. Conventional logographs positioned upon a staff mark positions and intensities of finger pressure along a string [or a tablature shorthand indicating fingerings], not sounding pitches. Conventional dynamic markings indicate a balance between bow speed and bow pressure [or a level of breath intensity and embouchure control]. Such compromises facilitate an intuitive or idiomatic execution of the score while, through a number of complicating factors, maintaining critical distance from the conventions of performance practice.”</a:t>
            </a:r>
          </a:p>
        </p:txBody>
      </p:sp>
      <p:pic>
        <p:nvPicPr>
          <p:cNvPr id="125" name="tress_burl.mp3" descr="tress_burl.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162800" y="12954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796290" fill="hold"/>
                                        <p:tgtEl>
                                          <p:spTgt spid="1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11" fill="hold" display="0">
                  <p:stCondLst>
                    <p:cond delay="indefinite"/>
                  </p:stCondLst>
                </p:cTn>
                <p:tgtEl>
                  <p:spTgt spid="125"/>
                </p:tgtEl>
              </p:cMediaNode>
            </p:audio>
          </p:childTnLst>
        </p:cTn>
      </p:par>
    </p:tnLst>
    <p:bldLst>
      <p:bldP build="whole" bldLvl="1" animBg="1" rev="0" advAuto="0" spid="12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pic>
        <p:nvPicPr>
          <p:cNvPr id="127" name="Picture 4" descr="Picture 4"/>
          <p:cNvPicPr>
            <a:picLocks noChangeAspect="1"/>
          </p:cNvPicPr>
          <p:nvPr/>
        </p:nvPicPr>
        <p:blipFill>
          <a:blip r:embed="rId2">
            <a:extLst/>
          </a:blip>
          <a:stretch>
            <a:fillRect/>
          </a:stretch>
        </p:blipFill>
        <p:spPr>
          <a:xfrm>
            <a:off x="0" y="1524000"/>
            <a:ext cx="9144000" cy="4419600"/>
          </a:xfrm>
          <a:prstGeom prst="rect">
            <a:avLst/>
          </a:prstGeom>
          <a:ln w="12700">
            <a:miter lim="400000"/>
          </a:ln>
        </p:spPr>
      </p:pic>
      <p:sp>
        <p:nvSpPr>
          <p:cNvPr id="128" name="Rectangle 5"/>
          <p:cNvSpPr txBox="1"/>
          <p:nvPr/>
        </p:nvSpPr>
        <p:spPr>
          <a:xfrm>
            <a:off x="2641007" y="457199"/>
            <a:ext cx="3860526"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a:latin typeface="Times New Roman"/>
                <a:ea typeface="Times New Roman"/>
                <a:cs typeface="Times New Roman"/>
                <a:sym typeface="Times New Roman"/>
              </a:defRPr>
            </a:pPr>
            <a:r>
              <a:t>Marek Poliks, </a:t>
            </a:r>
            <a:r>
              <a:rPr i="1"/>
              <a:t>tress/burl </a:t>
            </a:r>
            <a:r>
              <a:t>(2012) (excerpt)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30" name="Title 1"/>
          <p:cNvSpPr txBox="1"/>
          <p:nvPr>
            <p:ph type="title"/>
          </p:nvPr>
        </p:nvSpPr>
        <p:spPr>
          <a:prstGeom prst="rect">
            <a:avLst/>
          </a:prstGeom>
        </p:spPr>
        <p:txBody>
          <a:bodyPr/>
          <a:lstStyle>
            <a:lvl1pPr>
              <a:defRPr sz="3900"/>
            </a:lvl1pPr>
          </a:lstStyle>
          <a:p>
            <a:pPr/>
            <a:r>
              <a:t>Composing with Sutton SignWriting</a:t>
            </a:r>
          </a:p>
        </p:txBody>
      </p:sp>
      <p:sp>
        <p:nvSpPr>
          <p:cNvPr id="131" name="Content Placeholder 2"/>
          <p:cNvSpPr txBox="1"/>
          <p:nvPr>
            <p:ph type="body" idx="1"/>
          </p:nvPr>
        </p:nvSpPr>
        <p:spPr>
          <a:xfrm>
            <a:off x="457200" y="1600200"/>
            <a:ext cx="8229600" cy="4525963"/>
          </a:xfrm>
          <a:prstGeom prst="rect">
            <a:avLst/>
          </a:prstGeom>
        </p:spPr>
        <p:txBody>
          <a:bodyPr/>
          <a:lstStyle/>
          <a:p>
            <a:pPr/>
            <a:r>
              <a:t>What SSW affords:</a:t>
            </a:r>
          </a:p>
          <a:p>
            <a:pPr lvl="1" marL="742950" indent="-285750">
              <a:spcBef>
                <a:spcPts val="600"/>
              </a:spcBef>
              <a:defRPr sz="2800"/>
            </a:pPr>
            <a:r>
              <a:t>Ready-made script system for nonmusical, paramusical or extramusical gestures</a:t>
            </a:r>
          </a:p>
          <a:p>
            <a:pPr lvl="1" marL="742950" indent="-285750">
              <a:spcBef>
                <a:spcPts val="600"/>
              </a:spcBef>
              <a:defRPr sz="2800"/>
            </a:pPr>
            <a:r>
              <a:t>Usable in relation to musical instruments</a:t>
            </a:r>
          </a:p>
          <a:p>
            <a:pPr lvl="1" marL="742950" indent="-285750">
              <a:spcBef>
                <a:spcPts val="600"/>
              </a:spcBef>
              <a:defRPr sz="2800"/>
            </a:pPr>
            <a:r>
              <a:t>Compatible with “horizontal” (temporally sequenced) and “vertical” (simultaneous) elements of standard musical notation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31">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31">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3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33" name="Title 1"/>
          <p:cNvSpPr txBox="1"/>
          <p:nvPr>
            <p:ph type="title"/>
          </p:nvPr>
        </p:nvSpPr>
        <p:spPr>
          <a:prstGeom prst="rect">
            <a:avLst/>
          </a:prstGeom>
        </p:spPr>
        <p:txBody>
          <a:bodyPr/>
          <a:lstStyle>
            <a:lvl1pPr>
              <a:defRPr sz="3900"/>
            </a:lvl1pPr>
          </a:lstStyle>
          <a:p>
            <a:pPr/>
            <a:r>
              <a:t>Composing with Sutton SignWriting</a:t>
            </a:r>
          </a:p>
        </p:txBody>
      </p:sp>
      <p:sp>
        <p:nvSpPr>
          <p:cNvPr id="134" name="Content Placeholder 2"/>
          <p:cNvSpPr txBox="1"/>
          <p:nvPr>
            <p:ph type="body" idx="1"/>
          </p:nvPr>
        </p:nvSpPr>
        <p:spPr>
          <a:xfrm>
            <a:off x="457200" y="1600200"/>
            <a:ext cx="8229600" cy="4525963"/>
          </a:xfrm>
          <a:prstGeom prst="rect">
            <a:avLst/>
          </a:prstGeom>
        </p:spPr>
        <p:txBody>
          <a:bodyPr/>
          <a:lstStyle/>
          <a:p>
            <a:pPr>
              <a:spcBef>
                <a:spcPts val="600"/>
              </a:spcBef>
              <a:defRPr sz="2800"/>
            </a:pPr>
            <a:r>
              <a:t>Limitations of SSW:</a:t>
            </a:r>
          </a:p>
          <a:p>
            <a:pPr lvl="1" marL="742950" indent="-285750">
              <a:spcBef>
                <a:spcPts val="600"/>
              </a:spcBef>
              <a:defRPr sz="2800"/>
            </a:pPr>
            <a:r>
              <a:t>SSW symbols retain vagueness</a:t>
            </a:r>
          </a:p>
          <a:p>
            <a:pPr lvl="2" marL="1143000" indent="-228600">
              <a:spcBef>
                <a:spcPts val="600"/>
              </a:spcBef>
              <a:defRPr sz="2800"/>
            </a:pPr>
            <a:r>
              <a:t>Feature shared with all symbolic systems, including musical notation.</a:t>
            </a:r>
            <a:endParaRPr sz="2400"/>
          </a:p>
          <a:p>
            <a:pPr lvl="3" marL="1600200" indent="-228600">
              <a:spcBef>
                <a:spcPts val="600"/>
              </a:spcBef>
              <a:defRPr sz="2800"/>
            </a:pPr>
            <a:r>
              <a:t>Phonemes</a:t>
            </a:r>
            <a:endParaRPr sz="2000"/>
          </a:p>
          <a:p>
            <a:pPr lvl="3" marL="1600200" indent="-228600">
              <a:spcBef>
                <a:spcPts val="600"/>
              </a:spcBef>
              <a:defRPr sz="2800"/>
            </a:pPr>
            <a:r>
              <a:t>Pitch (in Western music)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3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36" name="Title 1"/>
          <p:cNvSpPr txBox="1"/>
          <p:nvPr>
            <p:ph type="title"/>
          </p:nvPr>
        </p:nvSpPr>
        <p:spPr>
          <a:prstGeom prst="rect">
            <a:avLst/>
          </a:prstGeom>
        </p:spPr>
        <p:txBody>
          <a:bodyPr/>
          <a:lstStyle>
            <a:lvl1pPr>
              <a:defRPr sz="3900"/>
            </a:lvl1pPr>
          </a:lstStyle>
          <a:p>
            <a:pPr/>
            <a:r>
              <a:t>Composing with Sutton SignWriting</a:t>
            </a:r>
          </a:p>
        </p:txBody>
      </p:sp>
      <p:sp>
        <p:nvSpPr>
          <p:cNvPr id="137" name="Content Placeholder 2"/>
          <p:cNvSpPr txBox="1"/>
          <p:nvPr>
            <p:ph type="body" idx="1"/>
          </p:nvPr>
        </p:nvSpPr>
        <p:spPr>
          <a:xfrm>
            <a:off x="457200" y="1600200"/>
            <a:ext cx="8229600" cy="4525963"/>
          </a:xfrm>
          <a:prstGeom prst="rect">
            <a:avLst/>
          </a:prstGeom>
        </p:spPr>
        <p:txBody>
          <a:bodyPr/>
          <a:lstStyle/>
          <a:p>
            <a:pPr>
              <a:spcBef>
                <a:spcPts val="600"/>
              </a:spcBef>
              <a:defRPr sz="2800"/>
            </a:pPr>
            <a:r>
              <a:t>Limitations of SSW:</a:t>
            </a:r>
          </a:p>
          <a:p>
            <a:pPr lvl="1" marL="742950" indent="-285750">
              <a:spcBef>
                <a:spcPts val="600"/>
              </a:spcBef>
              <a:defRPr sz="2800"/>
            </a:pPr>
            <a:r>
              <a:t>SSW symbols retain vagueness</a:t>
            </a:r>
          </a:p>
          <a:p>
            <a:pPr lvl="2" marL="1143000" indent="-228600">
              <a:spcBef>
                <a:spcPts val="600"/>
              </a:spcBef>
              <a:defRPr sz="2800"/>
            </a:pPr>
            <a:r>
              <a:t>Also an advantage.</a:t>
            </a:r>
            <a:endParaRPr sz="2400"/>
          </a:p>
          <a:p>
            <a:pPr lvl="2" marL="1143000" indent="-228600">
              <a:spcBef>
                <a:spcPts val="500"/>
              </a:spcBef>
              <a:defRPr sz="2800"/>
            </a:pPr>
          </a:p>
          <a:p>
            <a:pPr lvl="2" marL="0" indent="914400">
              <a:spcBef>
                <a:spcPts val="500"/>
              </a:spcBef>
              <a:buSzTx/>
              <a:buNone/>
              <a:defRPr sz="2800"/>
            </a:pPr>
          </a:p>
          <a:p>
            <a:pPr lvl="2" marL="1143000" indent="-228600">
              <a:spcBef>
                <a:spcPts val="600"/>
              </a:spcBef>
              <a:defRPr sz="2800"/>
            </a:pPr>
            <a:r>
              <a:t>“Eyes half open, open-mouthed smile, head tilted towards wall”</a:t>
            </a:r>
          </a:p>
          <a:p>
            <a:pPr lvl="3" marL="1600200" indent="-228600">
              <a:spcBef>
                <a:spcPts val="600"/>
              </a:spcBef>
              <a:defRPr sz="2800"/>
            </a:pPr>
            <a:r>
              <a:t>Open how many millimeters? Tilt angle? Jaw position? Mouth shape? Etc.</a:t>
            </a:r>
          </a:p>
        </p:txBody>
      </p:sp>
      <p:pic>
        <p:nvPicPr>
          <p:cNvPr id="138" name="Picture 3" descr="Picture 3"/>
          <p:cNvPicPr>
            <a:picLocks noChangeAspect="1"/>
          </p:cNvPicPr>
          <p:nvPr/>
        </p:nvPicPr>
        <p:blipFill>
          <a:blip r:embed="rId2">
            <a:extLst/>
          </a:blip>
          <a:stretch>
            <a:fillRect/>
          </a:stretch>
        </p:blipFill>
        <p:spPr>
          <a:xfrm>
            <a:off x="4114800" y="3200400"/>
            <a:ext cx="838200" cy="9555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8"/>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137">
                                            <p:txEl>
                                              <p:pRg st="3" end="3"/>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1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7" grpId="1"/>
      <p:bldP build="whole" bldLvl="1" animBg="1" rev="0" advAuto="0" spid="138"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40" name="Title 1"/>
          <p:cNvSpPr txBox="1"/>
          <p:nvPr>
            <p:ph type="title"/>
          </p:nvPr>
        </p:nvSpPr>
        <p:spPr>
          <a:prstGeom prst="rect">
            <a:avLst/>
          </a:prstGeom>
        </p:spPr>
        <p:txBody>
          <a:bodyPr/>
          <a:lstStyle/>
          <a:p>
            <a:pPr>
              <a:defRPr i="1"/>
            </a:pPr>
            <a:r>
              <a:t>Problem Child</a:t>
            </a:r>
            <a:r>
              <a:rPr i="0"/>
              <a:t> (2014)</a:t>
            </a:r>
          </a:p>
        </p:txBody>
      </p:sp>
      <p:sp>
        <p:nvSpPr>
          <p:cNvPr id="141" name="Content Placeholder 2"/>
          <p:cNvSpPr txBox="1"/>
          <p:nvPr>
            <p:ph type="body" idx="1"/>
          </p:nvPr>
        </p:nvSpPr>
        <p:spPr>
          <a:xfrm>
            <a:off x="457200" y="1600200"/>
            <a:ext cx="8229600" cy="4525963"/>
          </a:xfrm>
          <a:prstGeom prst="rect">
            <a:avLst/>
          </a:prstGeom>
        </p:spPr>
        <p:txBody>
          <a:bodyPr/>
          <a:lstStyle/>
          <a:p>
            <a:pPr>
              <a:spcBef>
                <a:spcPts val="600"/>
              </a:spcBef>
              <a:defRPr sz="2800"/>
            </a:pPr>
            <a:r>
              <a:t>Written for double bass and facial expression (two performers, with facial expressionist positioned in front of bassist). Score available online</a:t>
            </a:r>
          </a:p>
          <a:p>
            <a:pPr>
              <a:spcBef>
                <a:spcPts val="600"/>
              </a:spcBef>
              <a:defRPr sz="2800"/>
            </a:pPr>
            <a:r>
              <a:t>Utilizes standard musical notation for bass, and SSW for face along with International Phonetic Alphabet for expressionist’s mouth shape</a:t>
            </a:r>
          </a:p>
          <a:p>
            <a:pPr>
              <a:spcBef>
                <a:spcPts val="600"/>
              </a:spcBef>
              <a:defRPr sz="2800"/>
            </a:pPr>
            <a:r>
              <a:t>Intended to explore illusory effect of sounds coordinated with mouth shapes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43" name="Title 1"/>
          <p:cNvSpPr txBox="1"/>
          <p:nvPr>
            <p:ph type="title"/>
          </p:nvPr>
        </p:nvSpPr>
        <p:spPr>
          <a:prstGeom prst="rect">
            <a:avLst/>
          </a:prstGeom>
        </p:spPr>
        <p:txBody>
          <a:bodyPr/>
          <a:lstStyle/>
          <a:p>
            <a:pPr>
              <a:defRPr i="1"/>
            </a:pPr>
            <a:r>
              <a:t>Problem Child</a:t>
            </a:r>
            <a:r>
              <a:rPr i="0"/>
              <a:t> (2014)</a:t>
            </a:r>
          </a:p>
        </p:txBody>
      </p:sp>
      <p:sp>
        <p:nvSpPr>
          <p:cNvPr id="144" name="Content Placeholder 2"/>
          <p:cNvSpPr txBox="1"/>
          <p:nvPr>
            <p:ph type="body" idx="1"/>
          </p:nvPr>
        </p:nvSpPr>
        <p:spPr>
          <a:xfrm>
            <a:off x="457200" y="1600200"/>
            <a:ext cx="8229600" cy="4525963"/>
          </a:xfrm>
          <a:prstGeom prst="rect">
            <a:avLst/>
          </a:prstGeom>
        </p:spPr>
        <p:txBody>
          <a:bodyPr/>
          <a:lstStyle>
            <a:lvl1pPr>
              <a:lnSpc>
                <a:spcPct val="90000"/>
              </a:lnSpc>
              <a:spcBef>
                <a:spcPts val="600"/>
              </a:spcBef>
              <a:defRPr sz="2800"/>
            </a:lvl1pPr>
          </a:lstStyle>
          <a:p>
            <a:pPr/>
            <a:r>
              <a:t>“One of my compositional aims was that the facial expression observed by the audience would change their perception of the sound of the double bass occurring at that moment. Through a sort of suspension of disbelief, the audience might choose to ‘hear’ the sound of the bass as issuing from the expressionist's mouth, and thus 'hear' the formant of the vowel suggested by the expressionist's mouth shape. Likewise, they may also 'hear' sounds that the bassist is not making when the expressionist holds an expression for longer than the bassist holds a note.”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pic>
        <p:nvPicPr>
          <p:cNvPr id="146" name="Picture 9" descr="Picture 9"/>
          <p:cNvPicPr>
            <a:picLocks noChangeAspect="1"/>
          </p:cNvPicPr>
          <p:nvPr/>
        </p:nvPicPr>
        <p:blipFill>
          <a:blip r:embed="rId2">
            <a:extLst/>
          </a:blip>
          <a:stretch>
            <a:fillRect/>
          </a:stretch>
        </p:blipFill>
        <p:spPr>
          <a:xfrm>
            <a:off x="1638300" y="0"/>
            <a:ext cx="5864551" cy="6858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48" name="Title 1"/>
          <p:cNvSpPr txBox="1"/>
          <p:nvPr>
            <p:ph type="title"/>
          </p:nvPr>
        </p:nvSpPr>
        <p:spPr>
          <a:prstGeom prst="rect">
            <a:avLst/>
          </a:prstGeom>
        </p:spPr>
        <p:txBody>
          <a:bodyPr/>
          <a:lstStyle/>
          <a:p>
            <a:pPr>
              <a:defRPr i="1"/>
            </a:pPr>
            <a:r>
              <a:t>Problem Child</a:t>
            </a:r>
            <a:r>
              <a:rPr i="0"/>
              <a:t> (2014)</a:t>
            </a:r>
          </a:p>
        </p:txBody>
      </p:sp>
      <p:sp>
        <p:nvSpPr>
          <p:cNvPr id="149" name="Content Placeholder 2"/>
          <p:cNvSpPr txBox="1"/>
          <p:nvPr>
            <p:ph type="body" idx="1"/>
          </p:nvPr>
        </p:nvSpPr>
        <p:spPr>
          <a:xfrm>
            <a:off x="457200" y="1600200"/>
            <a:ext cx="8229600" cy="4525963"/>
          </a:xfrm>
          <a:prstGeom prst="rect">
            <a:avLst/>
          </a:prstGeom>
        </p:spPr>
        <p:txBody>
          <a:bodyPr/>
          <a:lstStyle>
            <a:lvl1pPr>
              <a:spcBef>
                <a:spcPts val="600"/>
              </a:spcBef>
              <a:defRPr sz="2800"/>
            </a:lvl1pPr>
            <a:lvl2pPr marL="742950" indent="-285750">
              <a:spcBef>
                <a:spcPts val="600"/>
              </a:spcBef>
              <a:defRPr sz="2800"/>
            </a:lvl2pPr>
          </a:lstStyle>
          <a:p>
            <a:pPr/>
            <a:r>
              <a:t>Challenges:</a:t>
            </a:r>
          </a:p>
          <a:p>
            <a:pPr lvl="1"/>
            <a:r>
              <a:t>Facial expressionist in front of bassist amplifies illusory effect, but requires that performance decisions be planned and internalized rather than spontaneous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9">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4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51" name="Title 1"/>
          <p:cNvSpPr txBox="1"/>
          <p:nvPr>
            <p:ph type="title"/>
          </p:nvPr>
        </p:nvSpPr>
        <p:spPr>
          <a:prstGeom prst="rect">
            <a:avLst/>
          </a:prstGeom>
        </p:spPr>
        <p:txBody>
          <a:bodyPr/>
          <a:lstStyle/>
          <a:p>
            <a:pPr>
              <a:defRPr i="1"/>
            </a:pPr>
            <a:r>
              <a:t>Problem Child</a:t>
            </a:r>
            <a:r>
              <a:rPr i="0"/>
              <a:t> (2014)</a:t>
            </a:r>
          </a:p>
        </p:txBody>
      </p:sp>
      <p:sp>
        <p:nvSpPr>
          <p:cNvPr id="152" name="Content Placeholder 2"/>
          <p:cNvSpPr txBox="1"/>
          <p:nvPr>
            <p:ph type="body" idx="1"/>
          </p:nvPr>
        </p:nvSpPr>
        <p:spPr>
          <a:xfrm>
            <a:off x="457200" y="1600200"/>
            <a:ext cx="8229600" cy="4525963"/>
          </a:xfrm>
          <a:prstGeom prst="rect">
            <a:avLst/>
          </a:prstGeom>
        </p:spPr>
        <p:txBody>
          <a:bodyPr/>
          <a:lstStyle>
            <a:lvl1pPr>
              <a:spcBef>
                <a:spcPts val="600"/>
              </a:spcBef>
              <a:defRPr sz="2800"/>
            </a:lvl1pPr>
            <a:lvl2pPr marL="742950" indent="-285750">
              <a:spcBef>
                <a:spcPts val="600"/>
              </a:spcBef>
              <a:defRPr sz="2800"/>
            </a:lvl2pPr>
            <a:lvl3pPr marL="1143000" indent="-228600">
              <a:spcBef>
                <a:spcPts val="600"/>
              </a:spcBef>
              <a:defRPr sz="2800"/>
            </a:lvl3pPr>
          </a:lstStyle>
          <a:p>
            <a:pPr/>
            <a:r>
              <a:t>Challenges:</a:t>
            </a:r>
          </a:p>
          <a:p>
            <a:pPr lvl="1"/>
            <a:r>
              <a:t>Interest in composing musical situations rather than prescribed activities, leaving wide interpretive range.</a:t>
            </a:r>
          </a:p>
          <a:p>
            <a:pPr lvl="2"/>
            <a:r>
              <a:t>No temporal grid: trade-off of precise coordination between performers</a:t>
            </a:r>
          </a:p>
        </p:txBody>
      </p:sp>
      <p:pic>
        <p:nvPicPr>
          <p:cNvPr id="153" name="Picture 3" descr="Picture 3"/>
          <p:cNvPicPr>
            <a:picLocks noChangeAspect="1"/>
          </p:cNvPicPr>
          <p:nvPr/>
        </p:nvPicPr>
        <p:blipFill>
          <a:blip r:embed="rId2">
            <a:extLst/>
          </a:blip>
          <a:stretch>
            <a:fillRect/>
          </a:stretch>
        </p:blipFill>
        <p:spPr>
          <a:xfrm>
            <a:off x="1143000" y="4572000"/>
            <a:ext cx="6908800" cy="15113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el" backwards="0">
                                    <p:tmAbs val="0"/>
                                  </p:iterate>
                                  <p:childTnLst>
                                    <p:set>
                                      <p:cBhvr>
                                        <p:cTn id="14" fill="hold"/>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P build="whole" bldLvl="1" animBg="1" rev="0" advAuto="0" spid="153"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98" name="Title 1"/>
          <p:cNvSpPr txBox="1"/>
          <p:nvPr>
            <p:ph type="title"/>
          </p:nvPr>
        </p:nvSpPr>
        <p:spPr>
          <a:prstGeom prst="rect">
            <a:avLst/>
          </a:prstGeom>
        </p:spPr>
        <p:txBody>
          <a:bodyPr/>
          <a:lstStyle>
            <a:lvl1pPr>
              <a:defRPr u="sng"/>
            </a:lvl1pPr>
          </a:lstStyle>
          <a:p>
            <a:pPr/>
            <a:r>
              <a:t>Overview</a:t>
            </a:r>
          </a:p>
        </p:txBody>
      </p:sp>
      <p:sp>
        <p:nvSpPr>
          <p:cNvPr id="99" name="Content Placeholder 2"/>
          <p:cNvSpPr txBox="1"/>
          <p:nvPr>
            <p:ph type="body" idx="1"/>
          </p:nvPr>
        </p:nvSpPr>
        <p:spPr>
          <a:xfrm>
            <a:off x="457200" y="1600200"/>
            <a:ext cx="8229600" cy="4525963"/>
          </a:xfrm>
          <a:prstGeom prst="rect">
            <a:avLst/>
          </a:prstGeom>
        </p:spPr>
        <p:txBody>
          <a:bodyPr/>
          <a:lstStyle/>
          <a:p>
            <a:pPr/>
            <a:r>
              <a:t>Standard and non-standard musical notation</a:t>
            </a:r>
          </a:p>
          <a:p>
            <a:pPr/>
            <a:r>
              <a:t>Notational techniques for composing movement and gesture</a:t>
            </a:r>
          </a:p>
          <a:p>
            <a:pPr>
              <a:defRPr i="1"/>
            </a:pPr>
            <a:r>
              <a:t>Problem Child</a:t>
            </a:r>
            <a:r>
              <a:rPr i="0"/>
              <a:t> and Sutton Signwriting</a:t>
            </a:r>
            <a:endParaRPr i="0"/>
          </a:p>
          <a:p>
            <a:pPr/>
            <a:r>
              <a:t>Possibilities for SSW in a musical context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55" name="Title 1"/>
          <p:cNvSpPr txBox="1"/>
          <p:nvPr>
            <p:ph type="title"/>
          </p:nvPr>
        </p:nvSpPr>
        <p:spPr>
          <a:prstGeom prst="rect">
            <a:avLst/>
          </a:prstGeom>
        </p:spPr>
        <p:txBody>
          <a:bodyPr/>
          <a:lstStyle/>
          <a:p>
            <a:pPr>
              <a:defRPr i="1"/>
            </a:pPr>
            <a:r>
              <a:t>Problem Child</a:t>
            </a:r>
            <a:r>
              <a:rPr i="0"/>
              <a:t> (2014)</a:t>
            </a:r>
          </a:p>
        </p:txBody>
      </p:sp>
      <p:sp>
        <p:nvSpPr>
          <p:cNvPr id="156" name="Content Placeholder 2"/>
          <p:cNvSpPr txBox="1"/>
          <p:nvPr>
            <p:ph type="body" idx="1"/>
          </p:nvPr>
        </p:nvSpPr>
        <p:spPr>
          <a:xfrm>
            <a:off x="457200" y="1600200"/>
            <a:ext cx="8229600" cy="4525963"/>
          </a:xfrm>
          <a:prstGeom prst="rect">
            <a:avLst/>
          </a:prstGeom>
        </p:spPr>
        <p:txBody>
          <a:bodyPr/>
          <a:lstStyle/>
          <a:p>
            <a:pPr lvl="1" marL="742950" indent="-285750">
              <a:spcBef>
                <a:spcPts val="400"/>
              </a:spcBef>
              <a:defRPr sz="2000"/>
            </a:pPr>
            <a:r>
              <a:t>Interest in composing musical situations rather than prescribed activities, leaving wide interpretive range.</a:t>
            </a:r>
            <a:endParaRPr sz="2800"/>
          </a:p>
          <a:p>
            <a:pPr lvl="1" marL="742950" indent="-285750">
              <a:spcBef>
                <a:spcPts val="400"/>
              </a:spcBef>
              <a:defRPr sz="2000"/>
            </a:pPr>
            <a:r>
              <a:t>Vagueness of SSW symbols</a:t>
            </a:r>
            <a:endParaRPr sz="2800"/>
          </a:p>
          <a:p>
            <a:pPr lvl="2" marL="1143000" indent="-228600">
              <a:spcBef>
                <a:spcPts val="400"/>
              </a:spcBef>
              <a:defRPr sz="2000"/>
            </a:pPr>
            <a:r>
              <a:t>No established tradition of interpretation in a musical context</a:t>
            </a:r>
            <a:endParaRPr sz="2400"/>
          </a:p>
          <a:p>
            <a:pPr lvl="2" marL="1143000" indent="-228600">
              <a:spcBef>
                <a:spcPts val="400"/>
              </a:spcBef>
              <a:defRPr sz="2000"/>
            </a:pPr>
            <a:r>
              <a:t>What will be the difference between        and        ?</a:t>
            </a:r>
            <a:endParaRPr sz="2400"/>
          </a:p>
          <a:p>
            <a:pPr lvl="2" marL="1143000" indent="-228600">
              <a:spcBef>
                <a:spcPts val="500"/>
              </a:spcBef>
              <a:defRPr sz="2000"/>
            </a:pPr>
          </a:p>
          <a:p>
            <a:pPr lvl="2" marL="1143000" indent="-228600">
              <a:spcBef>
                <a:spcPts val="500"/>
              </a:spcBef>
              <a:defRPr sz="2000"/>
            </a:pPr>
          </a:p>
          <a:p>
            <a:pPr lvl="2" marL="1143000" indent="-228600">
              <a:spcBef>
                <a:spcPts val="500"/>
              </a:spcBef>
              <a:defRPr sz="2000"/>
            </a:pPr>
          </a:p>
          <a:p>
            <a:pPr lvl="2" marL="1143000" indent="-228600">
              <a:spcBef>
                <a:spcPts val="500"/>
              </a:spcBef>
              <a:defRPr sz="2000"/>
            </a:pPr>
          </a:p>
          <a:p>
            <a:pPr lvl="2" marL="1143000" indent="-228600">
              <a:spcBef>
                <a:spcPts val="500"/>
              </a:spcBef>
              <a:defRPr sz="2000"/>
            </a:pPr>
          </a:p>
          <a:p>
            <a:pPr lvl="2" marL="1143000" indent="-228600">
              <a:spcBef>
                <a:spcPts val="400"/>
              </a:spcBef>
              <a:defRPr sz="2000"/>
            </a:pPr>
            <a:r>
              <a:t>Are </a:t>
            </a:r>
            <a:r>
              <a:rPr>
                <a:latin typeface="+mj-lt"/>
                <a:ea typeface="+mj-ea"/>
                <a:cs typeface="+mj-cs"/>
                <a:sym typeface="Helvetica"/>
              </a:rPr>
              <a:t>ɑ</a:t>
            </a:r>
            <a:r>
              <a:t> and </a:t>
            </a:r>
            <a:r>
              <a:rPr>
                <a:latin typeface="+mj-lt"/>
                <a:ea typeface="+mj-ea"/>
                <a:cs typeface="+mj-cs"/>
                <a:sym typeface="Helvetica"/>
              </a:rPr>
              <a:t>ʊ</a:t>
            </a:r>
            <a:r>
              <a:t> sufficiently visually distinct?</a:t>
            </a:r>
          </a:p>
        </p:txBody>
      </p:sp>
      <p:pic>
        <p:nvPicPr>
          <p:cNvPr id="157" name="Picture 3" descr="Picture 3"/>
          <p:cNvPicPr>
            <a:picLocks noChangeAspect="1"/>
          </p:cNvPicPr>
          <p:nvPr/>
        </p:nvPicPr>
        <p:blipFill>
          <a:blip r:embed="rId2">
            <a:extLst/>
          </a:blip>
          <a:stretch>
            <a:fillRect/>
          </a:stretch>
        </p:blipFill>
        <p:spPr>
          <a:xfrm>
            <a:off x="5410200" y="2971800"/>
            <a:ext cx="457200" cy="482600"/>
          </a:xfrm>
          <a:prstGeom prst="rect">
            <a:avLst/>
          </a:prstGeom>
          <a:ln w="12700">
            <a:miter lim="400000"/>
          </a:ln>
        </p:spPr>
      </p:pic>
      <p:pic>
        <p:nvPicPr>
          <p:cNvPr id="158" name="Picture 4" descr="Picture 4"/>
          <p:cNvPicPr>
            <a:picLocks noChangeAspect="1"/>
          </p:cNvPicPr>
          <p:nvPr/>
        </p:nvPicPr>
        <p:blipFill>
          <a:blip r:embed="rId3">
            <a:extLst/>
          </a:blip>
          <a:stretch>
            <a:fillRect/>
          </a:stretch>
        </p:blipFill>
        <p:spPr>
          <a:xfrm>
            <a:off x="6248400" y="2971800"/>
            <a:ext cx="457200" cy="477520"/>
          </a:xfrm>
          <a:prstGeom prst="rect">
            <a:avLst/>
          </a:prstGeom>
          <a:ln w="12700">
            <a:miter lim="400000"/>
          </a:ln>
        </p:spPr>
      </p:pic>
      <p:pic>
        <p:nvPicPr>
          <p:cNvPr id="159" name="Picture 5" descr="Picture 5"/>
          <p:cNvPicPr>
            <a:picLocks noChangeAspect="1"/>
          </p:cNvPicPr>
          <p:nvPr/>
        </p:nvPicPr>
        <p:blipFill>
          <a:blip r:embed="rId4">
            <a:extLst/>
          </a:blip>
          <a:stretch>
            <a:fillRect/>
          </a:stretch>
        </p:blipFill>
        <p:spPr>
          <a:xfrm>
            <a:off x="2590800" y="3657600"/>
            <a:ext cx="3937000" cy="1295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61" name="Title 1"/>
          <p:cNvSpPr txBox="1"/>
          <p:nvPr>
            <p:ph type="title"/>
          </p:nvPr>
        </p:nvSpPr>
        <p:spPr>
          <a:xfrm>
            <a:off x="457200" y="2743200"/>
            <a:ext cx="8229600" cy="1143000"/>
          </a:xfrm>
          <a:prstGeom prst="rect">
            <a:avLst/>
          </a:prstGeom>
        </p:spPr>
        <p:txBody>
          <a:bodyPr/>
          <a:lstStyle/>
          <a:p>
            <a:pPr>
              <a:defRPr i="1"/>
            </a:pPr>
            <a:r>
              <a:rPr u="sng">
                <a:solidFill>
                  <a:srgbClr val="0000FF"/>
                </a:solidFill>
                <a:uFill>
                  <a:solidFill>
                    <a:srgbClr val="0000FF"/>
                  </a:solidFill>
                </a:uFill>
                <a:hlinkClick r:id="rId2" invalidUrl="" action="" tgtFrame="" tooltip="" history="1" highlightClick="0" endSnd="0"/>
              </a:rPr>
              <a:t>Problem Child </a:t>
            </a:r>
            <a:r>
              <a:rPr i="0" u="sng">
                <a:solidFill>
                  <a:srgbClr val="0000FF"/>
                </a:solidFill>
                <a:uFill>
                  <a:solidFill>
                    <a:srgbClr val="0000FF"/>
                  </a:solidFill>
                </a:uFill>
                <a:hlinkClick r:id="rId2" invalidUrl="" action="" tgtFrame="" tooltip="" history="1" highlightClick="0" endSnd="0"/>
              </a:rPr>
              <a:t>- video</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63" name="Title 1"/>
          <p:cNvSpPr txBox="1"/>
          <p:nvPr>
            <p:ph type="title"/>
          </p:nvPr>
        </p:nvSpPr>
        <p:spPr>
          <a:prstGeom prst="rect">
            <a:avLst/>
          </a:prstGeom>
        </p:spPr>
        <p:txBody>
          <a:bodyPr/>
          <a:lstStyle>
            <a:lvl1pPr defTabSz="886968">
              <a:defRPr sz="3783"/>
            </a:lvl1pPr>
          </a:lstStyle>
          <a:p>
            <a:pPr/>
            <a:r>
              <a:t>Possibilities for SSW in a musical context</a:t>
            </a:r>
          </a:p>
        </p:txBody>
      </p:sp>
      <p:sp>
        <p:nvSpPr>
          <p:cNvPr id="164" name="Content Placeholder 2"/>
          <p:cNvSpPr txBox="1"/>
          <p:nvPr>
            <p:ph type="body" idx="1"/>
          </p:nvPr>
        </p:nvSpPr>
        <p:spPr>
          <a:xfrm>
            <a:off x="457200" y="1600200"/>
            <a:ext cx="8229600" cy="4724400"/>
          </a:xfrm>
          <a:prstGeom prst="rect">
            <a:avLst/>
          </a:prstGeom>
        </p:spPr>
        <p:txBody>
          <a:bodyPr/>
          <a:lstStyle/>
          <a:p>
            <a:pPr marL="332613" indent="-332613" defTabSz="886968">
              <a:lnSpc>
                <a:spcPct val="80000"/>
              </a:lnSpc>
              <a:spcBef>
                <a:spcPts val="600"/>
              </a:spcBef>
              <a:defRPr sz="2619"/>
            </a:pPr>
            <a:r>
              <a:t>Theatrical considerations, e.g. staging, directions, multi-performer instructions</a:t>
            </a:r>
          </a:p>
          <a:p>
            <a:pPr marL="332613" indent="-332613" defTabSz="886968">
              <a:lnSpc>
                <a:spcPct val="80000"/>
              </a:lnSpc>
              <a:spcBef>
                <a:spcPts val="600"/>
              </a:spcBef>
              <a:defRPr sz="2619"/>
            </a:pPr>
          </a:p>
          <a:p>
            <a:pPr marL="332613" indent="-332613" defTabSz="886968">
              <a:lnSpc>
                <a:spcPct val="80000"/>
              </a:lnSpc>
              <a:spcBef>
                <a:spcPts val="600"/>
              </a:spcBef>
              <a:defRPr sz="2619"/>
            </a:pPr>
          </a:p>
          <a:p>
            <a:pPr marL="332613" indent="-332613" defTabSz="886968">
              <a:lnSpc>
                <a:spcPct val="80000"/>
              </a:lnSpc>
              <a:spcBef>
                <a:spcPts val="600"/>
              </a:spcBef>
              <a:defRPr sz="2619"/>
            </a:pPr>
          </a:p>
          <a:p>
            <a:pPr marL="332613" indent="-332613" defTabSz="886968">
              <a:lnSpc>
                <a:spcPct val="80000"/>
              </a:lnSpc>
              <a:spcBef>
                <a:spcPts val="600"/>
              </a:spcBef>
              <a:defRPr sz="2619"/>
            </a:pPr>
          </a:p>
          <a:p>
            <a:pPr marL="332613" indent="-332613" defTabSz="886968">
              <a:lnSpc>
                <a:spcPct val="80000"/>
              </a:lnSpc>
              <a:spcBef>
                <a:spcPts val="600"/>
              </a:spcBef>
              <a:defRPr sz="2619"/>
            </a:pPr>
          </a:p>
          <a:p>
            <a:pPr marL="332613" indent="-332613" defTabSz="886968">
              <a:lnSpc>
                <a:spcPct val="80000"/>
              </a:lnSpc>
              <a:spcBef>
                <a:spcPts val="600"/>
              </a:spcBef>
              <a:defRPr sz="2619"/>
            </a:pPr>
          </a:p>
          <a:p>
            <a:pPr marL="0" indent="0" defTabSz="886968">
              <a:lnSpc>
                <a:spcPct val="80000"/>
              </a:lnSpc>
              <a:spcBef>
                <a:spcPts val="600"/>
              </a:spcBef>
              <a:buSzTx/>
              <a:buNone/>
              <a:defRPr sz="2134"/>
            </a:pPr>
          </a:p>
          <a:p>
            <a:pPr marL="0" indent="0" defTabSz="886968">
              <a:lnSpc>
                <a:spcPct val="80000"/>
              </a:lnSpc>
              <a:spcBef>
                <a:spcPts val="600"/>
              </a:spcBef>
              <a:buSzTx/>
              <a:buNone/>
              <a:defRPr sz="2134"/>
            </a:pPr>
          </a:p>
          <a:p>
            <a:pPr marL="0" indent="0" defTabSz="886968">
              <a:lnSpc>
                <a:spcPct val="80000"/>
              </a:lnSpc>
              <a:spcBef>
                <a:spcPts val="600"/>
              </a:spcBef>
              <a:buSzTx/>
              <a:buNone/>
              <a:defRPr sz="2134"/>
            </a:pPr>
          </a:p>
          <a:p>
            <a:pPr marL="0" indent="0" defTabSz="886968">
              <a:lnSpc>
                <a:spcPct val="80000"/>
              </a:lnSpc>
              <a:spcBef>
                <a:spcPts val="600"/>
              </a:spcBef>
              <a:buSzTx/>
              <a:buNone/>
              <a:defRPr sz="2134"/>
            </a:pPr>
          </a:p>
          <a:p>
            <a:pPr marL="0" indent="0" defTabSz="886968">
              <a:lnSpc>
                <a:spcPct val="80000"/>
              </a:lnSpc>
              <a:spcBef>
                <a:spcPts val="400"/>
              </a:spcBef>
              <a:buSzTx/>
              <a:buNone/>
              <a:defRPr sz="1746"/>
            </a:pPr>
            <a:r>
              <a:t>Poliks, </a:t>
            </a:r>
            <a:r>
              <a:rPr i="1"/>
              <a:t>mrlrr</a:t>
            </a:r>
            <a:r>
              <a:t> (2010), staging instructions</a:t>
            </a:r>
          </a:p>
        </p:txBody>
      </p:sp>
      <p:pic>
        <p:nvPicPr>
          <p:cNvPr id="165" name="Picture 3" descr="Picture 3"/>
          <p:cNvPicPr>
            <a:picLocks noChangeAspect="1"/>
          </p:cNvPicPr>
          <p:nvPr/>
        </p:nvPicPr>
        <p:blipFill>
          <a:blip r:embed="rId2">
            <a:extLst/>
          </a:blip>
          <a:stretch>
            <a:fillRect/>
          </a:stretch>
        </p:blipFill>
        <p:spPr>
          <a:xfrm>
            <a:off x="1066800" y="1828800"/>
            <a:ext cx="7010400" cy="45361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6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64">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64">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164">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164">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164">
                                            <p:txEl>
                                              <p:pRg st="6" end="6"/>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164">
                                            <p:txEl>
                                              <p:pRg st="7" end="7"/>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164">
                                            <p:txEl>
                                              <p:pRg st="8" end="8"/>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 fill="hold">
                                  <p:stCondLst>
                                    <p:cond delay="0"/>
                                  </p:stCondLst>
                                  <p:iterate type="el" backwards="0">
                                    <p:tmAbs val="0"/>
                                  </p:iterate>
                                  <p:childTnLst>
                                    <p:set>
                                      <p:cBhvr>
                                        <p:cTn id="35" fill="hold"/>
                                        <p:tgtEl>
                                          <p:spTgt spid="164">
                                            <p:txEl>
                                              <p:pRg st="9" end="9"/>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 fill="hold">
                                  <p:stCondLst>
                                    <p:cond delay="0"/>
                                  </p:stCondLst>
                                  <p:iterate type="el" backwards="0">
                                    <p:tmAbs val="0"/>
                                  </p:iterate>
                                  <p:childTnLst>
                                    <p:set>
                                      <p:cBhvr>
                                        <p:cTn id="38" fill="hold"/>
                                        <p:tgtEl>
                                          <p:spTgt spid="16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164">
                                            <p:txEl>
                                              <p:pRg st="11" end="11"/>
                                            </p:txEl>
                                          </p:spTgt>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2" fill="hold">
                                  <p:stCondLst>
                                    <p:cond delay="0"/>
                                  </p:stCondLst>
                                  <p:iterate type="el" backwards="0">
                                    <p:tmAbs val="0"/>
                                  </p:iterate>
                                  <p:childTnLst>
                                    <p:set>
                                      <p:cBhvr>
                                        <p:cTn id="45" fill="hold"/>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64" grpId="1"/>
      <p:bldP build="whole" bldLvl="1" animBg="1" rev="0" advAuto="0" spid="165"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67" name="Title 1"/>
          <p:cNvSpPr txBox="1"/>
          <p:nvPr>
            <p:ph type="title"/>
          </p:nvPr>
        </p:nvSpPr>
        <p:spPr>
          <a:prstGeom prst="rect">
            <a:avLst/>
          </a:prstGeom>
        </p:spPr>
        <p:txBody>
          <a:bodyPr/>
          <a:lstStyle>
            <a:lvl1pPr defTabSz="886968">
              <a:defRPr sz="3783"/>
            </a:lvl1pPr>
          </a:lstStyle>
          <a:p>
            <a:pPr/>
            <a:r>
              <a:t>Possibilities for SSW in a musical context</a:t>
            </a:r>
          </a:p>
        </p:txBody>
      </p:sp>
      <p:sp>
        <p:nvSpPr>
          <p:cNvPr id="168" name="Content Placeholder 2"/>
          <p:cNvSpPr txBox="1"/>
          <p:nvPr>
            <p:ph type="body" idx="1"/>
          </p:nvPr>
        </p:nvSpPr>
        <p:spPr>
          <a:xfrm>
            <a:off x="457200" y="1600200"/>
            <a:ext cx="8229600" cy="4525963"/>
          </a:xfrm>
          <a:prstGeom prst="rect">
            <a:avLst/>
          </a:prstGeom>
        </p:spPr>
        <p:txBody>
          <a:bodyPr/>
          <a:lstStyle/>
          <a:p>
            <a:pPr/>
            <a:r>
              <a:t>SSW as augmentation to standard musical notation, to indicate spatial or physical specifications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70" name="Title 1"/>
          <p:cNvSpPr txBox="1"/>
          <p:nvPr>
            <p:ph type="title"/>
          </p:nvPr>
        </p:nvSpPr>
        <p:spPr>
          <a:prstGeom prst="rect">
            <a:avLst/>
          </a:prstGeom>
        </p:spPr>
        <p:txBody>
          <a:bodyPr/>
          <a:lstStyle>
            <a:lvl1pPr defTabSz="886968">
              <a:defRPr sz="3783"/>
            </a:lvl1pPr>
          </a:lstStyle>
          <a:p>
            <a:pPr/>
            <a:r>
              <a:t>Possibilities for SSW in a musical context</a:t>
            </a:r>
          </a:p>
        </p:txBody>
      </p:sp>
      <p:sp>
        <p:nvSpPr>
          <p:cNvPr id="171" name="Content Placeholder 2"/>
          <p:cNvSpPr txBox="1"/>
          <p:nvPr>
            <p:ph type="body" idx="1"/>
          </p:nvPr>
        </p:nvSpPr>
        <p:spPr>
          <a:xfrm>
            <a:off x="457200" y="1600200"/>
            <a:ext cx="8229600" cy="4525963"/>
          </a:xfrm>
          <a:prstGeom prst="rect">
            <a:avLst/>
          </a:prstGeom>
        </p:spPr>
        <p:txBody>
          <a:bodyPr/>
          <a:lstStyle/>
          <a:p>
            <a:pPr/>
            <a:r>
              <a:t>Use of SSW symbols within a grid or other visual structure, appropriate to scale of body movements of musicians in relation to their instruments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73" name="Title 1"/>
          <p:cNvSpPr txBox="1"/>
          <p:nvPr>
            <p:ph type="title"/>
          </p:nvPr>
        </p:nvSpPr>
        <p:spPr>
          <a:prstGeom prst="rect">
            <a:avLst/>
          </a:prstGeom>
        </p:spPr>
        <p:txBody>
          <a:bodyPr/>
          <a:lstStyle>
            <a:lvl1pPr defTabSz="886968">
              <a:defRPr sz="3783"/>
            </a:lvl1pPr>
          </a:lstStyle>
          <a:p>
            <a:pPr/>
            <a:r>
              <a:t>Possibilities for SSW in a musical context</a:t>
            </a:r>
          </a:p>
        </p:txBody>
      </p:sp>
      <p:sp>
        <p:nvSpPr>
          <p:cNvPr id="174" name="Content Placeholder 2"/>
          <p:cNvSpPr txBox="1"/>
          <p:nvPr>
            <p:ph type="body" idx="1"/>
          </p:nvPr>
        </p:nvSpPr>
        <p:spPr>
          <a:xfrm>
            <a:off x="457200" y="1600200"/>
            <a:ext cx="8229600" cy="4525963"/>
          </a:xfrm>
          <a:prstGeom prst="rect">
            <a:avLst/>
          </a:prstGeom>
        </p:spPr>
        <p:txBody>
          <a:bodyPr/>
          <a:lstStyle/>
          <a:p>
            <a:pPr/>
          </a:p>
          <a:p>
            <a:pPr/>
          </a:p>
          <a:p>
            <a:pPr>
              <a:defRPr sz="2000"/>
            </a:pPr>
          </a:p>
          <a:p>
            <a:pPr marL="0" indent="0">
              <a:buSzTx/>
              <a:buNone/>
              <a:defRPr sz="2000"/>
            </a:pPr>
          </a:p>
          <a:p>
            <a:pPr marL="0" indent="0">
              <a:spcBef>
                <a:spcPts val="400"/>
              </a:spcBef>
              <a:buSzTx/>
              <a:buNone/>
              <a:defRPr sz="1800"/>
            </a:pPr>
            <a:r>
              <a:t>Attention to range of mouthshape/head tilt in </a:t>
            </a:r>
            <a:r>
              <a:rPr i="1"/>
              <a:t>Problem Child</a:t>
            </a:r>
            <a:endParaRPr i="1"/>
          </a:p>
          <a:p>
            <a:pPr marL="0" indent="0">
              <a:buSzTx/>
              <a:buNone/>
            </a:pPr>
            <a:endParaRPr i="1"/>
          </a:p>
          <a:p>
            <a:pPr/>
            <a:endParaRPr i="1"/>
          </a:p>
          <a:p>
            <a:pPr marL="0" indent="0">
              <a:buSzTx/>
              <a:buNone/>
              <a:defRPr sz="2000"/>
            </a:pPr>
          </a:p>
          <a:p>
            <a:pPr marL="0" indent="0">
              <a:spcBef>
                <a:spcPts val="400"/>
              </a:spcBef>
              <a:buSzTx/>
              <a:buNone/>
              <a:defRPr sz="1800"/>
            </a:pPr>
            <a:r>
              <a:t>Poliks, </a:t>
            </a:r>
            <a:r>
              <a:rPr i="1"/>
              <a:t>a tabulation/an unmarking</a:t>
            </a:r>
            <a:r>
              <a:t> (2013), indication of bow placement on ‘cello</a:t>
            </a:r>
          </a:p>
        </p:txBody>
      </p:sp>
      <p:pic>
        <p:nvPicPr>
          <p:cNvPr id="175" name="Picture 3" descr="Picture 3"/>
          <p:cNvPicPr>
            <a:picLocks noChangeAspect="1"/>
          </p:cNvPicPr>
          <p:nvPr/>
        </p:nvPicPr>
        <p:blipFill>
          <a:blip r:embed="rId2">
            <a:extLst/>
          </a:blip>
          <a:stretch>
            <a:fillRect/>
          </a:stretch>
        </p:blipFill>
        <p:spPr>
          <a:xfrm>
            <a:off x="2438400" y="1600200"/>
            <a:ext cx="3581400" cy="1837011"/>
          </a:xfrm>
          <a:prstGeom prst="rect">
            <a:avLst/>
          </a:prstGeom>
          <a:ln w="12700">
            <a:miter lim="400000"/>
          </a:ln>
        </p:spPr>
      </p:pic>
      <p:pic>
        <p:nvPicPr>
          <p:cNvPr id="176" name="Picture 4" descr="Picture 4"/>
          <p:cNvPicPr>
            <a:picLocks noChangeAspect="1"/>
          </p:cNvPicPr>
          <p:nvPr/>
        </p:nvPicPr>
        <p:blipFill>
          <a:blip r:embed="rId3">
            <a:extLst/>
          </a:blip>
          <a:stretch>
            <a:fillRect/>
          </a:stretch>
        </p:blipFill>
        <p:spPr>
          <a:xfrm>
            <a:off x="2438400" y="3962400"/>
            <a:ext cx="3979334" cy="1371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6"/>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2" fill="hold">
                                  <p:stCondLst>
                                    <p:cond delay="0"/>
                                  </p:stCondLst>
                                  <p:iterate type="el" backwards="0">
                                    <p:tmAbs val="0"/>
                                  </p:iterate>
                                  <p:childTnLst>
                                    <p:set>
                                      <p:cBhvr>
                                        <p:cTn id="17" fill="hold"/>
                                        <p:tgtEl>
                                          <p:spTgt spid="174">
                                            <p:txEl>
                                              <p:pRg st="5" end="5"/>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2" fill="hold">
                                  <p:stCondLst>
                                    <p:cond delay="0"/>
                                  </p:stCondLst>
                                  <p:iterate type="el" backwards="0">
                                    <p:tmAbs val="0"/>
                                  </p:iterate>
                                  <p:childTnLst>
                                    <p:set>
                                      <p:cBhvr>
                                        <p:cTn id="20" fill="hold"/>
                                        <p:tgtEl>
                                          <p:spTgt spid="174">
                                            <p:txEl>
                                              <p:pRg st="6" end="6"/>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2" fill="hold">
                                  <p:stCondLst>
                                    <p:cond delay="0"/>
                                  </p:stCondLst>
                                  <p:iterate type="el" backwards="0">
                                    <p:tmAbs val="0"/>
                                  </p:iterate>
                                  <p:childTnLst>
                                    <p:set>
                                      <p:cBhvr>
                                        <p:cTn id="23" fill="hold"/>
                                        <p:tgtEl>
                                          <p:spTgt spid="174">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2" fill="hold">
                                  <p:stCondLst>
                                    <p:cond delay="0"/>
                                  </p:stCondLst>
                                  <p:iterate type="el" backwards="0">
                                    <p:tmAbs val="0"/>
                                  </p:iterate>
                                  <p:childTnLst>
                                    <p:set>
                                      <p:cBhvr>
                                        <p:cTn id="27" fill="hold"/>
                                        <p:tgtEl>
                                          <p:spTgt spid="174">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1"/>
      <p:bldP build="p" bldLvl="1" animBg="1" rev="0" advAuto="0" spid="174" grpId="2"/>
      <p:bldP build="whole" bldLvl="1" animBg="1" rev="0" advAuto="0" spid="176" grpId="3"/>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78" name="Title 1"/>
          <p:cNvSpPr txBox="1"/>
          <p:nvPr>
            <p:ph type="title"/>
          </p:nvPr>
        </p:nvSpPr>
        <p:spPr>
          <a:xfrm>
            <a:off x="381000" y="2133600"/>
            <a:ext cx="8229600" cy="1143000"/>
          </a:xfrm>
          <a:prstGeom prst="rect">
            <a:avLst/>
          </a:prstGeom>
        </p:spPr>
        <p:txBody>
          <a:bodyPr/>
          <a:lstStyle/>
          <a:p>
            <a:pPr defTabSz="365760">
              <a:defRPr sz="1560"/>
            </a:pPr>
            <a:br/>
            <a:br/>
            <a:r>
              <a:t>Thoughts?</a:t>
            </a:r>
            <a:br/>
            <a:br/>
            <a:r>
              <a:t>ron.c.shalom@gmail.com</a:t>
            </a:r>
            <a:br/>
            <a:br/>
            <a:r>
              <a:t>Article available shortly at pabotadiku.com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01" name="Title 1"/>
          <p:cNvSpPr txBox="1"/>
          <p:nvPr>
            <p:ph type="title"/>
          </p:nvPr>
        </p:nvSpPr>
        <p:spPr>
          <a:prstGeom prst="rect">
            <a:avLst/>
          </a:prstGeom>
        </p:spPr>
        <p:txBody>
          <a:bodyPr/>
          <a:lstStyle/>
          <a:p>
            <a:pPr/>
            <a:r>
              <a:t>Standard Notation</a:t>
            </a:r>
          </a:p>
        </p:txBody>
      </p:sp>
      <p:sp>
        <p:nvSpPr>
          <p:cNvPr id="102" name="Content Placeholder 2"/>
          <p:cNvSpPr txBox="1"/>
          <p:nvPr>
            <p:ph type="body" idx="1"/>
          </p:nvPr>
        </p:nvSpPr>
        <p:spPr>
          <a:xfrm>
            <a:off x="457200" y="1600200"/>
            <a:ext cx="8229600" cy="4525963"/>
          </a:xfrm>
          <a:prstGeom prst="rect">
            <a:avLst/>
          </a:prstGeom>
        </p:spPr>
        <p:txBody>
          <a:bodyPr/>
          <a:lstStyle/>
          <a:p>
            <a:pPr marL="342900" indent="-342900">
              <a:spcBef>
                <a:spcPts val="600"/>
              </a:spcBef>
              <a:defRPr b="1" i="1" sz="2500"/>
            </a:pPr>
            <a:r>
              <a:t>Musical notation</a:t>
            </a:r>
            <a:r>
              <a:rPr b="0" i="0"/>
              <a:t>:</a:t>
            </a:r>
            <a:endParaRPr b="0" i="0"/>
          </a:p>
          <a:p>
            <a:pPr lvl="1" marL="742950" indent="-285750">
              <a:spcBef>
                <a:spcPts val="600"/>
              </a:spcBef>
              <a:defRPr sz="2500"/>
            </a:pPr>
            <a:r>
              <a:t>To record instructions for a performer (e.g., score)</a:t>
            </a:r>
            <a:endParaRPr sz="2800"/>
          </a:p>
          <a:p>
            <a:pPr lvl="1" marL="742950" indent="-285750">
              <a:spcBef>
                <a:spcPts val="600"/>
              </a:spcBef>
              <a:defRPr sz="2500"/>
            </a:pPr>
            <a:r>
              <a:t>To document musical activity in a non-musical modality (e.g., transcription)</a:t>
            </a:r>
            <a:endParaRPr sz="2800"/>
          </a:p>
          <a:p>
            <a:pPr marL="342900" indent="-342900">
              <a:spcBef>
                <a:spcPts val="600"/>
              </a:spcBef>
              <a:defRPr sz="2500"/>
            </a:pPr>
            <a:r>
              <a:t>Western art music notation: </a:t>
            </a:r>
          </a:p>
          <a:p>
            <a:pPr lvl="1" marL="742950" indent="-285750">
              <a:spcBef>
                <a:spcPts val="600"/>
              </a:spcBef>
              <a:defRPr sz="2500"/>
            </a:pPr>
            <a:r>
              <a:t>Visual notation predominates</a:t>
            </a:r>
          </a:p>
          <a:p>
            <a:pPr lvl="1" marL="742950" indent="-285750">
              <a:spcBef>
                <a:spcPts val="600"/>
              </a:spcBef>
              <a:defRPr sz="2500"/>
            </a:pPr>
            <a:r>
              <a:t>systematic, symbolic, iconographic and linguistic</a:t>
            </a:r>
          </a:p>
        </p:txBody>
      </p:sp>
      <p:pic>
        <p:nvPicPr>
          <p:cNvPr id="103" name="Picture 3" descr="Picture 3"/>
          <p:cNvPicPr>
            <a:picLocks noChangeAspect="1"/>
          </p:cNvPicPr>
          <p:nvPr/>
        </p:nvPicPr>
        <p:blipFill>
          <a:blip r:embed="rId2">
            <a:extLst/>
          </a:blip>
          <a:stretch>
            <a:fillRect/>
          </a:stretch>
        </p:blipFill>
        <p:spPr>
          <a:xfrm>
            <a:off x="762000" y="4724400"/>
            <a:ext cx="7391400" cy="152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2">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02">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0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2">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102">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10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2" grpId="1"/>
      <p:bldP build="whole" bldLvl="1" animBg="1" rev="0" advAuto="0" spid="103"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05" name="Title 1"/>
          <p:cNvSpPr txBox="1"/>
          <p:nvPr>
            <p:ph type="title"/>
          </p:nvPr>
        </p:nvSpPr>
        <p:spPr>
          <a:prstGeom prst="rect">
            <a:avLst/>
          </a:prstGeom>
        </p:spPr>
        <p:txBody>
          <a:bodyPr/>
          <a:lstStyle/>
          <a:p>
            <a:pPr/>
            <a:r>
              <a:t>Standard Notation</a:t>
            </a:r>
          </a:p>
        </p:txBody>
      </p:sp>
      <p:sp>
        <p:nvSpPr>
          <p:cNvPr id="106" name="Content Placeholder 2"/>
          <p:cNvSpPr txBox="1"/>
          <p:nvPr>
            <p:ph type="body" idx="1"/>
          </p:nvPr>
        </p:nvSpPr>
        <p:spPr>
          <a:xfrm>
            <a:off x="457200" y="1600200"/>
            <a:ext cx="8229600" cy="4525963"/>
          </a:xfrm>
          <a:prstGeom prst="rect">
            <a:avLst/>
          </a:prstGeom>
        </p:spPr>
        <p:txBody>
          <a:bodyPr/>
          <a:lstStyle/>
          <a:p>
            <a:pPr marL="342900" indent="-342900">
              <a:spcBef>
                <a:spcPts val="600"/>
              </a:spcBef>
              <a:defRPr b="1" i="1" sz="2500"/>
            </a:pPr>
            <a:r>
              <a:t>Pitch</a:t>
            </a:r>
            <a:r>
              <a:rPr b="0" i="0"/>
              <a:t>: how “high” or “low” a sound is (e.g., on a keyboard)</a:t>
            </a:r>
            <a:endParaRPr b="0" i="0"/>
          </a:p>
          <a:p>
            <a:pPr marL="342900" indent="-342900">
              <a:spcBef>
                <a:spcPts val="600"/>
              </a:spcBef>
              <a:defRPr b="1" i="1" sz="2500"/>
            </a:pPr>
            <a:r>
              <a:t>Rhythm</a:t>
            </a:r>
            <a:r>
              <a:rPr b="0" i="0"/>
              <a:t>: when and for how long a sound occurs</a:t>
            </a:r>
            <a:endParaRPr b="0" i="0"/>
          </a:p>
          <a:p>
            <a:pPr marL="342900" indent="-342900">
              <a:defRPr sz="2500"/>
            </a:pPr>
          </a:p>
          <a:p>
            <a:pPr marL="342900" indent="-342900">
              <a:defRPr sz="2500"/>
            </a:pPr>
          </a:p>
          <a:p>
            <a:pPr marL="342900" indent="-342900">
              <a:defRPr sz="2500"/>
            </a:pPr>
          </a:p>
          <a:p>
            <a:pPr marL="342900" indent="-342900">
              <a:spcBef>
                <a:spcPts val="600"/>
              </a:spcBef>
              <a:defRPr sz="2500"/>
            </a:pPr>
            <a:r>
              <a:t>A </a:t>
            </a:r>
            <a:r>
              <a:rPr b="1" i="1"/>
              <a:t>note</a:t>
            </a:r>
            <a:r>
              <a:t> conveys both pitch and rhythm</a:t>
            </a:r>
          </a:p>
          <a:p>
            <a:pPr marL="342900" indent="-342900" algn="ctr">
              <a:defRPr sz="2500"/>
            </a:pPr>
          </a:p>
          <a:p>
            <a:pPr marL="342900" indent="-342900" algn="ctr">
              <a:defRPr sz="2500"/>
            </a:pPr>
          </a:p>
          <a:p>
            <a:pPr marL="0" indent="0" algn="ctr">
              <a:spcBef>
                <a:spcPts val="800"/>
              </a:spcBef>
              <a:buSzTx/>
              <a:buNone/>
              <a:defRPr sz="3500"/>
            </a:pPr>
            <a:r>
              <a:t>Common Practice Era music (ca. 1600-1900)</a:t>
            </a:r>
          </a:p>
        </p:txBody>
      </p:sp>
      <p:pic>
        <p:nvPicPr>
          <p:cNvPr id="107" name="Picture 5" descr="Picture 5"/>
          <p:cNvPicPr>
            <a:picLocks noChangeAspect="1"/>
          </p:cNvPicPr>
          <p:nvPr/>
        </p:nvPicPr>
        <p:blipFill>
          <a:blip r:embed="rId2">
            <a:extLst/>
          </a:blip>
          <a:stretch>
            <a:fillRect/>
          </a:stretch>
        </p:blipFill>
        <p:spPr>
          <a:xfrm>
            <a:off x="3733800" y="2743200"/>
            <a:ext cx="1524000" cy="10668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6">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06">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06">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06">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106">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2" fill="hold">
                                  <p:stCondLst>
                                    <p:cond delay="0"/>
                                  </p:stCondLst>
                                  <p:iterate type="el" backwards="0">
                                    <p:tmAbs val="0"/>
                                  </p:iterate>
                                  <p:childTnLst>
                                    <p:set>
                                      <p:cBhvr>
                                        <p:cTn id="29" fill="hold"/>
                                        <p:tgtEl>
                                          <p:spTgt spid="107"/>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106">
                                            <p:txEl>
                                              <p:pRg st="6" end="6"/>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 fill="hold">
                                  <p:stCondLst>
                                    <p:cond delay="0"/>
                                  </p:stCondLst>
                                  <p:iterate type="el" backwards="0">
                                    <p:tmAbs val="0"/>
                                  </p:iterate>
                                  <p:childTnLst>
                                    <p:set>
                                      <p:cBhvr>
                                        <p:cTn id="35" fill="hold"/>
                                        <p:tgtEl>
                                          <p:spTgt spid="106">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106">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2"/>
      <p:bldP build="p" bldLvl="1" animBg="1" rev="0" advAuto="0" spid="10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pic>
        <p:nvPicPr>
          <p:cNvPr id="109" name="Picture 7" descr="Picture 7"/>
          <p:cNvPicPr>
            <a:picLocks noChangeAspect="1"/>
          </p:cNvPicPr>
          <p:nvPr/>
        </p:nvPicPr>
        <p:blipFill>
          <a:blip r:embed="rId2">
            <a:extLst/>
          </a:blip>
          <a:stretch>
            <a:fillRect/>
          </a:stretch>
        </p:blipFill>
        <p:spPr>
          <a:xfrm>
            <a:off x="1524000" y="25488"/>
            <a:ext cx="6172200" cy="683251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11" name="Title 1"/>
          <p:cNvSpPr txBox="1"/>
          <p:nvPr>
            <p:ph type="title"/>
          </p:nvPr>
        </p:nvSpPr>
        <p:spPr>
          <a:prstGeom prst="rect">
            <a:avLst/>
          </a:prstGeom>
        </p:spPr>
        <p:txBody>
          <a:bodyPr/>
          <a:lstStyle/>
          <a:p>
            <a:pPr/>
            <a:r>
              <a:t>Non-standard Notation</a:t>
            </a:r>
          </a:p>
        </p:txBody>
      </p:sp>
      <p:sp>
        <p:nvSpPr>
          <p:cNvPr id="112" name="Content Placeholder 2"/>
          <p:cNvSpPr txBox="1"/>
          <p:nvPr>
            <p:ph type="body" idx="1"/>
          </p:nvPr>
        </p:nvSpPr>
        <p:spPr>
          <a:xfrm>
            <a:off x="457200" y="1600200"/>
            <a:ext cx="8229600" cy="4525963"/>
          </a:xfrm>
          <a:prstGeom prst="rect">
            <a:avLst/>
          </a:prstGeom>
        </p:spPr>
        <p:txBody>
          <a:bodyPr/>
          <a:lstStyle/>
          <a:p>
            <a:pPr/>
            <a:r>
              <a:t>Shift in musical practices:</a:t>
            </a:r>
          </a:p>
          <a:p>
            <a:pPr lvl="1" marL="742950" indent="-285750">
              <a:spcBef>
                <a:spcPts val="600"/>
              </a:spcBef>
              <a:defRPr sz="2800"/>
            </a:pPr>
            <a:r>
              <a:t>Changing interests and values in Western art music</a:t>
            </a:r>
          </a:p>
          <a:p>
            <a:pPr lvl="1" marL="742950" indent="-285750">
              <a:spcBef>
                <a:spcPts val="600"/>
              </a:spcBef>
              <a:defRPr sz="2800"/>
            </a:pPr>
            <a:r>
              <a:t>Growing use of Western notation in other musics</a:t>
            </a:r>
          </a:p>
          <a:p>
            <a:pPr lvl="1" marL="742950" indent="-285750">
              <a:spcBef>
                <a:spcPts val="600"/>
              </a:spcBef>
              <a:defRPr sz="2800"/>
            </a:pPr>
            <a:r>
              <a:t>Awareness of musical features and parameters not accommodated by traditional notation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2">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12">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12">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1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pic>
        <p:nvPicPr>
          <p:cNvPr id="114" name="Picture 1" descr="Picture 1"/>
          <p:cNvPicPr>
            <a:picLocks noChangeAspect="1"/>
          </p:cNvPicPr>
          <p:nvPr/>
        </p:nvPicPr>
        <p:blipFill>
          <a:blip r:embed="rId2">
            <a:extLst/>
          </a:blip>
          <a:stretch>
            <a:fillRect/>
          </a:stretch>
        </p:blipFill>
        <p:spPr>
          <a:xfrm flipV="1" rot="16200000">
            <a:off x="1318450" y="-556450"/>
            <a:ext cx="6477001" cy="80471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16" name="Title 1"/>
          <p:cNvSpPr txBox="1"/>
          <p:nvPr>
            <p:ph type="title"/>
          </p:nvPr>
        </p:nvSpPr>
        <p:spPr>
          <a:prstGeom prst="rect">
            <a:avLst/>
          </a:prstGeom>
        </p:spPr>
        <p:txBody>
          <a:bodyPr/>
          <a:lstStyle>
            <a:lvl1pPr>
              <a:defRPr sz="3900"/>
            </a:lvl1pPr>
          </a:lstStyle>
          <a:p>
            <a:pPr/>
            <a:r>
              <a:t>Composing for Movement and Gesture</a:t>
            </a:r>
          </a:p>
        </p:txBody>
      </p:sp>
      <p:sp>
        <p:nvSpPr>
          <p:cNvPr id="117" name="Content Placeholder 2"/>
          <p:cNvSpPr txBox="1"/>
          <p:nvPr>
            <p:ph type="body" idx="1"/>
          </p:nvPr>
        </p:nvSpPr>
        <p:spPr>
          <a:xfrm>
            <a:off x="457200" y="1600200"/>
            <a:ext cx="8229600" cy="4525963"/>
          </a:xfrm>
          <a:prstGeom prst="rect">
            <a:avLst/>
          </a:prstGeom>
        </p:spPr>
        <p:txBody>
          <a:bodyPr/>
          <a:lstStyle/>
          <a:p>
            <a:pPr/>
            <a:r>
              <a:t>Not readily incorporated into standard notation</a:t>
            </a:r>
          </a:p>
          <a:p>
            <a:pPr/>
            <a:r>
              <a:t>No schema popularly favored among composers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1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119" name="Title 1"/>
          <p:cNvSpPr txBox="1"/>
          <p:nvPr>
            <p:ph type="title"/>
          </p:nvPr>
        </p:nvSpPr>
        <p:spPr>
          <a:prstGeom prst="rect">
            <a:avLst/>
          </a:prstGeom>
        </p:spPr>
        <p:txBody>
          <a:bodyPr/>
          <a:lstStyle>
            <a:lvl1pPr>
              <a:defRPr sz="3900"/>
            </a:lvl1pPr>
          </a:lstStyle>
          <a:p>
            <a:pPr/>
            <a:r>
              <a:t>Composing for Movement and Gesture</a:t>
            </a:r>
          </a:p>
        </p:txBody>
      </p:sp>
      <p:sp>
        <p:nvSpPr>
          <p:cNvPr id="120" name="Content Placeholder 2"/>
          <p:cNvSpPr txBox="1"/>
          <p:nvPr>
            <p:ph type="body" idx="1"/>
          </p:nvPr>
        </p:nvSpPr>
        <p:spPr>
          <a:xfrm>
            <a:off x="457200" y="1143000"/>
            <a:ext cx="8229600" cy="4525963"/>
          </a:xfrm>
          <a:prstGeom prst="rect">
            <a:avLst/>
          </a:prstGeom>
        </p:spPr>
        <p:txBody>
          <a:bodyPr/>
          <a:lstStyle/>
          <a:p>
            <a:pPr marL="0" indent="0" algn="ctr">
              <a:buSzTx/>
              <a:buNone/>
              <a:defRPr sz="3000"/>
            </a:pPr>
            <a:r>
              <a:rPr u="sng">
                <a:solidFill>
                  <a:srgbClr val="0000FF"/>
                </a:solidFill>
                <a:uFill>
                  <a:solidFill>
                    <a:srgbClr val="0000FF"/>
                  </a:solidFill>
                </a:uFill>
                <a:hlinkClick r:id="rId2" invalidUrl="" action="" tgtFrame="" tooltip="" history="1" highlightClick="0" endSnd="0"/>
              </a:rPr>
              <a:t>George </a:t>
            </a:r>
            <a:r>
              <a:rPr u="sng">
                <a:solidFill>
                  <a:srgbClr val="0000FF"/>
                </a:solidFill>
                <a:uFill>
                  <a:solidFill>
                    <a:srgbClr val="0000FF"/>
                  </a:solidFill>
                </a:uFill>
                <a:hlinkClick r:id="rId2" invalidUrl="" action="" tgtFrame="" tooltip="" history="1" highlightClick="0" endSnd="0"/>
              </a:rPr>
              <a:t>Aperghis</a:t>
            </a:r>
            <a:r>
              <a:rPr u="sng">
                <a:solidFill>
                  <a:srgbClr val="0000FF"/>
                </a:solidFill>
                <a:uFill>
                  <a:solidFill>
                    <a:srgbClr val="0000FF"/>
                  </a:solidFill>
                </a:uFill>
                <a:hlinkClick r:id="rId2" invalidUrl="" action="" tgtFrame="" tooltip="" history="1" highlightClick="0" endSnd="0"/>
              </a:rPr>
              <a:t>, </a:t>
            </a:r>
            <a:r>
              <a:rPr i="1" u="sng">
                <a:solidFill>
                  <a:srgbClr val="0000FF"/>
                </a:solidFill>
                <a:uFill>
                  <a:solidFill>
                    <a:srgbClr val="0000FF"/>
                  </a:solidFill>
                </a:uFill>
                <a:hlinkClick r:id="rId2" invalidUrl="" action="" tgtFrame="" tooltip="" history="1" highlightClick="0" endSnd="0"/>
              </a:rPr>
              <a:t>Les </a:t>
            </a:r>
            <a:r>
              <a:rPr i="1" u="sng">
                <a:solidFill>
                  <a:srgbClr val="0000FF"/>
                </a:solidFill>
                <a:uFill>
                  <a:solidFill>
                    <a:srgbClr val="0000FF"/>
                  </a:solidFill>
                </a:uFill>
                <a:hlinkClick r:id="rId2" invalidUrl="" action="" tgtFrame="" tooltip="" history="1" highlightClick="0" endSnd="0"/>
              </a:rPr>
              <a:t>Guetteurs</a:t>
            </a:r>
            <a:r>
              <a:rPr i="1" u="sng">
                <a:solidFill>
                  <a:srgbClr val="0000FF"/>
                </a:solidFill>
                <a:uFill>
                  <a:solidFill>
                    <a:srgbClr val="0000FF"/>
                  </a:solidFill>
                </a:uFill>
                <a:hlinkClick r:id="rId2" invalidUrl="" action="" tgtFrame="" tooltip="" history="1" highlightClick="0" endSnd="0"/>
              </a:rPr>
              <a:t> du Sons </a:t>
            </a:r>
            <a:r>
              <a:rPr u="sng">
                <a:solidFill>
                  <a:srgbClr val="0000FF"/>
                </a:solidFill>
                <a:uFill>
                  <a:solidFill>
                    <a:srgbClr val="0000FF"/>
                  </a:solidFill>
                </a:uFill>
                <a:hlinkClick r:id="rId2" invalidUrl="" action="" tgtFrame="" tooltip="" history="1" highlightClick="0" endSnd="0"/>
              </a:rPr>
              <a:t>(1981)</a:t>
            </a:r>
          </a:p>
        </p:txBody>
      </p:sp>
      <p:pic>
        <p:nvPicPr>
          <p:cNvPr id="121" name="Picture 3" descr="Picture 3"/>
          <p:cNvPicPr>
            <a:picLocks noChangeAspect="1"/>
          </p:cNvPicPr>
          <p:nvPr/>
        </p:nvPicPr>
        <p:blipFill>
          <a:blip r:embed="rId3">
            <a:extLst/>
          </a:blip>
          <a:stretch>
            <a:fillRect/>
          </a:stretch>
        </p:blipFill>
        <p:spPr>
          <a:xfrm>
            <a:off x="1676400" y="1752600"/>
            <a:ext cx="5867400" cy="500004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alpha val="25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