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18"/>
  </p:notesMasterIdLst>
  <p:handoutMasterIdLst>
    <p:handoutMasterId r:id="rId19"/>
  </p:handoutMasterIdLst>
  <p:sldIdLst>
    <p:sldId id="262" r:id="rId2"/>
    <p:sldId id="268" r:id="rId3"/>
    <p:sldId id="283" r:id="rId4"/>
    <p:sldId id="280" r:id="rId5"/>
    <p:sldId id="281" r:id="rId6"/>
    <p:sldId id="269" r:id="rId7"/>
    <p:sldId id="288" r:id="rId8"/>
    <p:sldId id="286" r:id="rId9"/>
    <p:sldId id="287" r:id="rId10"/>
    <p:sldId id="279" r:id="rId11"/>
    <p:sldId id="289" r:id="rId12"/>
    <p:sldId id="275" r:id="rId13"/>
    <p:sldId id="290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D0D505"/>
    <a:srgbClr val="2B7C02"/>
    <a:srgbClr val="328F03"/>
    <a:srgbClr val="4D4D4D"/>
    <a:srgbClr val="002164"/>
    <a:srgbClr val="005817"/>
    <a:srgbClr val="013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60" autoAdjust="0"/>
    <p:restoredTop sz="94549" autoAdjust="0"/>
  </p:normalViewPr>
  <p:slideViewPr>
    <p:cSldViewPr snapToGrid="0">
      <p:cViewPr varScale="1">
        <p:scale>
          <a:sx n="134" d="100"/>
          <a:sy n="134" d="100"/>
        </p:scale>
        <p:origin x="-112" y="-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fld id="{9AEF86A6-47CF-4C42-8993-126A913CCA9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723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fld id="{2C3E5B75-A114-46BD-A7DC-FDB7F2136CB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239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5B75-A114-46BD-A7DC-FDB7F2136CB7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5B75-A114-46BD-A7DC-FDB7F2136CB7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5B75-A114-46BD-A7DC-FDB7F2136CB7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5B75-A114-46BD-A7DC-FDB7F2136CB7}" type="slidenum">
              <a:rPr lang="zh-CN" altLang="en-US" smtClean="0"/>
              <a:pPr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5B75-A114-46BD-A7DC-FDB7F2136CB7}" type="slidenum">
              <a:rPr lang="zh-CN" altLang="en-US" smtClean="0"/>
              <a:pPr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5B75-A114-46BD-A7DC-FDB7F2136CB7}" type="slidenum">
              <a:rPr lang="zh-CN" altLang="en-US" smtClean="0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5B75-A114-46BD-A7DC-FDB7F2136CB7}" type="slidenum">
              <a:rPr lang="zh-CN" altLang="en-US" smtClean="0"/>
              <a:pPr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524625"/>
            <a:ext cx="21336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3452813" y="6494463"/>
            <a:ext cx="2895600" cy="152400"/>
          </a:xfrm>
        </p:spPr>
        <p:txBody>
          <a:bodyPr/>
          <a:lstStyle>
            <a:lvl1pPr algn="ctr">
              <a:defRPr sz="1400" b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en-US" altLang="zh-CN" smtClean="0"/>
              <a:t>www.wondershare.com</a:t>
            </a:r>
            <a:endParaRPr lang="en-US" altLang="ko-KR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black">
          <a:xfrm>
            <a:off x="7473950" y="6121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400" b="1">
                <a:effectLst/>
                <a:latin typeface="Verdana" pitchFamily="34" charset="0"/>
              </a:rPr>
              <a:t>LOGO</a:t>
            </a:r>
          </a:p>
        </p:txBody>
      </p:sp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20713" y="1757363"/>
            <a:ext cx="6821487" cy="1470025"/>
          </a:xfrm>
        </p:spPr>
        <p:txBody>
          <a:bodyPr/>
          <a:lstStyle>
            <a:lvl1pPr algn="ctr">
              <a:defRPr sz="3600">
                <a:solidFill>
                  <a:srgbClr val="013B41"/>
                </a:solidFill>
              </a:defRPr>
            </a:lvl1pPr>
          </a:lstStyle>
          <a:p>
            <a:r>
              <a:rPr lang="pt-PT" altLang="zh-CN" smtClean="0"/>
              <a:t>Clique para editar o estilo</a:t>
            </a:r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www.wondershare.com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40563" y="128588"/>
            <a:ext cx="1993900" cy="56356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058863" y="128588"/>
            <a:ext cx="5829300" cy="56356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www.wondershare.com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www.wondershare.com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www.wondershare.com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58863" y="1209675"/>
            <a:ext cx="3484562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95825" y="1209675"/>
            <a:ext cx="3484563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www.wondershare.com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www.wondershare.com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www.wondershare.com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www.wondershare.com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www.wondershare.com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www.wondershare.com</a:t>
            </a:r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1185863" y="128588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ko-KR" smtClean="0"/>
              <a:t>Clique para editar o estilo</a:t>
            </a:r>
            <a:endParaRPr lang="en-US" altLang="ko-KR" smtClean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8863" y="1209675"/>
            <a:ext cx="712152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7800" y="6365875"/>
            <a:ext cx="194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effectLst/>
                <a:latin typeface="+mn-lt"/>
              </a:defRPr>
            </a:lvl1pPr>
          </a:lstStyle>
          <a:p>
            <a:r>
              <a:rPr lang="en-US" altLang="ko-KR" smtClean="0"/>
              <a:t>www.wondershare.com</a:t>
            </a:r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0" name="Rectangle 380"/>
          <p:cNvSpPr>
            <a:spLocks noChangeArrowheads="1"/>
          </p:cNvSpPr>
          <p:nvPr/>
        </p:nvSpPr>
        <p:spPr bwMode="auto">
          <a:xfrm>
            <a:off x="345440" y="2895633"/>
            <a:ext cx="4219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en-US" altLang="ko-KR" sz="2800" i="1" dirty="0" smtClean="0">
                <a:solidFill>
                  <a:schemeClr val="folHlink"/>
                </a:solidFill>
                <a:effectLst/>
                <a:latin typeface="Calibri" pitchFamily="34" charset="0"/>
              </a:rPr>
              <a:t>Rafaela </a:t>
            </a:r>
            <a:r>
              <a:rPr lang="en-US" altLang="ko-KR" sz="2800" i="1" dirty="0" err="1" smtClean="0">
                <a:solidFill>
                  <a:schemeClr val="folHlink"/>
                </a:solidFill>
                <a:effectLst/>
                <a:latin typeface="Calibri" pitchFamily="34" charset="0"/>
              </a:rPr>
              <a:t>Cota</a:t>
            </a:r>
            <a:r>
              <a:rPr lang="en-US" altLang="ko-KR" sz="2800" i="1" dirty="0" smtClean="0">
                <a:solidFill>
                  <a:schemeClr val="folHlink"/>
                </a:solidFill>
                <a:effectLst/>
                <a:latin typeface="Calibri" pitchFamily="34" charset="0"/>
              </a:rPr>
              <a:t> Silva</a:t>
            </a:r>
          </a:p>
          <a:p>
            <a:pPr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en-US" altLang="ko-KR" sz="2800" i="1" dirty="0" smtClean="0">
                <a:solidFill>
                  <a:schemeClr val="folHlink"/>
                </a:solidFill>
                <a:effectLst/>
                <a:latin typeface="Calibri" pitchFamily="34" charset="0"/>
              </a:rPr>
              <a:t>Portugal</a:t>
            </a:r>
            <a:endParaRPr lang="en-US" altLang="ko-KR" sz="2800" i="1" dirty="0">
              <a:solidFill>
                <a:schemeClr val="folHlink"/>
              </a:solidFill>
              <a:effectLst/>
              <a:latin typeface="Calibri" pitchFamily="34" charset="0"/>
            </a:endParaRPr>
          </a:p>
        </p:txBody>
      </p:sp>
      <p:sp>
        <p:nvSpPr>
          <p:cNvPr id="25982" name="Rectangle 38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766763" y="478859"/>
            <a:ext cx="7932069" cy="2193806"/>
          </a:xfrm>
          <a:noFill/>
          <a:ln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48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굴림" pitchFamily="34" charset="-127"/>
              </a:rPr>
              <a:t>Once upon a time they wrote,</a:t>
            </a:r>
            <a:br>
              <a:rPr lang="en-US" altLang="ko-KR" sz="48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굴림" pitchFamily="34" charset="-127"/>
              </a:rPr>
            </a:br>
            <a:r>
              <a:rPr lang="en-US" altLang="ko-KR" sz="48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굴림" pitchFamily="34" charset="-127"/>
              </a:rPr>
              <a:t>now we (sign) write!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096000" y="5384800"/>
            <a:ext cx="210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dirty="0" smtClean="0">
                <a:solidFill>
                  <a:schemeClr val="accent1"/>
                </a:solidFill>
                <a:effectLst/>
                <a:latin typeface="Calibri" pitchFamily="34" charset="0"/>
              </a:rPr>
              <a:t>July 23th</a:t>
            </a:r>
            <a:endParaRPr lang="pt-PT" sz="1800" dirty="0">
              <a:solidFill>
                <a:schemeClr val="accent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600" dirty="0" smtClean="0">
                <a:latin typeface="Calibri" pitchFamily="34" charset="0"/>
              </a:rPr>
              <a:t>Escrita – Processo de adaptação</a:t>
            </a:r>
            <a:endParaRPr lang="pt-PT" sz="3600" dirty="0">
              <a:latin typeface="Calibri" pitchFamily="34" charset="0"/>
            </a:endParaRPr>
          </a:p>
        </p:txBody>
      </p:sp>
      <p:pic>
        <p:nvPicPr>
          <p:cNvPr id="1026" name="Picture 2" descr="C:\Users\Rafa\Pictures\Minhas digitalizações\Scan_Pic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8" y="1002411"/>
            <a:ext cx="4204404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3"/>
          <a:srcRect l="10748" t="12149" r="5837" b="15140"/>
          <a:stretch/>
        </p:blipFill>
        <p:spPr bwMode="auto">
          <a:xfrm>
            <a:off x="4625213" y="971104"/>
            <a:ext cx="4226179" cy="3442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543800" y="6148137"/>
            <a:ext cx="1275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10/16</a:t>
            </a:r>
            <a:endParaRPr lang="pt-PT" dirty="0"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99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/>
          <a:srcRect l="5724" t="5421" r="6422" b="15701"/>
          <a:stretch/>
        </p:blipFill>
        <p:spPr bwMode="auto">
          <a:xfrm>
            <a:off x="4340352" y="1001394"/>
            <a:ext cx="4297426" cy="33145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94" y="952626"/>
            <a:ext cx="3803937" cy="523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85863" y="128588"/>
            <a:ext cx="7848600" cy="609600"/>
          </a:xfrm>
        </p:spPr>
        <p:txBody>
          <a:bodyPr/>
          <a:lstStyle/>
          <a:p>
            <a:pPr algn="ctr"/>
            <a:r>
              <a:rPr lang="pt-PT" sz="3600" dirty="0" smtClean="0">
                <a:latin typeface="Calibri" pitchFamily="34" charset="0"/>
              </a:rPr>
              <a:t>Escrita – Processo de adaptação</a:t>
            </a:r>
            <a:endParaRPr lang="pt-PT" sz="3600" dirty="0"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43800" y="6148137"/>
            <a:ext cx="1275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11/16</a:t>
            </a:r>
            <a:endParaRPr lang="pt-PT" dirty="0"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81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66275" y="1209675"/>
            <a:ext cx="7615988" cy="4554538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Palavra escrita enquanto ferramente importante para a literacia da criança;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Escrita de uma língua – valoriza-a, dignifica o estatuto linguístico, preserva-a no tempo, regista a evolução, contribuiu para a convencionalidade;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SW – contacto e aprendizagem precoce em concordância com a predisposição da criança;</a:t>
            </a:r>
          </a:p>
          <a:p>
            <a:endParaRPr lang="pt-PT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600" dirty="0" smtClean="0">
                <a:solidFill>
                  <a:schemeClr val="bg1"/>
                </a:solidFill>
                <a:latin typeface="Calibri" pitchFamily="34" charset="0"/>
              </a:rPr>
              <a:t>Conclusões</a:t>
            </a:r>
            <a:endParaRPr lang="pt-PT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43800" y="6148137"/>
            <a:ext cx="1275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12/16</a:t>
            </a:r>
            <a:endParaRPr lang="pt-PT" dirty="0"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5863" y="128588"/>
            <a:ext cx="7848600" cy="609600"/>
          </a:xfrm>
        </p:spPr>
        <p:txBody>
          <a:bodyPr/>
          <a:lstStyle/>
          <a:p>
            <a:pPr algn="ctr"/>
            <a:r>
              <a:rPr lang="pt-PT" sz="3600" dirty="0" smtClean="0">
                <a:solidFill>
                  <a:schemeClr val="bg1"/>
                </a:solidFill>
                <a:latin typeface="Calibri" pitchFamily="34" charset="0"/>
              </a:rPr>
              <a:t>Conclusões</a:t>
            </a:r>
            <a:endParaRPr lang="pt-PT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 descr="G:\Mestrado-lusofona\tese\anexos\luan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1410" r="12978" b="64304"/>
          <a:stretch/>
        </p:blipFill>
        <p:spPr bwMode="auto">
          <a:xfrm>
            <a:off x="4669536" y="874268"/>
            <a:ext cx="4431072" cy="419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Mestrado-lusofona\tese\anexos\luana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4" t="2043" r="4809" b="22391"/>
          <a:stretch/>
        </p:blipFill>
        <p:spPr bwMode="auto">
          <a:xfrm>
            <a:off x="121920" y="874269"/>
            <a:ext cx="4462272" cy="569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543800" y="6148137"/>
            <a:ext cx="1275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13/16</a:t>
            </a:r>
            <a:endParaRPr lang="pt-PT" dirty="0"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228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Por as crianças em contacto com o livro e perceber através de observação directa se o mesmo será profícuo, produtivo e útil;</a:t>
            </a:r>
          </a:p>
          <a:p>
            <a:pPr algn="just">
              <a:lnSpc>
                <a:spcPct val="150000"/>
              </a:lnSpc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Edição de  mais livros de histórias infantis com SW.</a:t>
            </a:r>
            <a:endParaRPr lang="pt-PT" sz="24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600" dirty="0" smtClean="0">
                <a:solidFill>
                  <a:schemeClr val="bg1"/>
                </a:solidFill>
                <a:latin typeface="Calibri" pitchFamily="34" charset="0"/>
              </a:rPr>
              <a:t>SignWriting – Desejo para o futuro</a:t>
            </a:r>
            <a:endParaRPr lang="pt-PT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43800" y="6148137"/>
            <a:ext cx="1275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14/16</a:t>
            </a:r>
            <a:endParaRPr lang="pt-PT" dirty="0"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43583" y="1401699"/>
            <a:ext cx="6554645" cy="264043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sz="3200" b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Em PT existe algum receio em relação ao SW, mas...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3200" b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... escrever LGP não é contrariar a natureza da Língua, é contribuir para que ela se mantenha viva.</a:t>
            </a:r>
          </a:p>
          <a:p>
            <a:endParaRPr lang="pt-PT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61738" y="128588"/>
            <a:ext cx="8372726" cy="609600"/>
          </a:xfrm>
        </p:spPr>
        <p:txBody>
          <a:bodyPr/>
          <a:lstStyle/>
          <a:p>
            <a:pPr algn="ctr" eaLnBrk="1" hangingPunct="1"/>
            <a:r>
              <a:rPr lang="pt-PT" sz="3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SW: </a:t>
            </a:r>
            <a:r>
              <a:rPr lang="pt-PT" sz="3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dignificar</a:t>
            </a:r>
            <a:r>
              <a:rPr lang="pt-PT" sz="3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e preservar a LGP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543800" y="6148137"/>
            <a:ext cx="1275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15/16</a:t>
            </a:r>
            <a:endParaRPr lang="pt-PT" dirty="0"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clapp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83142" y="2213811"/>
            <a:ext cx="2177716" cy="1564105"/>
          </a:xfrm>
        </p:spPr>
      </p:pic>
      <p:sp>
        <p:nvSpPr>
          <p:cNvPr id="5" name="CaixaDeTexto 4"/>
          <p:cNvSpPr txBox="1"/>
          <p:nvPr/>
        </p:nvSpPr>
        <p:spPr>
          <a:xfrm>
            <a:off x="0" y="113096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Obrigada pela atenção!</a:t>
            </a:r>
            <a:endParaRPr lang="pt-PT" sz="4800" b="1" dirty="0"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89357" y="4728409"/>
            <a:ext cx="3609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rafasilvalgp@gmail.com</a:t>
            </a:r>
            <a:endParaRPr lang="pt-PT" sz="2400" b="1" dirty="0"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05781" y="1206082"/>
            <a:ext cx="7447549" cy="376825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Contrariar a ideia de língua ágrafa;</a:t>
            </a:r>
          </a:p>
          <a:p>
            <a:pPr algn="just">
              <a:lnSpc>
                <a:spcPct val="150000"/>
              </a:lnSpc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Conceder um novo patamar à língua; </a:t>
            </a:r>
          </a:p>
          <a:p>
            <a:pPr algn="just">
              <a:lnSpc>
                <a:spcPct val="150000"/>
              </a:lnSpc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Preservar o registo evolutivo;</a:t>
            </a:r>
          </a:p>
          <a:p>
            <a:pPr algn="just">
              <a:lnSpc>
                <a:spcPct val="150000"/>
              </a:lnSpc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Facultar às crianças surdas um instrumento para a aprendizagem da LP. </a:t>
            </a:r>
            <a:endParaRPr lang="pt-PT" sz="24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alibri" pitchFamily="34" charset="0"/>
              </a:rPr>
              <a:t>SignWriting – Gosto pelo tema</a:t>
            </a:r>
            <a:endParaRPr lang="pt-PT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43800" y="6148137"/>
            <a:ext cx="1275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2/16</a:t>
            </a:r>
            <a:endParaRPr lang="pt-PT" dirty="0"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5863" y="128588"/>
            <a:ext cx="6617017" cy="609600"/>
          </a:xfrm>
        </p:spPr>
        <p:txBody>
          <a:bodyPr/>
          <a:lstStyle/>
          <a:p>
            <a:pPr algn="ctr"/>
            <a:r>
              <a:rPr lang="pt-PT" sz="3600" dirty="0" smtClean="0">
                <a:latin typeface="Calibri" pitchFamily="34" charset="0"/>
              </a:rPr>
              <a:t>Desenvolvimento da criança</a:t>
            </a:r>
            <a:endParaRPr lang="pt-PT" sz="3600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8863" y="1450847"/>
            <a:ext cx="7170737" cy="4313365"/>
          </a:xfrm>
        </p:spPr>
        <p:txBody>
          <a:bodyPr/>
          <a:lstStyle/>
          <a:p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Ambiente linguisticamente rico;</a:t>
            </a:r>
          </a:p>
          <a:p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Estruturação do pensamento;</a:t>
            </a:r>
          </a:p>
          <a:p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Desenvolvimento da linguagem;</a:t>
            </a:r>
          </a:p>
          <a:p>
            <a:endParaRPr lang="pt-PT" sz="2400" dirty="0">
              <a:solidFill>
                <a:schemeClr val="tx1"/>
              </a:solidFill>
              <a:latin typeface="Calibri" pitchFamily="34" charset="0"/>
            </a:endParaRPr>
          </a:p>
          <a:p>
            <a:endParaRPr lang="pt-PT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pt-PT" sz="2400" dirty="0">
              <a:solidFill>
                <a:schemeClr val="tx1"/>
              </a:solidFill>
              <a:latin typeface="Calibri" pitchFamily="34" charset="0"/>
            </a:endParaRPr>
          </a:p>
          <a:p>
            <a:pPr lvl="1"/>
            <a:r>
              <a:rPr lang="pt-PT" sz="2400" dirty="0" smtClean="0">
                <a:latin typeface="Calibri" pitchFamily="34" charset="0"/>
              </a:rPr>
              <a:t>Alavanca fundamental: Literatura Infantil</a:t>
            </a:r>
            <a:endParaRPr lang="pt-PT" sz="2400" dirty="0">
              <a:latin typeface="Calibri" pitchFamily="34" charset="0"/>
            </a:endParaRPr>
          </a:p>
          <a:p>
            <a:endParaRPr lang="pt-PT" dirty="0"/>
          </a:p>
        </p:txBody>
      </p:sp>
      <p:sp>
        <p:nvSpPr>
          <p:cNvPr id="4" name="Seta para baixo 3"/>
          <p:cNvSpPr/>
          <p:nvPr/>
        </p:nvSpPr>
        <p:spPr bwMode="auto">
          <a:xfrm>
            <a:off x="3767328" y="2926080"/>
            <a:ext cx="472440" cy="87782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5" name="Seta para baixo 4"/>
          <p:cNvSpPr/>
          <p:nvPr/>
        </p:nvSpPr>
        <p:spPr bwMode="auto">
          <a:xfrm>
            <a:off x="2913888" y="2548128"/>
            <a:ext cx="853440" cy="682752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43800" y="6148137"/>
            <a:ext cx="1275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3</a:t>
            </a:r>
            <a:r>
              <a:rPr lang="pt-PT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/16</a:t>
            </a:r>
            <a:endParaRPr lang="pt-PT" dirty="0"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6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600" dirty="0" smtClean="0">
                <a:latin typeface="Calibri" pitchFamily="34" charset="0"/>
              </a:rPr>
              <a:t>Literatura infantil</a:t>
            </a:r>
            <a:endParaRPr lang="pt-PT" sz="3600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400" b="0" dirty="0">
                <a:solidFill>
                  <a:schemeClr val="tx1"/>
                </a:solidFill>
                <a:latin typeface="Calibri" pitchFamily="34" charset="0"/>
              </a:rPr>
              <a:t>Ler histórias a crianças:</a:t>
            </a:r>
          </a:p>
          <a:p>
            <a:pPr lvl="1"/>
            <a:r>
              <a:rPr lang="pt-PT" sz="2400" dirty="0">
                <a:latin typeface="Calibri" pitchFamily="34" charset="0"/>
              </a:rPr>
              <a:t>Ouvintes – oralmente + escrita da LP</a:t>
            </a:r>
          </a:p>
          <a:p>
            <a:pPr lvl="1"/>
            <a:r>
              <a:rPr lang="pt-PT" sz="2400" dirty="0">
                <a:latin typeface="Calibri" pitchFamily="34" charset="0"/>
              </a:rPr>
              <a:t>Surdas – LGP + ? </a:t>
            </a:r>
          </a:p>
          <a:p>
            <a:pPr marL="342900" lvl="1" indent="-342900">
              <a:buClr>
                <a:schemeClr val="folHlink"/>
              </a:buClr>
              <a:buSzTx/>
              <a:buFont typeface="Wingdings" pitchFamily="2" charset="2"/>
              <a:buChar char="u"/>
            </a:pPr>
            <a:r>
              <a:rPr lang="pt-PT" sz="2400" dirty="0" smtClean="0">
                <a:latin typeface="Calibri" pitchFamily="34" charset="0"/>
              </a:rPr>
              <a:t>Exposição </a:t>
            </a:r>
            <a:r>
              <a:rPr lang="pt-PT" sz="2400" dirty="0">
                <a:latin typeface="Calibri" pitchFamily="34" charset="0"/>
              </a:rPr>
              <a:t>precoce a imagens/conceitos associados à escrita da língua </a:t>
            </a:r>
            <a:r>
              <a:rPr lang="pt-PT" sz="2400" dirty="0" smtClean="0">
                <a:latin typeface="Calibri" pitchFamily="34" charset="0"/>
              </a:rPr>
              <a:t>natural;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543800" y="6148137"/>
            <a:ext cx="1275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4</a:t>
            </a:r>
            <a:r>
              <a:rPr lang="pt-PT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/16</a:t>
            </a:r>
            <a:endParaRPr lang="pt-PT" dirty="0"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2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600" dirty="0" smtClean="0">
                <a:latin typeface="Calibri" pitchFamily="34" charset="0"/>
              </a:rPr>
              <a:t>Escrita da LG – Vantagens</a:t>
            </a:r>
            <a:endParaRPr lang="pt-PT" sz="3600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Fomentar a aquisição da linguagem;</a:t>
            </a:r>
          </a:p>
          <a:p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Apropriação do sistema de escrita da sua língua natural;</a:t>
            </a:r>
          </a:p>
          <a:p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Alavanca fundamental para a aprendizagem da escrita de uma segunda língua;</a:t>
            </a:r>
          </a:p>
          <a:p>
            <a:endParaRPr lang="pt-PT" sz="2400" dirty="0" smtClean="0">
              <a:latin typeface="Calibri" pitchFamily="34" charset="0"/>
            </a:endParaRPr>
          </a:p>
          <a:p>
            <a:endParaRPr lang="pt-PT" sz="2400" dirty="0">
              <a:latin typeface="Calibri" pitchFamily="34" charset="0"/>
            </a:endParaRPr>
          </a:p>
          <a:p>
            <a:pPr lvl="1"/>
            <a:r>
              <a:rPr lang="pt-PT" sz="2200" dirty="0" smtClean="0">
                <a:latin typeface="Calibri" pitchFamily="34" charset="0"/>
              </a:rPr>
              <a:t>Desenvolvimento linguístico igualitário ao par ouvinte</a:t>
            </a:r>
            <a:endParaRPr lang="pt-PT" sz="2200" dirty="0">
              <a:latin typeface="Calibri" pitchFamily="34" charset="0"/>
            </a:endParaRPr>
          </a:p>
        </p:txBody>
      </p:sp>
      <p:sp>
        <p:nvSpPr>
          <p:cNvPr id="4" name="Seta para baixo 3"/>
          <p:cNvSpPr/>
          <p:nvPr/>
        </p:nvSpPr>
        <p:spPr bwMode="auto">
          <a:xfrm>
            <a:off x="4401312" y="3413760"/>
            <a:ext cx="365760" cy="69494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43800" y="6148137"/>
            <a:ext cx="1275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5</a:t>
            </a:r>
            <a:r>
              <a:rPr lang="pt-PT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/16</a:t>
            </a:r>
            <a:endParaRPr lang="pt-PT" dirty="0"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0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38463" y="1414212"/>
            <a:ext cx="7555832" cy="296528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Concretização de um sonho – tornar o SW uma realidade em PT;</a:t>
            </a:r>
          </a:p>
          <a:p>
            <a:pPr algn="just">
              <a:lnSpc>
                <a:spcPct val="150000"/>
              </a:lnSpc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Colmatar a lacuna existente em PT no que toca a literatura infantil para crianças surdas; </a:t>
            </a:r>
          </a:p>
          <a:p>
            <a:pPr algn="just">
              <a:lnSpc>
                <a:spcPct val="150000"/>
              </a:lnSpc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Disponibilizar uma ferramenta que possa servir de modelo e referência a outras;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alibri" pitchFamily="34" charset="0"/>
              </a:rPr>
              <a:t>SignWriting – o porquê de um livro?</a:t>
            </a:r>
            <a:endParaRPr lang="pt-PT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696200" y="6300537"/>
            <a:ext cx="1275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6</a:t>
            </a:r>
            <a:r>
              <a:rPr lang="pt-PT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/16</a:t>
            </a:r>
            <a:endParaRPr lang="pt-PT" dirty="0"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PT" sz="2400" b="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Perceber se seria exequível e profícua a adaptação do SW à </a:t>
            </a: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LGP; </a:t>
            </a:r>
            <a:endParaRPr lang="pt-PT" sz="2400" b="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b="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Aferir se este sistema </a:t>
            </a:r>
            <a:r>
              <a:rPr lang="pt-PT" sz="2400" b="0" dirty="0">
                <a:solidFill>
                  <a:schemeClr val="tx1"/>
                </a:solidFill>
                <a:latin typeface="Calibri" pitchFamily="34" charset="0"/>
              </a:rPr>
              <a:t>de escrita poderá assumir potencialidades práticas e em última instância, </a:t>
            </a: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didáticas;</a:t>
            </a:r>
            <a:endParaRPr lang="pt-PT" sz="2400" b="0" dirty="0">
              <a:solidFill>
                <a:schemeClr val="tx1"/>
              </a:solidFill>
              <a:latin typeface="Calibri" pitchFamily="34" charset="0"/>
            </a:endParaRPr>
          </a:p>
          <a:p>
            <a:endParaRPr lang="pt-PT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alibri" pitchFamily="34" charset="0"/>
              </a:rPr>
              <a:t>SignWriting – o porquê de um livro?</a:t>
            </a:r>
            <a:endParaRPr lang="pt-PT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43800" y="6148137"/>
            <a:ext cx="1275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7</a:t>
            </a:r>
            <a:r>
              <a:rPr lang="pt-PT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/16</a:t>
            </a:r>
            <a:endParaRPr lang="pt-PT" dirty="0"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6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600" dirty="0" smtClean="0">
                <a:latin typeface="Calibri" pitchFamily="34" charset="0"/>
              </a:rPr>
              <a:t>Literatura infantil</a:t>
            </a:r>
            <a:endParaRPr lang="pt-PT" sz="3600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0560" y="1209675"/>
            <a:ext cx="8010144" cy="4554538"/>
          </a:xfrm>
        </p:spPr>
        <p:txBody>
          <a:bodyPr/>
          <a:lstStyle/>
          <a:p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Material disponível no entrangeiro: livros infantis com SW</a:t>
            </a:r>
            <a:endParaRPr lang="pt-PT" sz="24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Imagem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1" t="33084" r="54790" b="12746"/>
          <a:stretch/>
        </p:blipFill>
        <p:spPr bwMode="auto">
          <a:xfrm rot="369209">
            <a:off x="1802667" y="2632988"/>
            <a:ext cx="1818128" cy="2469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2" t="40000" r="57710" b="19989"/>
          <a:stretch/>
        </p:blipFill>
        <p:spPr bwMode="auto">
          <a:xfrm rot="21034407">
            <a:off x="3907802" y="1902657"/>
            <a:ext cx="1754891" cy="2096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9" t="33085" r="50936" b="12933"/>
          <a:stretch/>
        </p:blipFill>
        <p:spPr bwMode="auto">
          <a:xfrm rot="708755">
            <a:off x="5813025" y="2282519"/>
            <a:ext cx="2079646" cy="2275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543800" y="6148137"/>
            <a:ext cx="1275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8</a:t>
            </a:r>
            <a:r>
              <a:rPr lang="pt-PT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/16</a:t>
            </a:r>
            <a:endParaRPr lang="pt-PT" dirty="0"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9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600" dirty="0" smtClean="0">
                <a:latin typeface="Calibri" pitchFamily="34" charset="0"/>
              </a:rPr>
              <a:t>Literatura infantil</a:t>
            </a:r>
            <a:endParaRPr lang="pt-PT" sz="3600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2480" y="926592"/>
            <a:ext cx="7380637" cy="4840239"/>
          </a:xfrm>
        </p:spPr>
        <p:txBody>
          <a:bodyPr/>
          <a:lstStyle/>
          <a:p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Em Portugal: literatura com DVD em LGP;</a:t>
            </a:r>
          </a:p>
          <a:p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Necessidade de tornar o SW uma realidade.</a:t>
            </a:r>
            <a:endParaRPr lang="pt-PT" sz="24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Imagem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4" t="31073" r="71574" b="33051"/>
          <a:stretch/>
        </p:blipFill>
        <p:spPr bwMode="auto">
          <a:xfrm rot="20652371">
            <a:off x="601620" y="2132105"/>
            <a:ext cx="1216437" cy="1400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2" t="29944" r="71575" b="34463"/>
          <a:stretch/>
        </p:blipFill>
        <p:spPr bwMode="auto">
          <a:xfrm rot="408177">
            <a:off x="2236124" y="2051445"/>
            <a:ext cx="1417162" cy="1541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6" t="30508" r="71750" b="34463"/>
          <a:stretch/>
        </p:blipFill>
        <p:spPr bwMode="auto">
          <a:xfrm rot="631758">
            <a:off x="3109733" y="3327219"/>
            <a:ext cx="1387539" cy="16192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t="14407" r="67867" b="42090"/>
          <a:stretch/>
        </p:blipFill>
        <p:spPr bwMode="auto">
          <a:xfrm rot="833145">
            <a:off x="1157398" y="3793143"/>
            <a:ext cx="1656494" cy="1083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3" t="31073" r="50565" b="16102"/>
          <a:stretch/>
        </p:blipFill>
        <p:spPr bwMode="auto">
          <a:xfrm rot="20647993">
            <a:off x="4248486" y="2085764"/>
            <a:ext cx="1638915" cy="16347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50420" r="37974" b="29859"/>
          <a:stretch/>
        </p:blipFill>
        <p:spPr bwMode="auto">
          <a:xfrm>
            <a:off x="795607" y="5168627"/>
            <a:ext cx="5773992" cy="10301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9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1" r="46857" b="5368"/>
          <a:stretch/>
        </p:blipFill>
        <p:spPr bwMode="auto">
          <a:xfrm>
            <a:off x="5303041" y="3610205"/>
            <a:ext cx="1999965" cy="1353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18038" r="53343" b="24368"/>
          <a:stretch/>
        </p:blipFill>
        <p:spPr bwMode="auto">
          <a:xfrm rot="1248127">
            <a:off x="7182944" y="2893119"/>
            <a:ext cx="1639315" cy="1434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7543800" y="6148137"/>
            <a:ext cx="1275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9</a:t>
            </a:r>
            <a:r>
              <a:rPr lang="pt-PT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/16</a:t>
            </a:r>
            <a:endParaRPr lang="pt-PT" dirty="0"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54575"/>
      </p:ext>
    </p:extLst>
  </p:cSld>
  <p:clrMapOvr>
    <a:masterClrMapping/>
  </p:clrMapOvr>
</p:sld>
</file>

<file path=ppt/theme/theme1.xml><?xml version="1.0" encoding="utf-8"?>
<a:theme xmlns:a="http://schemas.openxmlformats.org/drawingml/2006/main" name="Conference_3">
  <a:themeElements>
    <a:clrScheme name="Conference_3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Conference_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굴림" pitchFamily="34" charset="-127"/>
          </a:defRPr>
        </a:defPPr>
      </a:lstStyle>
    </a:lnDef>
  </a:objectDefaults>
  <a:extraClrSchemeLst>
    <a:extraClrScheme>
      <a:clrScheme name="Conference_3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3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3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Conference_3</Template>
  <TotalTime>2408</TotalTime>
  <Words>463</Words>
  <Application>Microsoft Macintosh PowerPoint</Application>
  <PresentationFormat>On-screen Show (4:3)</PresentationFormat>
  <Paragraphs>77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Conference_3</vt:lpstr>
      <vt:lpstr>Once upon a time they wrote, now we (sign) write!</vt:lpstr>
      <vt:lpstr>SignWriting – Gosto pelo tema</vt:lpstr>
      <vt:lpstr>Desenvolvimento da criança</vt:lpstr>
      <vt:lpstr>Literatura infantil</vt:lpstr>
      <vt:lpstr>Escrita da LG – Vantagens</vt:lpstr>
      <vt:lpstr>SignWriting – o porquê de um livro?</vt:lpstr>
      <vt:lpstr>SignWriting – o porquê de um livro?</vt:lpstr>
      <vt:lpstr>Literatura infantil</vt:lpstr>
      <vt:lpstr>Literatura infantil</vt:lpstr>
      <vt:lpstr>Escrita – Processo de adaptação</vt:lpstr>
      <vt:lpstr>Escrita – Processo de adaptação</vt:lpstr>
      <vt:lpstr>Conclusões</vt:lpstr>
      <vt:lpstr>Conclusões</vt:lpstr>
      <vt:lpstr>SignWriting – Desejo para o futuro</vt:lpstr>
      <vt:lpstr>SW: dignificar e preservar a LGP</vt:lpstr>
      <vt:lpstr>PowerPoint Presentation</vt:lpstr>
    </vt:vector>
  </TitlesOfParts>
  <Company>WwW.YlmF.CoM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SignWriting: Aplicação à LGP</dc:title>
  <dc:creator>Rafinha</dc:creator>
  <cp:lastModifiedBy>Valerie Sutton</cp:lastModifiedBy>
  <cp:revision>47</cp:revision>
  <dcterms:created xsi:type="dcterms:W3CDTF">2013-06-11T20:14:53Z</dcterms:created>
  <dcterms:modified xsi:type="dcterms:W3CDTF">2014-07-23T04:30:06Z</dcterms:modified>
</cp:coreProperties>
</file>