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40458C"/>
        </a:solidFill>
        <a:effectLst/>
        <a:uFillTx/>
        <a:latin typeface="Tahoma"/>
        <a:ea typeface="Tahoma"/>
        <a:cs typeface="Tahoma"/>
        <a:sym typeface="Tahom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40458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0D8"/>
          </a:solidFill>
        </a:fill>
      </a:tcStyle>
    </a:wholeTbl>
    <a:band2H>
      <a:tcTxStyle b="def" i="def"/>
      <a:tcStyle>
        <a:tcBdr/>
        <a:fill>
          <a:solidFill>
            <a:srgbClr val="FBF8EC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40458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40458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40458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D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40458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0458C"/>
              </a:solidFill>
              <a:prstDash val="solid"/>
              <a:round/>
            </a:ln>
          </a:top>
          <a:bottom>
            <a:ln w="25400" cap="flat">
              <a:solidFill>
                <a:srgbClr val="40458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0458C"/>
              </a:solidFill>
              <a:prstDash val="solid"/>
              <a:round/>
            </a:ln>
          </a:top>
          <a:bottom>
            <a:ln w="25400" cap="flat">
              <a:solidFill>
                <a:srgbClr val="40458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40458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EDA"/>
          </a:solidFill>
        </a:fill>
      </a:tcStyle>
    </a:wholeTbl>
    <a:band2H>
      <a:tcTxStyle b="def" i="def"/>
      <a:tcStyle>
        <a:tcBdr/>
        <a:fill>
          <a:solidFill>
            <a:srgbClr val="E8E8ED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0458C"/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0458C"/>
          </a:solidFill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0458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40458C"/>
      </a:tcTxStyle>
      <a:tcStyle>
        <a:tcBdr>
          <a:left>
            <a:ln w="12700" cap="flat">
              <a:solidFill>
                <a:srgbClr val="40458C"/>
              </a:solidFill>
              <a:prstDash val="solid"/>
              <a:round/>
            </a:ln>
          </a:left>
          <a:right>
            <a:ln w="12700" cap="flat">
              <a:solidFill>
                <a:srgbClr val="40458C"/>
              </a:solidFill>
              <a:prstDash val="solid"/>
              <a:round/>
            </a:ln>
          </a:right>
          <a:top>
            <a:ln w="12700" cap="flat">
              <a:solidFill>
                <a:srgbClr val="40458C"/>
              </a:solidFill>
              <a:prstDash val="solid"/>
              <a:round/>
            </a:ln>
          </a:top>
          <a:bottom>
            <a:ln w="12700" cap="flat">
              <a:solidFill>
                <a:srgbClr val="40458C"/>
              </a:solidFill>
              <a:prstDash val="solid"/>
              <a:round/>
            </a:ln>
          </a:bottom>
          <a:insideH>
            <a:ln w="12700" cap="flat">
              <a:solidFill>
                <a:srgbClr val="40458C"/>
              </a:solidFill>
              <a:prstDash val="solid"/>
              <a:round/>
            </a:ln>
          </a:insideH>
          <a:insideV>
            <a:ln w="12700" cap="flat">
              <a:solidFill>
                <a:srgbClr val="40458C"/>
              </a:solidFill>
              <a:prstDash val="solid"/>
              <a:round/>
            </a:ln>
          </a:insideV>
        </a:tcBdr>
        <a:fill>
          <a:solidFill>
            <a:srgbClr val="40458C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 Bold"/>
          <a:ea typeface="Tahoma Bold"/>
          <a:cs typeface="Tahoma Bold"/>
        </a:font>
        <a:srgbClr val="40458C"/>
      </a:tcTxStyle>
      <a:tcStyle>
        <a:tcBdr>
          <a:left>
            <a:ln w="12700" cap="flat">
              <a:solidFill>
                <a:srgbClr val="40458C"/>
              </a:solidFill>
              <a:prstDash val="solid"/>
              <a:round/>
            </a:ln>
          </a:left>
          <a:right>
            <a:ln w="12700" cap="flat">
              <a:solidFill>
                <a:srgbClr val="40458C"/>
              </a:solidFill>
              <a:prstDash val="solid"/>
              <a:round/>
            </a:ln>
          </a:right>
          <a:top>
            <a:ln w="12700" cap="flat">
              <a:solidFill>
                <a:srgbClr val="40458C"/>
              </a:solidFill>
              <a:prstDash val="solid"/>
              <a:round/>
            </a:ln>
          </a:top>
          <a:bottom>
            <a:ln w="12700" cap="flat">
              <a:solidFill>
                <a:srgbClr val="40458C"/>
              </a:solidFill>
              <a:prstDash val="solid"/>
              <a:round/>
            </a:ln>
          </a:bottom>
          <a:insideH>
            <a:ln w="12700" cap="flat">
              <a:solidFill>
                <a:srgbClr val="40458C"/>
              </a:solidFill>
              <a:prstDash val="solid"/>
              <a:round/>
            </a:ln>
          </a:insideH>
          <a:insideV>
            <a:ln w="12700" cap="flat">
              <a:solidFill>
                <a:srgbClr val="40458C"/>
              </a:solidFill>
              <a:prstDash val="solid"/>
              <a:round/>
            </a:ln>
          </a:insideV>
        </a:tcBdr>
        <a:fill>
          <a:solidFill>
            <a:srgbClr val="40458C">
              <a:alpha val="20000"/>
            </a:srgbClr>
          </a:solidFill>
        </a:fill>
      </a:tcStyle>
    </a:firstCol>
    <a:lastRow>
      <a:tcTxStyle b="on" i="off">
        <a:font>
          <a:latin typeface="Tahoma Bold"/>
          <a:ea typeface="Tahoma Bold"/>
          <a:cs typeface="Tahoma Bold"/>
        </a:font>
        <a:srgbClr val="40458C"/>
      </a:tcTxStyle>
      <a:tcStyle>
        <a:tcBdr>
          <a:left>
            <a:ln w="12700" cap="flat">
              <a:solidFill>
                <a:srgbClr val="40458C"/>
              </a:solidFill>
              <a:prstDash val="solid"/>
              <a:round/>
            </a:ln>
          </a:left>
          <a:right>
            <a:ln w="12700" cap="flat">
              <a:solidFill>
                <a:srgbClr val="40458C"/>
              </a:solidFill>
              <a:prstDash val="solid"/>
              <a:round/>
            </a:ln>
          </a:right>
          <a:top>
            <a:ln w="50800" cap="flat">
              <a:solidFill>
                <a:srgbClr val="40458C"/>
              </a:solidFill>
              <a:prstDash val="solid"/>
              <a:round/>
            </a:ln>
          </a:top>
          <a:bottom>
            <a:ln w="12700" cap="flat">
              <a:solidFill>
                <a:srgbClr val="40458C"/>
              </a:solidFill>
              <a:prstDash val="solid"/>
              <a:round/>
            </a:ln>
          </a:bottom>
          <a:insideH>
            <a:ln w="12700" cap="flat">
              <a:solidFill>
                <a:srgbClr val="40458C"/>
              </a:solidFill>
              <a:prstDash val="solid"/>
              <a:round/>
            </a:ln>
          </a:insideH>
          <a:insideV>
            <a:ln w="12700" cap="flat">
              <a:solidFill>
                <a:srgbClr val="40458C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 Bold"/>
          <a:ea typeface="Tahoma Bold"/>
          <a:cs typeface="Tahoma Bold"/>
        </a:font>
        <a:srgbClr val="40458C"/>
      </a:tcTxStyle>
      <a:tcStyle>
        <a:tcBdr>
          <a:left>
            <a:ln w="12700" cap="flat">
              <a:solidFill>
                <a:srgbClr val="40458C"/>
              </a:solidFill>
              <a:prstDash val="solid"/>
              <a:round/>
            </a:ln>
          </a:left>
          <a:right>
            <a:ln w="12700" cap="flat">
              <a:solidFill>
                <a:srgbClr val="40458C"/>
              </a:solidFill>
              <a:prstDash val="solid"/>
              <a:round/>
            </a:ln>
          </a:right>
          <a:top>
            <a:ln w="12700" cap="flat">
              <a:solidFill>
                <a:srgbClr val="40458C"/>
              </a:solidFill>
              <a:prstDash val="solid"/>
              <a:round/>
            </a:ln>
          </a:top>
          <a:bottom>
            <a:ln w="25400" cap="flat">
              <a:solidFill>
                <a:srgbClr val="40458C"/>
              </a:solidFill>
              <a:prstDash val="solid"/>
              <a:round/>
            </a:ln>
          </a:bottom>
          <a:insideH>
            <a:ln w="12700" cap="flat">
              <a:solidFill>
                <a:srgbClr val="40458C"/>
              </a:solidFill>
              <a:prstDash val="solid"/>
              <a:round/>
            </a:ln>
          </a:insideH>
          <a:insideV>
            <a:ln w="12700" cap="flat">
              <a:solidFill>
                <a:srgbClr val="40458C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1" name="Shape 15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j-lt"/>
        <a:ea typeface="+mj-ea"/>
        <a:cs typeface="+mj-cs"/>
        <a:sym typeface="Helvetica Neue"/>
      </a:defRPr>
    </a:lvl1pPr>
    <a:lvl2pPr indent="228600" latinLnBrk="0">
      <a:defRPr>
        <a:latin typeface="+mj-lt"/>
        <a:ea typeface="+mj-ea"/>
        <a:cs typeface="+mj-cs"/>
        <a:sym typeface="Helvetica Neue"/>
      </a:defRPr>
    </a:lvl2pPr>
    <a:lvl3pPr indent="457200" latinLnBrk="0">
      <a:defRPr>
        <a:latin typeface="+mj-lt"/>
        <a:ea typeface="+mj-ea"/>
        <a:cs typeface="+mj-cs"/>
        <a:sym typeface="Helvetica Neue"/>
      </a:defRPr>
    </a:lvl3pPr>
    <a:lvl4pPr indent="685800" latinLnBrk="0">
      <a:defRPr>
        <a:latin typeface="+mj-lt"/>
        <a:ea typeface="+mj-ea"/>
        <a:cs typeface="+mj-cs"/>
        <a:sym typeface="Helvetica Neue"/>
      </a:defRPr>
    </a:lvl4pPr>
    <a:lvl5pPr indent="914400" latinLnBrk="0">
      <a:defRPr>
        <a:latin typeface="+mj-lt"/>
        <a:ea typeface="+mj-ea"/>
        <a:cs typeface="+mj-cs"/>
        <a:sym typeface="Helvetica Neue"/>
      </a:defRPr>
    </a:lvl5pPr>
    <a:lvl6pPr indent="1143000" latinLnBrk="0">
      <a:defRPr>
        <a:latin typeface="+mj-lt"/>
        <a:ea typeface="+mj-ea"/>
        <a:cs typeface="+mj-cs"/>
        <a:sym typeface="Helvetica Neue"/>
      </a:defRPr>
    </a:lvl6pPr>
    <a:lvl7pPr indent="1371600" latinLnBrk="0">
      <a:defRPr>
        <a:latin typeface="+mj-lt"/>
        <a:ea typeface="+mj-ea"/>
        <a:cs typeface="+mj-cs"/>
        <a:sym typeface="Helvetica Neue"/>
      </a:defRPr>
    </a:lvl7pPr>
    <a:lvl8pPr indent="1600200" latinLnBrk="0">
      <a:defRPr>
        <a:latin typeface="+mj-lt"/>
        <a:ea typeface="+mj-ea"/>
        <a:cs typeface="+mj-cs"/>
        <a:sym typeface="Helvetica Neue"/>
      </a:defRPr>
    </a:lvl8pPr>
    <a:lvl9pPr indent="1828800" latinLnBrk="0">
      <a:defRPr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"/>
          <p:cNvGrpSpPr/>
          <p:nvPr/>
        </p:nvGrpSpPr>
        <p:grpSpPr>
          <a:xfrm>
            <a:off x="-1" y="0"/>
            <a:ext cx="9144002" cy="6858001"/>
            <a:chOff x="0" y="0"/>
            <a:chExt cx="9144000" cy="6858000"/>
          </a:xfrm>
        </p:grpSpPr>
        <p:grpSp>
          <p:nvGrpSpPr>
            <p:cNvPr id="133" name="Group"/>
            <p:cNvGrpSpPr/>
            <p:nvPr/>
          </p:nvGrpSpPr>
          <p:grpSpPr>
            <a:xfrm>
              <a:off x="-1" y="0"/>
              <a:ext cx="9144002" cy="6858001"/>
              <a:chOff x="0" y="0"/>
              <a:chExt cx="9144000" cy="6858000"/>
            </a:xfrm>
          </p:grpSpPr>
          <p:sp>
            <p:nvSpPr>
              <p:cNvPr id="79" name="Rectangle"/>
              <p:cNvSpPr/>
              <p:nvPr/>
            </p:nvSpPr>
            <p:spPr>
              <a:xfrm>
                <a:off x="3352800" y="0"/>
                <a:ext cx="5791200" cy="152400"/>
              </a:xfrm>
              <a:prstGeom prst="rect">
                <a:avLst/>
              </a:prstGeom>
              <a:solidFill>
                <a:srgbClr val="CFDBF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1800"/>
                </a:pPr>
              </a:p>
            </p:txBody>
          </p:sp>
          <p:grpSp>
            <p:nvGrpSpPr>
              <p:cNvPr id="131" name="Group"/>
              <p:cNvGrpSpPr/>
              <p:nvPr/>
            </p:nvGrpSpPr>
            <p:grpSpPr>
              <a:xfrm>
                <a:off x="-1" y="0"/>
                <a:ext cx="9144002" cy="6858001"/>
                <a:chOff x="0" y="0"/>
                <a:chExt cx="9144000" cy="6858000"/>
              </a:xfrm>
            </p:grpSpPr>
            <p:sp>
              <p:nvSpPr>
                <p:cNvPr id="80" name="Line"/>
                <p:cNvSpPr/>
                <p:nvPr/>
              </p:nvSpPr>
              <p:spPr>
                <a:xfrm>
                  <a:off x="-1" y="304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1" name="Line"/>
                <p:cNvSpPr/>
                <p:nvPr/>
              </p:nvSpPr>
              <p:spPr>
                <a:xfrm>
                  <a:off x="-1" y="609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2" name="Line"/>
                <p:cNvSpPr/>
                <p:nvPr/>
              </p:nvSpPr>
              <p:spPr>
                <a:xfrm>
                  <a:off x="-1" y="914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3" name="Line"/>
                <p:cNvSpPr/>
                <p:nvPr/>
              </p:nvSpPr>
              <p:spPr>
                <a:xfrm>
                  <a:off x="-1" y="1219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4" name="Line"/>
                <p:cNvSpPr/>
                <p:nvPr/>
              </p:nvSpPr>
              <p:spPr>
                <a:xfrm>
                  <a:off x="-1" y="1524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5" name="Line"/>
                <p:cNvSpPr/>
                <p:nvPr/>
              </p:nvSpPr>
              <p:spPr>
                <a:xfrm>
                  <a:off x="-1" y="1828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6" name="Line"/>
                <p:cNvSpPr/>
                <p:nvPr/>
              </p:nvSpPr>
              <p:spPr>
                <a:xfrm>
                  <a:off x="-1" y="2133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7" name="Line"/>
                <p:cNvSpPr/>
                <p:nvPr/>
              </p:nvSpPr>
              <p:spPr>
                <a:xfrm>
                  <a:off x="-1" y="2438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8" name="Line"/>
                <p:cNvSpPr/>
                <p:nvPr/>
              </p:nvSpPr>
              <p:spPr>
                <a:xfrm>
                  <a:off x="-1" y="2743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9" name="Line"/>
                <p:cNvSpPr/>
                <p:nvPr/>
              </p:nvSpPr>
              <p:spPr>
                <a:xfrm>
                  <a:off x="-1" y="3048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0" name="Line"/>
                <p:cNvSpPr/>
                <p:nvPr/>
              </p:nvSpPr>
              <p:spPr>
                <a:xfrm>
                  <a:off x="-1" y="3352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1" name="Line"/>
                <p:cNvSpPr/>
                <p:nvPr/>
              </p:nvSpPr>
              <p:spPr>
                <a:xfrm>
                  <a:off x="-1" y="3657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2" name="Line"/>
                <p:cNvSpPr/>
                <p:nvPr/>
              </p:nvSpPr>
              <p:spPr>
                <a:xfrm>
                  <a:off x="-1" y="3962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3" name="Line"/>
                <p:cNvSpPr/>
                <p:nvPr/>
              </p:nvSpPr>
              <p:spPr>
                <a:xfrm>
                  <a:off x="-1" y="4267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4" name="Line"/>
                <p:cNvSpPr/>
                <p:nvPr/>
              </p:nvSpPr>
              <p:spPr>
                <a:xfrm>
                  <a:off x="-1" y="4572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5" name="Line"/>
                <p:cNvSpPr/>
                <p:nvPr/>
              </p:nvSpPr>
              <p:spPr>
                <a:xfrm>
                  <a:off x="-1" y="4876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6" name="Line"/>
                <p:cNvSpPr/>
                <p:nvPr/>
              </p:nvSpPr>
              <p:spPr>
                <a:xfrm>
                  <a:off x="-1" y="5181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7" name="Line"/>
                <p:cNvSpPr/>
                <p:nvPr/>
              </p:nvSpPr>
              <p:spPr>
                <a:xfrm>
                  <a:off x="-1" y="5486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8" name="Line"/>
                <p:cNvSpPr/>
                <p:nvPr/>
              </p:nvSpPr>
              <p:spPr>
                <a:xfrm>
                  <a:off x="-1" y="5791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9" name="Line"/>
                <p:cNvSpPr/>
                <p:nvPr/>
              </p:nvSpPr>
              <p:spPr>
                <a:xfrm>
                  <a:off x="-1" y="6096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0" name="Line"/>
                <p:cNvSpPr/>
                <p:nvPr/>
              </p:nvSpPr>
              <p:spPr>
                <a:xfrm>
                  <a:off x="-1" y="6400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1" name="Line"/>
                <p:cNvSpPr/>
                <p:nvPr/>
              </p:nvSpPr>
              <p:spPr>
                <a:xfrm>
                  <a:off x="-1" y="6705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2" name="Line"/>
                <p:cNvSpPr/>
                <p:nvPr/>
              </p:nvSpPr>
              <p:spPr>
                <a:xfrm flipH="1">
                  <a:off x="304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3" name="Line"/>
                <p:cNvSpPr/>
                <p:nvPr/>
              </p:nvSpPr>
              <p:spPr>
                <a:xfrm flipH="1">
                  <a:off x="609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4" name="Line"/>
                <p:cNvSpPr/>
                <p:nvPr/>
              </p:nvSpPr>
              <p:spPr>
                <a:xfrm flipH="1">
                  <a:off x="914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5" name="Line"/>
                <p:cNvSpPr/>
                <p:nvPr/>
              </p:nvSpPr>
              <p:spPr>
                <a:xfrm flipH="1">
                  <a:off x="1219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6" name="Line"/>
                <p:cNvSpPr/>
                <p:nvPr/>
              </p:nvSpPr>
              <p:spPr>
                <a:xfrm flipH="1">
                  <a:off x="1523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7" name="Line"/>
                <p:cNvSpPr/>
                <p:nvPr/>
              </p:nvSpPr>
              <p:spPr>
                <a:xfrm flipH="1">
                  <a:off x="1828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8" name="Line"/>
                <p:cNvSpPr/>
                <p:nvPr/>
              </p:nvSpPr>
              <p:spPr>
                <a:xfrm flipH="1">
                  <a:off x="2133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9" name="Line"/>
                <p:cNvSpPr/>
                <p:nvPr/>
              </p:nvSpPr>
              <p:spPr>
                <a:xfrm flipH="1">
                  <a:off x="2438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0" name="Line"/>
                <p:cNvSpPr/>
                <p:nvPr/>
              </p:nvSpPr>
              <p:spPr>
                <a:xfrm flipH="1">
                  <a:off x="2743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1" name="Line"/>
                <p:cNvSpPr/>
                <p:nvPr/>
              </p:nvSpPr>
              <p:spPr>
                <a:xfrm flipH="1">
                  <a:off x="3047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2" name="Line"/>
                <p:cNvSpPr/>
                <p:nvPr/>
              </p:nvSpPr>
              <p:spPr>
                <a:xfrm flipH="1">
                  <a:off x="3352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3" name="Line"/>
                <p:cNvSpPr/>
                <p:nvPr/>
              </p:nvSpPr>
              <p:spPr>
                <a:xfrm flipH="1">
                  <a:off x="3657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4" name="Line"/>
                <p:cNvSpPr/>
                <p:nvPr/>
              </p:nvSpPr>
              <p:spPr>
                <a:xfrm flipH="1">
                  <a:off x="3962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5" name="Line"/>
                <p:cNvSpPr/>
                <p:nvPr/>
              </p:nvSpPr>
              <p:spPr>
                <a:xfrm flipH="1">
                  <a:off x="4267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6" name="Line"/>
                <p:cNvSpPr/>
                <p:nvPr/>
              </p:nvSpPr>
              <p:spPr>
                <a:xfrm flipH="1">
                  <a:off x="4571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7" name="Line"/>
                <p:cNvSpPr/>
                <p:nvPr/>
              </p:nvSpPr>
              <p:spPr>
                <a:xfrm flipH="1">
                  <a:off x="4876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8" name="Line"/>
                <p:cNvSpPr/>
                <p:nvPr/>
              </p:nvSpPr>
              <p:spPr>
                <a:xfrm flipH="1">
                  <a:off x="5181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9" name="Line"/>
                <p:cNvSpPr/>
                <p:nvPr/>
              </p:nvSpPr>
              <p:spPr>
                <a:xfrm flipH="1">
                  <a:off x="5486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0" name="Line"/>
                <p:cNvSpPr/>
                <p:nvPr/>
              </p:nvSpPr>
              <p:spPr>
                <a:xfrm flipH="1">
                  <a:off x="5791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1" name="Line"/>
                <p:cNvSpPr/>
                <p:nvPr/>
              </p:nvSpPr>
              <p:spPr>
                <a:xfrm flipH="1">
                  <a:off x="6095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2" name="Line"/>
                <p:cNvSpPr/>
                <p:nvPr/>
              </p:nvSpPr>
              <p:spPr>
                <a:xfrm flipH="1">
                  <a:off x="6400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3" name="Line"/>
                <p:cNvSpPr/>
                <p:nvPr/>
              </p:nvSpPr>
              <p:spPr>
                <a:xfrm flipH="1">
                  <a:off x="67055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4" name="Line"/>
                <p:cNvSpPr/>
                <p:nvPr/>
              </p:nvSpPr>
              <p:spPr>
                <a:xfrm flipH="1">
                  <a:off x="70103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5" name="Line"/>
                <p:cNvSpPr/>
                <p:nvPr/>
              </p:nvSpPr>
              <p:spPr>
                <a:xfrm flipH="1">
                  <a:off x="73151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6" name="Line"/>
                <p:cNvSpPr/>
                <p:nvPr/>
              </p:nvSpPr>
              <p:spPr>
                <a:xfrm flipH="1">
                  <a:off x="76199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7" name="Line"/>
                <p:cNvSpPr/>
                <p:nvPr/>
              </p:nvSpPr>
              <p:spPr>
                <a:xfrm flipH="1">
                  <a:off x="79247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8" name="Line"/>
                <p:cNvSpPr/>
                <p:nvPr/>
              </p:nvSpPr>
              <p:spPr>
                <a:xfrm flipH="1">
                  <a:off x="82295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9" name="Line"/>
                <p:cNvSpPr/>
                <p:nvPr/>
              </p:nvSpPr>
              <p:spPr>
                <a:xfrm flipH="1">
                  <a:off x="85343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30" name="Line"/>
                <p:cNvSpPr/>
                <p:nvPr/>
              </p:nvSpPr>
              <p:spPr>
                <a:xfrm flipH="1">
                  <a:off x="88391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</p:grpSp>
          <p:sp>
            <p:nvSpPr>
              <p:cNvPr id="132" name="Line"/>
              <p:cNvSpPr/>
              <p:nvPr/>
            </p:nvSpPr>
            <p:spPr>
              <a:xfrm>
                <a:off x="8839200" y="0"/>
                <a:ext cx="0" cy="2362200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138" name="Group"/>
            <p:cNvGrpSpPr/>
            <p:nvPr/>
          </p:nvGrpSpPr>
          <p:grpSpPr>
            <a:xfrm>
              <a:off x="4762" y="887412"/>
              <a:ext cx="6654801" cy="2851151"/>
              <a:chOff x="0" y="0"/>
              <a:chExt cx="6654800" cy="2851150"/>
            </a:xfrm>
          </p:grpSpPr>
          <p:sp>
            <p:nvSpPr>
              <p:cNvPr id="134" name="Line"/>
              <p:cNvSpPr/>
              <p:nvPr/>
            </p:nvSpPr>
            <p:spPr>
              <a:xfrm flipH="1">
                <a:off x="798512" y="-1"/>
                <a:ext cx="1" cy="2851152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35" name="Line"/>
              <p:cNvSpPr/>
              <p:nvPr/>
            </p:nvSpPr>
            <p:spPr>
              <a:xfrm flipH="1" flipV="1">
                <a:off x="-1" y="2166937"/>
                <a:ext cx="5097464" cy="1588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36" name="Line"/>
              <p:cNvSpPr/>
              <p:nvPr/>
            </p:nvSpPr>
            <p:spPr>
              <a:xfrm flipH="1" flipV="1">
                <a:off x="604837" y="601662"/>
                <a:ext cx="6049963" cy="1588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37" name="Line"/>
              <p:cNvSpPr/>
              <p:nvPr/>
            </p:nvSpPr>
            <p:spPr>
              <a:xfrm flipH="1" rot="16200000">
                <a:off x="670715" y="478627"/>
                <a:ext cx="247656" cy="2492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558" y="3"/>
                    </a:moveTo>
                    <a:cubicBezTo>
                      <a:pt x="10638" y="1"/>
                      <a:pt x="10718" y="0"/>
                      <a:pt x="10799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ubicBezTo>
                      <a:pt x="21600" y="16765"/>
                      <a:pt x="16764" y="21600"/>
                      <a:pt x="10799" y="21600"/>
                    </a:cubicBezTo>
                    <a:cubicBezTo>
                      <a:pt x="4922" y="21600"/>
                      <a:pt x="124" y="16903"/>
                      <a:pt x="0" y="11028"/>
                    </a:cubicBezTo>
                  </a:path>
                </a:pathLst>
              </a:cu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142" name="Group"/>
            <p:cNvGrpSpPr/>
            <p:nvPr/>
          </p:nvGrpSpPr>
          <p:grpSpPr>
            <a:xfrm>
              <a:off x="2349499" y="3098799"/>
              <a:ext cx="6045201" cy="2876551"/>
              <a:chOff x="0" y="0"/>
              <a:chExt cx="6045200" cy="2876550"/>
            </a:xfrm>
          </p:grpSpPr>
          <p:sp>
            <p:nvSpPr>
              <p:cNvPr id="139" name="Line"/>
              <p:cNvSpPr/>
              <p:nvPr/>
            </p:nvSpPr>
            <p:spPr>
              <a:xfrm>
                <a:off x="0" y="2366645"/>
                <a:ext cx="6045200" cy="1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40" name="Line"/>
              <p:cNvSpPr/>
              <p:nvPr/>
            </p:nvSpPr>
            <p:spPr>
              <a:xfrm flipH="1">
                <a:off x="5862319" y="0"/>
                <a:ext cx="1" cy="2876550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41" name="Line"/>
              <p:cNvSpPr/>
              <p:nvPr/>
            </p:nvSpPr>
            <p:spPr>
              <a:xfrm rot="5400000">
                <a:off x="5741191" y="2215352"/>
                <a:ext cx="247657" cy="2492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558" y="3"/>
                    </a:moveTo>
                    <a:cubicBezTo>
                      <a:pt x="10638" y="1"/>
                      <a:pt x="10718" y="0"/>
                      <a:pt x="10799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ubicBezTo>
                      <a:pt x="21600" y="16765"/>
                      <a:pt x="16764" y="21600"/>
                      <a:pt x="10799" y="21600"/>
                    </a:cubicBezTo>
                    <a:cubicBezTo>
                      <a:pt x="4922" y="21600"/>
                      <a:pt x="124" y="16903"/>
                      <a:pt x="0" y="11028"/>
                    </a:cubicBezTo>
                  </a:path>
                </a:pathLst>
              </a:cu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</p:grpSp>
      </p:grpSp>
      <p:sp>
        <p:nvSpPr>
          <p:cNvPr id="14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bmp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"/>
          <p:cNvGrpSpPr/>
          <p:nvPr/>
        </p:nvGrpSpPr>
        <p:grpSpPr>
          <a:xfrm>
            <a:off x="-1" y="0"/>
            <a:ext cx="9144002" cy="6858001"/>
            <a:chOff x="0" y="0"/>
            <a:chExt cx="9144000" cy="6858000"/>
          </a:xfrm>
        </p:grpSpPr>
        <p:grpSp>
          <p:nvGrpSpPr>
            <p:cNvPr id="55" name="Group"/>
            <p:cNvGrpSpPr/>
            <p:nvPr/>
          </p:nvGrpSpPr>
          <p:grpSpPr>
            <a:xfrm>
              <a:off x="-1" y="0"/>
              <a:ext cx="9144002" cy="6858001"/>
              <a:chOff x="0" y="0"/>
              <a:chExt cx="9144000" cy="6858000"/>
            </a:xfrm>
          </p:grpSpPr>
          <p:grpSp>
            <p:nvGrpSpPr>
              <p:cNvPr id="24" name="Group"/>
              <p:cNvGrpSpPr/>
              <p:nvPr/>
            </p:nvGrpSpPr>
            <p:grpSpPr>
              <a:xfrm>
                <a:off x="-1" y="304800"/>
                <a:ext cx="9144002" cy="6400800"/>
                <a:chOff x="0" y="0"/>
                <a:chExt cx="9144000" cy="6400800"/>
              </a:xfrm>
            </p:grpSpPr>
            <p:sp>
              <p:nvSpPr>
                <p:cNvPr id="2" name="Line"/>
                <p:cNvSpPr/>
                <p:nvPr/>
              </p:nvSpPr>
              <p:spPr>
                <a:xfrm>
                  <a:off x="-1" y="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" name="Line"/>
                <p:cNvSpPr/>
                <p:nvPr/>
              </p:nvSpPr>
              <p:spPr>
                <a:xfrm>
                  <a:off x="-1" y="304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" name="Line"/>
                <p:cNvSpPr/>
                <p:nvPr/>
              </p:nvSpPr>
              <p:spPr>
                <a:xfrm>
                  <a:off x="-1" y="609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5" name="Line"/>
                <p:cNvSpPr/>
                <p:nvPr/>
              </p:nvSpPr>
              <p:spPr>
                <a:xfrm>
                  <a:off x="-1" y="914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6" name="Line"/>
                <p:cNvSpPr/>
                <p:nvPr/>
              </p:nvSpPr>
              <p:spPr>
                <a:xfrm>
                  <a:off x="-1" y="1219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7" name="Line"/>
                <p:cNvSpPr/>
                <p:nvPr/>
              </p:nvSpPr>
              <p:spPr>
                <a:xfrm>
                  <a:off x="-1" y="1524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" name="Line"/>
                <p:cNvSpPr/>
                <p:nvPr/>
              </p:nvSpPr>
              <p:spPr>
                <a:xfrm>
                  <a:off x="-1" y="1828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" name="Line"/>
                <p:cNvSpPr/>
                <p:nvPr/>
              </p:nvSpPr>
              <p:spPr>
                <a:xfrm>
                  <a:off x="-1" y="2133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0" name="Line"/>
                <p:cNvSpPr/>
                <p:nvPr/>
              </p:nvSpPr>
              <p:spPr>
                <a:xfrm>
                  <a:off x="-1" y="2438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1" name="Line"/>
                <p:cNvSpPr/>
                <p:nvPr/>
              </p:nvSpPr>
              <p:spPr>
                <a:xfrm>
                  <a:off x="-1" y="2743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2" name="Line"/>
                <p:cNvSpPr/>
                <p:nvPr/>
              </p:nvSpPr>
              <p:spPr>
                <a:xfrm>
                  <a:off x="-1" y="3048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3" name="Line"/>
                <p:cNvSpPr/>
                <p:nvPr/>
              </p:nvSpPr>
              <p:spPr>
                <a:xfrm>
                  <a:off x="-1" y="3352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4" name="Line"/>
                <p:cNvSpPr/>
                <p:nvPr/>
              </p:nvSpPr>
              <p:spPr>
                <a:xfrm>
                  <a:off x="-1" y="3657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5" name="Line"/>
                <p:cNvSpPr/>
                <p:nvPr/>
              </p:nvSpPr>
              <p:spPr>
                <a:xfrm>
                  <a:off x="-1" y="3962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6" name="Line"/>
                <p:cNvSpPr/>
                <p:nvPr/>
              </p:nvSpPr>
              <p:spPr>
                <a:xfrm>
                  <a:off x="-1" y="4267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7" name="Line"/>
                <p:cNvSpPr/>
                <p:nvPr/>
              </p:nvSpPr>
              <p:spPr>
                <a:xfrm>
                  <a:off x="-1" y="4572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8" name="Line"/>
                <p:cNvSpPr/>
                <p:nvPr/>
              </p:nvSpPr>
              <p:spPr>
                <a:xfrm>
                  <a:off x="-1" y="4876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19" name="Line"/>
                <p:cNvSpPr/>
                <p:nvPr/>
              </p:nvSpPr>
              <p:spPr>
                <a:xfrm>
                  <a:off x="-1" y="51816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0" name="Line"/>
                <p:cNvSpPr/>
                <p:nvPr/>
              </p:nvSpPr>
              <p:spPr>
                <a:xfrm>
                  <a:off x="-1" y="54864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1" name="Line"/>
                <p:cNvSpPr/>
                <p:nvPr/>
              </p:nvSpPr>
              <p:spPr>
                <a:xfrm>
                  <a:off x="-1" y="57912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2" name="Line"/>
                <p:cNvSpPr/>
                <p:nvPr/>
              </p:nvSpPr>
              <p:spPr>
                <a:xfrm>
                  <a:off x="-1" y="60960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3" name="Line"/>
                <p:cNvSpPr/>
                <p:nvPr/>
              </p:nvSpPr>
              <p:spPr>
                <a:xfrm>
                  <a:off x="-1" y="6400800"/>
                  <a:ext cx="9144002" cy="0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</p:grpSp>
          <p:grpSp>
            <p:nvGrpSpPr>
              <p:cNvPr id="54" name="Group"/>
              <p:cNvGrpSpPr/>
              <p:nvPr/>
            </p:nvGrpSpPr>
            <p:grpSpPr>
              <a:xfrm>
                <a:off x="304800" y="0"/>
                <a:ext cx="8534400" cy="6858001"/>
                <a:chOff x="0" y="0"/>
                <a:chExt cx="8534400" cy="6858000"/>
              </a:xfrm>
            </p:grpSpPr>
            <p:sp>
              <p:nvSpPr>
                <p:cNvPr id="25" name="Line"/>
                <p:cNvSpPr/>
                <p:nvPr/>
              </p:nvSpPr>
              <p:spPr>
                <a:xfrm flipH="1">
                  <a:off x="-1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6" name="Line"/>
                <p:cNvSpPr/>
                <p:nvPr/>
              </p:nvSpPr>
              <p:spPr>
                <a:xfrm flipH="1">
                  <a:off x="304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7" name="Line"/>
                <p:cNvSpPr/>
                <p:nvPr/>
              </p:nvSpPr>
              <p:spPr>
                <a:xfrm flipH="1">
                  <a:off x="609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8" name="Line"/>
                <p:cNvSpPr/>
                <p:nvPr/>
              </p:nvSpPr>
              <p:spPr>
                <a:xfrm flipH="1">
                  <a:off x="914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9" name="Line"/>
                <p:cNvSpPr/>
                <p:nvPr/>
              </p:nvSpPr>
              <p:spPr>
                <a:xfrm flipH="1">
                  <a:off x="1219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0" name="Line"/>
                <p:cNvSpPr/>
                <p:nvPr/>
              </p:nvSpPr>
              <p:spPr>
                <a:xfrm flipH="1">
                  <a:off x="1523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1" name="Line"/>
                <p:cNvSpPr/>
                <p:nvPr/>
              </p:nvSpPr>
              <p:spPr>
                <a:xfrm flipH="1">
                  <a:off x="1828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2" name="Line"/>
                <p:cNvSpPr/>
                <p:nvPr/>
              </p:nvSpPr>
              <p:spPr>
                <a:xfrm flipH="1">
                  <a:off x="2133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3" name="Line"/>
                <p:cNvSpPr/>
                <p:nvPr/>
              </p:nvSpPr>
              <p:spPr>
                <a:xfrm flipH="1">
                  <a:off x="2438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4" name="Line"/>
                <p:cNvSpPr/>
                <p:nvPr/>
              </p:nvSpPr>
              <p:spPr>
                <a:xfrm flipH="1">
                  <a:off x="2743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5" name="Line"/>
                <p:cNvSpPr/>
                <p:nvPr/>
              </p:nvSpPr>
              <p:spPr>
                <a:xfrm flipH="1">
                  <a:off x="3047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6" name="Line"/>
                <p:cNvSpPr/>
                <p:nvPr/>
              </p:nvSpPr>
              <p:spPr>
                <a:xfrm flipH="1">
                  <a:off x="3352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7" name="Line"/>
                <p:cNvSpPr/>
                <p:nvPr/>
              </p:nvSpPr>
              <p:spPr>
                <a:xfrm flipH="1">
                  <a:off x="3657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8" name="Line"/>
                <p:cNvSpPr/>
                <p:nvPr/>
              </p:nvSpPr>
              <p:spPr>
                <a:xfrm flipH="1">
                  <a:off x="3962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39" name="Line"/>
                <p:cNvSpPr/>
                <p:nvPr/>
              </p:nvSpPr>
              <p:spPr>
                <a:xfrm flipH="1">
                  <a:off x="4267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0" name="Line"/>
                <p:cNvSpPr/>
                <p:nvPr/>
              </p:nvSpPr>
              <p:spPr>
                <a:xfrm flipH="1">
                  <a:off x="4571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1" name="Line"/>
                <p:cNvSpPr/>
                <p:nvPr/>
              </p:nvSpPr>
              <p:spPr>
                <a:xfrm flipH="1">
                  <a:off x="48767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2" name="Line"/>
                <p:cNvSpPr/>
                <p:nvPr/>
              </p:nvSpPr>
              <p:spPr>
                <a:xfrm flipH="1">
                  <a:off x="51815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3" name="Line"/>
                <p:cNvSpPr/>
                <p:nvPr/>
              </p:nvSpPr>
              <p:spPr>
                <a:xfrm flipH="1">
                  <a:off x="54863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4" name="Line"/>
                <p:cNvSpPr/>
                <p:nvPr/>
              </p:nvSpPr>
              <p:spPr>
                <a:xfrm flipH="1">
                  <a:off x="57911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5" name="Line"/>
                <p:cNvSpPr/>
                <p:nvPr/>
              </p:nvSpPr>
              <p:spPr>
                <a:xfrm flipH="1">
                  <a:off x="6095999" y="0"/>
                  <a:ext cx="2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6" name="Line"/>
                <p:cNvSpPr/>
                <p:nvPr/>
              </p:nvSpPr>
              <p:spPr>
                <a:xfrm flipH="1">
                  <a:off x="64007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7" name="Line"/>
                <p:cNvSpPr/>
                <p:nvPr/>
              </p:nvSpPr>
              <p:spPr>
                <a:xfrm flipH="1">
                  <a:off x="67055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8" name="Line"/>
                <p:cNvSpPr/>
                <p:nvPr/>
              </p:nvSpPr>
              <p:spPr>
                <a:xfrm flipH="1">
                  <a:off x="70103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49" name="Line"/>
                <p:cNvSpPr/>
                <p:nvPr/>
              </p:nvSpPr>
              <p:spPr>
                <a:xfrm flipH="1">
                  <a:off x="73151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50" name="Line"/>
                <p:cNvSpPr/>
                <p:nvPr/>
              </p:nvSpPr>
              <p:spPr>
                <a:xfrm flipH="1">
                  <a:off x="76199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51" name="Line"/>
                <p:cNvSpPr/>
                <p:nvPr/>
              </p:nvSpPr>
              <p:spPr>
                <a:xfrm flipH="1">
                  <a:off x="79247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52" name="Line"/>
                <p:cNvSpPr/>
                <p:nvPr/>
              </p:nvSpPr>
              <p:spPr>
                <a:xfrm flipH="1">
                  <a:off x="82295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53" name="Line"/>
                <p:cNvSpPr/>
                <p:nvPr/>
              </p:nvSpPr>
              <p:spPr>
                <a:xfrm flipH="1">
                  <a:off x="8534399" y="0"/>
                  <a:ext cx="1" cy="6858001"/>
                </a:xfrm>
                <a:prstGeom prst="line">
                  <a:avLst/>
                </a:prstGeom>
                <a:noFill/>
                <a:ln w="9525" cap="flat">
                  <a:solidFill>
                    <a:srgbClr val="E7EDFE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/>
                </a:p>
              </p:txBody>
            </p:sp>
          </p:grpSp>
        </p:grpSp>
        <p:sp>
          <p:nvSpPr>
            <p:cNvPr id="56" name="60%"/>
            <p:cNvSpPr/>
            <p:nvPr/>
          </p:nvSpPr>
          <p:spPr>
            <a:xfrm>
              <a:off x="3352800" y="0"/>
              <a:ext cx="5791200" cy="152400"/>
            </a:xfrm>
            <a:prstGeom prst="rect">
              <a:avLst/>
            </a:prstGeom>
            <a:blipFill rotWithShape="1">
              <a:blip r:embed="rId2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800"/>
              </a:pPr>
            </a:p>
          </p:txBody>
        </p:sp>
        <p:sp>
          <p:nvSpPr>
            <p:cNvPr id="57" name="Line"/>
            <p:cNvSpPr/>
            <p:nvPr/>
          </p:nvSpPr>
          <p:spPr>
            <a:xfrm>
              <a:off x="8839200" y="0"/>
              <a:ext cx="0" cy="2362200"/>
            </a:xfrm>
            <a:prstGeom prst="line">
              <a:avLst/>
            </a:prstGeom>
            <a:noFill/>
            <a:ln w="9525" cap="flat">
              <a:solidFill>
                <a:srgbClr val="6F89F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grpSp>
          <p:nvGrpSpPr>
            <p:cNvPr id="61" name="Group"/>
            <p:cNvGrpSpPr/>
            <p:nvPr/>
          </p:nvGrpSpPr>
          <p:grpSpPr>
            <a:xfrm>
              <a:off x="414337" y="1416048"/>
              <a:ext cx="1784351" cy="2324102"/>
              <a:chOff x="0" y="-1"/>
              <a:chExt cx="1784350" cy="2324101"/>
            </a:xfrm>
          </p:grpSpPr>
          <p:sp>
            <p:nvSpPr>
              <p:cNvPr id="58" name="Line"/>
              <p:cNvSpPr/>
              <p:nvPr/>
            </p:nvSpPr>
            <p:spPr>
              <a:xfrm flipH="1" flipV="1">
                <a:off x="-1" y="98588"/>
                <a:ext cx="1784351" cy="1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59" name="Line"/>
              <p:cNvSpPr/>
              <p:nvPr/>
            </p:nvSpPr>
            <p:spPr>
              <a:xfrm flipH="1">
                <a:off x="193951" y="3232"/>
                <a:ext cx="1" cy="2320868"/>
              </a:xfrm>
              <a:prstGeom prst="line">
                <a:avLst/>
              </a:pr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60" name="Line"/>
              <p:cNvSpPr/>
              <p:nvPr/>
            </p:nvSpPr>
            <p:spPr>
              <a:xfrm flipH="1">
                <a:off x="98591" y="-2"/>
                <a:ext cx="192341" cy="19394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558" y="3"/>
                    </a:moveTo>
                    <a:cubicBezTo>
                      <a:pt x="10638" y="1"/>
                      <a:pt x="10718" y="0"/>
                      <a:pt x="10799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ubicBezTo>
                      <a:pt x="21600" y="16765"/>
                      <a:pt x="16764" y="21600"/>
                      <a:pt x="10799" y="21600"/>
                    </a:cubicBezTo>
                    <a:cubicBezTo>
                      <a:pt x="4922" y="21600"/>
                      <a:pt x="124" y="16903"/>
                      <a:pt x="0" y="11028"/>
                    </a:cubicBezTo>
                  </a:path>
                </a:pathLst>
              </a:custGeom>
              <a:noFill/>
              <a:ln w="9525" cap="flat">
                <a:solidFill>
                  <a:srgbClr val="6F89F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</p:grpSp>
      </p:grpSp>
      <p:sp>
        <p:nvSpPr>
          <p:cNvPr id="63" name="Title Text"/>
          <p:cNvSpPr txBox="1"/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/>
            <a:r>
              <a:t>Title Text</a:t>
            </a:r>
          </a:p>
        </p:txBody>
      </p:sp>
      <p:sp>
        <p:nvSpPr>
          <p:cNvPr id="64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>
            <a:lvl1pPr>
              <a:buBlip>
                <a:blip r:embed="rId3"/>
              </a:buBlip>
            </a:lvl1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xfrm>
            <a:off x="8159938" y="6398260"/>
            <a:ext cx="298263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660066"/>
          </a:solidFill>
          <a:uFillTx/>
          <a:latin typeface="Tahoma"/>
          <a:ea typeface="Tahoma"/>
          <a:cs typeface="Tahoma"/>
          <a:sym typeface="Tahoma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10000"/>
        <a:buFontTx/>
        <a:buBlip>
          <a:blip r:embed="rId3"/>
        </a:buBlip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60000"/>
        <a:buFontTx/>
        <a:buChar char="■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95000"/>
        <a:buFontTx/>
        <a:buChar char="⬥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60000"/>
        <a:buFontTx/>
        <a:buChar char="■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60000"/>
        <a:buFontTx/>
        <a:buChar char="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60000"/>
        <a:buFontTx/>
        <a:buChar char="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60000"/>
        <a:buFontTx/>
        <a:buChar char="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60000"/>
        <a:buFontTx/>
        <a:buChar char=""/>
        <a:tabLst/>
        <a:defRPr b="0" baseline="0" cap="none" i="0" spc="0" strike="noStrike" sz="3200" u="none">
          <a:solidFill>
            <a:srgbClr val="40458C"/>
          </a:solidFill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image" Target="../media/image21.png"/><Relationship Id="rId11" Type="http://schemas.openxmlformats.org/officeDocument/2006/relationships/image" Target="../media/image22.png"/><Relationship Id="rId12" Type="http://schemas.openxmlformats.org/officeDocument/2006/relationships/image" Target="../media/image23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4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5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0.pn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uniSigner: A Virtual Avatar to Interpret SignWriting Notations"/>
          <p:cNvSpPr txBox="1"/>
          <p:nvPr>
            <p:ph type="title" idx="4294967295"/>
          </p:nvPr>
        </p:nvSpPr>
        <p:spPr>
          <a:xfrm>
            <a:off x="685800" y="1571625"/>
            <a:ext cx="7772400" cy="123348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algn="ctr">
              <a:defRPr b="1" sz="3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TuniSigner: A Virtual Avatar to Interpret SignWriting Notations</a:t>
            </a:r>
          </a:p>
        </p:txBody>
      </p:sp>
      <p:sp>
        <p:nvSpPr>
          <p:cNvPr id="154" name="Rectangle: Click to edit Master text stylesSecond levelThird levelFourth levelFifth level"/>
          <p:cNvSpPr txBox="1"/>
          <p:nvPr>
            <p:ph type="body" sz="quarter" idx="4294967295"/>
          </p:nvPr>
        </p:nvSpPr>
        <p:spPr>
          <a:xfrm>
            <a:off x="571500" y="3609975"/>
            <a:ext cx="8001000" cy="1176338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Yosra Bouzid &amp; Mohamed Jemni</a:t>
            </a:r>
          </a:p>
          <a:p>
            <a:pPr marL="0" indent="0" algn="ctr">
              <a:spcBef>
                <a:spcPts val="500"/>
              </a:spcBef>
              <a:buSzTx/>
              <a:buNone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Research Laboratory LaTICE, University of Tunis, Tunisia</a:t>
            </a:r>
          </a:p>
        </p:txBody>
      </p:sp>
      <p:sp>
        <p:nvSpPr>
          <p:cNvPr id="155" name="Rectangle: Click to edit Master text stylesSecond levelThird levelFourth levelFifth level"/>
          <p:cNvSpPr txBox="1"/>
          <p:nvPr/>
        </p:nvSpPr>
        <p:spPr>
          <a:xfrm>
            <a:off x="1417319" y="5681662"/>
            <a:ext cx="6309362" cy="340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400"/>
              </a:spcBef>
              <a:defRPr sz="20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 International SignWriting Symposium, 21-24 July, 2014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ontribution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Contribution</a:t>
            </a:r>
          </a:p>
        </p:txBody>
      </p:sp>
      <p:sp>
        <p:nvSpPr>
          <p:cNvPr id="236" name="We propose an avatar based system to automatically interpret the exact gestures represented within SignWriting transcriptions."/>
          <p:cNvSpPr txBox="1"/>
          <p:nvPr/>
        </p:nvSpPr>
        <p:spPr>
          <a:xfrm>
            <a:off x="872807" y="1838325"/>
            <a:ext cx="7865111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We propose an avatar based system to automatically interpret the exact gestures represented within SignWriting transcriptions.</a:t>
            </a:r>
          </a:p>
        </p:txBody>
      </p:sp>
      <p:sp>
        <p:nvSpPr>
          <p:cNvPr id="237" name="Signing avatar provides a cost effective and efficient way to make sign language notation content more accessible for Deaf users."/>
          <p:cNvSpPr txBox="1"/>
          <p:nvPr/>
        </p:nvSpPr>
        <p:spPr>
          <a:xfrm>
            <a:off x="902969" y="4308475"/>
            <a:ext cx="7655562" cy="769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Signing avatar provides </a:t>
            </a:r>
            <a:r>
              <a:rPr sz="2000">
                <a:latin typeface="Tahoma"/>
                <a:ea typeface="Tahoma"/>
                <a:cs typeface="Tahoma"/>
                <a:sym typeface="Tahoma"/>
              </a:rPr>
              <a:t>a cost effective </a:t>
            </a:r>
            <a:r>
              <a:t>and</a:t>
            </a:r>
            <a:r>
              <a:rPr sz="2000">
                <a:latin typeface="Tahoma"/>
                <a:ea typeface="Tahoma"/>
                <a:cs typeface="Tahoma"/>
                <a:sym typeface="Tahoma"/>
              </a:rPr>
              <a:t> efficient way </a:t>
            </a:r>
            <a:r>
              <a:t>to make sign language notation content more accessible for Deaf users.</a:t>
            </a:r>
          </a:p>
        </p:txBody>
      </p:sp>
      <p:sp>
        <p:nvSpPr>
          <p:cNvPr id="238" name="The virtual avatar is driven by an animation software which generates motion data in real time from a scripting language called SML (Sign Modeling Language) designed for describing signing gestures."/>
          <p:cNvSpPr txBox="1"/>
          <p:nvPr/>
        </p:nvSpPr>
        <p:spPr>
          <a:xfrm>
            <a:off x="872807" y="2752725"/>
            <a:ext cx="7828599" cy="1452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virtual avatar is driven by an animation software which generates motion data in real time from a scripting language called SML (Sign Modeling Language) designed for describing signing gestures.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ontribution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Contribution</a:t>
            </a:r>
          </a:p>
        </p:txBody>
      </p:sp>
      <p:sp>
        <p:nvSpPr>
          <p:cNvPr id="241" name="The user has extra control that is not possible with video.…"/>
          <p:cNvSpPr txBox="1"/>
          <p:nvPr/>
        </p:nvSpPr>
        <p:spPr>
          <a:xfrm>
            <a:off x="1161732" y="3644900"/>
            <a:ext cx="7685724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The user has extra control that is not possible with video. </a:t>
            </a:r>
          </a:p>
          <a:p>
            <a:pPr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The view angle can be continuously adjusted during playback.</a:t>
            </a:r>
          </a:p>
        </p:txBody>
      </p:sp>
      <p:sp>
        <p:nvSpPr>
          <p:cNvPr id="242" name="Details of the animation content can be edited without having to rerecord whole sequences."/>
          <p:cNvSpPr txBox="1"/>
          <p:nvPr/>
        </p:nvSpPr>
        <p:spPr>
          <a:xfrm>
            <a:off x="1161732" y="4603750"/>
            <a:ext cx="7541261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Details of the animation content can be edited without having to rerecord whole sequences.</a:t>
            </a:r>
          </a:p>
        </p:txBody>
      </p:sp>
      <p:sp>
        <p:nvSpPr>
          <p:cNvPr id="243" name="Disk space demands to store sign description are negligible."/>
          <p:cNvSpPr txBox="1"/>
          <p:nvPr/>
        </p:nvSpPr>
        <p:spPr>
          <a:xfrm>
            <a:off x="1161732" y="5467350"/>
            <a:ext cx="7612699" cy="38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Disk space demands to store sign description are negligible. </a:t>
            </a:r>
          </a:p>
        </p:txBody>
      </p:sp>
      <p:sp>
        <p:nvSpPr>
          <p:cNvPr id="244" name="A virtual avatar driven by animation software provides an attractive alternative to video:"/>
          <p:cNvSpPr txBox="1"/>
          <p:nvPr/>
        </p:nvSpPr>
        <p:spPr>
          <a:xfrm>
            <a:off x="872807" y="1866900"/>
            <a:ext cx="7901624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 virtual avatar driven by animation software provides an attractive alternative to video:</a:t>
            </a:r>
          </a:p>
        </p:txBody>
      </p:sp>
      <p:sp>
        <p:nvSpPr>
          <p:cNvPr id="245" name="Text"/>
          <p:cNvSpPr txBox="1"/>
          <p:nvPr/>
        </p:nvSpPr>
        <p:spPr>
          <a:xfrm>
            <a:off x="831532" y="270827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46" name="Text"/>
          <p:cNvSpPr txBox="1"/>
          <p:nvPr/>
        </p:nvSpPr>
        <p:spPr>
          <a:xfrm>
            <a:off x="831532" y="3697287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47" name="Signed content can be created by one person on a desktop computer. No video capture equipment is required."/>
          <p:cNvSpPr txBox="1"/>
          <p:nvPr/>
        </p:nvSpPr>
        <p:spPr>
          <a:xfrm>
            <a:off x="1161732" y="2752725"/>
            <a:ext cx="7936549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Signed content can be created by one person on a desktop computer. No video capture equipment is required.</a:t>
            </a:r>
          </a:p>
        </p:txBody>
      </p:sp>
      <p:sp>
        <p:nvSpPr>
          <p:cNvPr id="248" name="Text"/>
          <p:cNvSpPr txBox="1"/>
          <p:nvPr/>
        </p:nvSpPr>
        <p:spPr>
          <a:xfrm>
            <a:off x="801369" y="4560887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49" name="Text"/>
          <p:cNvSpPr txBox="1"/>
          <p:nvPr/>
        </p:nvSpPr>
        <p:spPr>
          <a:xfrm>
            <a:off x="801369" y="544512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ystem Description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System Description</a:t>
            </a:r>
          </a:p>
        </p:txBody>
      </p:sp>
      <p:sp>
        <p:nvSpPr>
          <p:cNvPr id="252" name="Our system architecture is divided mainly into three parts:"/>
          <p:cNvSpPr txBox="1"/>
          <p:nvPr/>
        </p:nvSpPr>
        <p:spPr>
          <a:xfrm>
            <a:off x="872807" y="1846262"/>
            <a:ext cx="7253924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Our system architecture is divided mainly into three parts: </a:t>
            </a:r>
          </a:p>
        </p:txBody>
      </p:sp>
      <p:sp>
        <p:nvSpPr>
          <p:cNvPr id="253" name="The first part is devoted to parse and process the SignWriting notations which are provided in an XML based format (SWML)."/>
          <p:cNvSpPr txBox="1"/>
          <p:nvPr/>
        </p:nvSpPr>
        <p:spPr>
          <a:xfrm>
            <a:off x="1088707" y="2420937"/>
            <a:ext cx="7685724" cy="74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first part is devoted to parse and process the SignWriting notations which are provided in an XML based format (SWML). </a:t>
            </a:r>
          </a:p>
        </p:txBody>
      </p:sp>
      <p:sp>
        <p:nvSpPr>
          <p:cNvPr id="254" name="Text"/>
          <p:cNvSpPr txBox="1"/>
          <p:nvPr/>
        </p:nvSpPr>
        <p:spPr>
          <a:xfrm>
            <a:off x="831532" y="2420937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55" name="Text"/>
          <p:cNvSpPr txBox="1"/>
          <p:nvPr/>
        </p:nvSpPr>
        <p:spPr>
          <a:xfrm>
            <a:off x="801369" y="3357562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56" name="The second part is dedicated to provide a linguistic representation for each notation in order to specify how correspondent signs are articulated."/>
          <p:cNvSpPr txBox="1"/>
          <p:nvPr/>
        </p:nvSpPr>
        <p:spPr>
          <a:xfrm>
            <a:off x="1088707" y="3357562"/>
            <a:ext cx="7830186" cy="10965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second part is dedicated to provide a linguistic representation for each notation in order to specify how correspondent signs are articulated. </a:t>
            </a:r>
          </a:p>
        </p:txBody>
      </p:sp>
      <p:sp>
        <p:nvSpPr>
          <p:cNvPr id="257" name="The third part is devoted to convert the obtained linguistic representations to SML (Sign Modeling Language) for rendering avatar animations."/>
          <p:cNvSpPr txBox="1"/>
          <p:nvPr/>
        </p:nvSpPr>
        <p:spPr>
          <a:xfrm>
            <a:off x="1088707" y="4581525"/>
            <a:ext cx="7830186" cy="1096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third part is devoted to convert the obtained linguistic representations to SML (Sign Modeling Language) for rendering avatar animations. </a:t>
            </a:r>
          </a:p>
        </p:txBody>
      </p:sp>
      <p:sp>
        <p:nvSpPr>
          <p:cNvPr id="258" name="Text"/>
          <p:cNvSpPr txBox="1"/>
          <p:nvPr/>
        </p:nvSpPr>
        <p:spPr>
          <a:xfrm>
            <a:off x="801369" y="4560887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ystem Description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System Description</a:t>
            </a:r>
          </a:p>
        </p:txBody>
      </p:sp>
      <p:pic>
        <p:nvPicPr>
          <p:cNvPr id="261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84887" y="1628775"/>
            <a:ext cx="514351" cy="723900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Line"/>
          <p:cNvSpPr/>
          <p:nvPr/>
        </p:nvSpPr>
        <p:spPr>
          <a:xfrm>
            <a:off x="3484562" y="4468812"/>
            <a:ext cx="660401" cy="1588"/>
          </a:xfrm>
          <a:prstGeom prst="line">
            <a:avLst/>
          </a:prstGeom>
          <a:ln w="28575">
            <a:solidFill>
              <a:srgbClr val="F67B16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pic>
        <p:nvPicPr>
          <p:cNvPr id="263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82687" y="2335212"/>
            <a:ext cx="2530476" cy="11461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64" name="image.png" descr="image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42987" y="3833812"/>
            <a:ext cx="2670176" cy="153035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7" name="Group"/>
          <p:cNvGrpSpPr/>
          <p:nvPr/>
        </p:nvGrpSpPr>
        <p:grpSpPr>
          <a:xfrm>
            <a:off x="1255712" y="3932237"/>
            <a:ext cx="2316163" cy="1309688"/>
            <a:chOff x="0" y="0"/>
            <a:chExt cx="2316162" cy="1309687"/>
          </a:xfrm>
        </p:grpSpPr>
        <p:pic>
          <p:nvPicPr>
            <p:cNvPr id="265" name="image.png" descr="image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316163" cy="130968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66" name="Identifying…"/>
            <p:cNvSpPr txBox="1"/>
            <p:nvPr/>
          </p:nvSpPr>
          <p:spPr>
            <a:xfrm>
              <a:off x="14287" y="12699"/>
              <a:ext cx="2286001" cy="12788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3825" tIns="123825" rIns="123825" bIns="123825" numCol="1" anchor="t">
              <a:spAutoFit/>
            </a:bodyPr>
            <a:lstStyle/>
            <a:p>
              <a:pPr lvl="1" marL="171450" indent="-171450" algn="ctr" defTabSz="711200">
                <a:lnSpc>
                  <a:spcPct val="90000"/>
                </a:lnSpc>
                <a:spcBef>
                  <a:spcPts val="300"/>
                </a:spcBef>
                <a:defRPr b="1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Identifying </a:t>
              </a:r>
            </a:p>
            <a:p>
              <a:pPr lvl="1" marL="171450" indent="-171450" algn="ctr" defTabSz="711200">
                <a:lnSpc>
                  <a:spcPct val="90000"/>
                </a:lnSpc>
                <a:spcBef>
                  <a:spcPts val="300"/>
                </a:spcBef>
                <a:defRPr b="1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  the explicit linguistic representation </a:t>
              </a:r>
            </a:p>
            <a:p>
              <a:pPr lvl="1" marL="171450" indent="-171450" algn="ctr" defTabSz="711200">
                <a:lnSpc>
                  <a:spcPct val="90000"/>
                </a:lnSpc>
                <a:spcBef>
                  <a:spcPts val="300"/>
                </a:spcBef>
                <a:defRPr b="1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of the sign</a:t>
              </a:r>
            </a:p>
          </p:txBody>
        </p:sp>
      </p:grpSp>
      <p:pic>
        <p:nvPicPr>
          <p:cNvPr id="268" name="image.png" descr="image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924675" y="3560762"/>
            <a:ext cx="1384300" cy="1828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9" name="tunisia09.jpg" descr="tunisia09.jp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077075" y="3786187"/>
            <a:ext cx="1055688" cy="1517651"/>
          </a:xfrm>
          <a:prstGeom prst="rect">
            <a:avLst/>
          </a:prstGeom>
          <a:ln w="12700">
            <a:miter lim="400000"/>
          </a:ln>
        </p:spPr>
      </p:pic>
      <p:sp>
        <p:nvSpPr>
          <p:cNvPr id="270" name="Line"/>
          <p:cNvSpPr/>
          <p:nvPr/>
        </p:nvSpPr>
        <p:spPr>
          <a:xfrm>
            <a:off x="2485072" y="3397885"/>
            <a:ext cx="1" cy="468313"/>
          </a:xfrm>
          <a:prstGeom prst="line">
            <a:avLst/>
          </a:prstGeom>
          <a:ln w="28575">
            <a:solidFill>
              <a:srgbClr val="F67B16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71" name="Line"/>
          <p:cNvSpPr/>
          <p:nvPr/>
        </p:nvSpPr>
        <p:spPr>
          <a:xfrm>
            <a:off x="6324600" y="4514849"/>
            <a:ext cx="660400" cy="1589"/>
          </a:xfrm>
          <a:prstGeom prst="line">
            <a:avLst/>
          </a:prstGeom>
          <a:ln w="28575">
            <a:solidFill>
              <a:srgbClr val="F67B16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72" name="SignWriting notation"/>
          <p:cNvSpPr txBox="1"/>
          <p:nvPr/>
        </p:nvSpPr>
        <p:spPr>
          <a:xfrm>
            <a:off x="3901757" y="1897062"/>
            <a:ext cx="2761299" cy="300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i="1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SignWriting notation</a:t>
            </a:r>
          </a:p>
        </p:txBody>
      </p:sp>
      <p:sp>
        <p:nvSpPr>
          <p:cNvPr id="273" name="Shape"/>
          <p:cNvSpPr/>
          <p:nvPr/>
        </p:nvSpPr>
        <p:spPr>
          <a:xfrm flipH="1" flipV="1">
            <a:off x="3627437" y="1825624"/>
            <a:ext cx="142876" cy="1476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1176"/>
                </a:lnTo>
                <a:cubicBezTo>
                  <a:pt x="0" y="671"/>
                  <a:pt x="4231" y="261"/>
                  <a:pt x="9450" y="261"/>
                </a:cubicBezTo>
                <a:lnTo>
                  <a:pt x="16200" y="261"/>
                </a:lnTo>
                <a:lnTo>
                  <a:pt x="16200" y="0"/>
                </a:lnTo>
                <a:lnTo>
                  <a:pt x="21600" y="523"/>
                </a:lnTo>
                <a:lnTo>
                  <a:pt x="16200" y="1045"/>
                </a:lnTo>
                <a:lnTo>
                  <a:pt x="16200" y="784"/>
                </a:lnTo>
                <a:lnTo>
                  <a:pt x="9450" y="784"/>
                </a:lnTo>
                <a:cubicBezTo>
                  <a:pt x="7213" y="784"/>
                  <a:pt x="5400" y="959"/>
                  <a:pt x="5400" y="1176"/>
                </a:cubicBezTo>
                <a:lnTo>
                  <a:pt x="54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67B16"/>
          </a:solidFill>
          <a:ln>
            <a:solidFill>
              <a:schemeClr val="accent2">
                <a:lumOff val="15098"/>
              </a:schemeClr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274" name="image.png" descr="image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3754437" y="3833812"/>
            <a:ext cx="2871788" cy="153035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7" name="Group"/>
          <p:cNvGrpSpPr/>
          <p:nvPr/>
        </p:nvGrpSpPr>
        <p:grpSpPr>
          <a:xfrm>
            <a:off x="4041775" y="3956049"/>
            <a:ext cx="2584450" cy="1252649"/>
            <a:chOff x="0" y="0"/>
            <a:chExt cx="2584450" cy="1252647"/>
          </a:xfrm>
        </p:grpSpPr>
        <p:pic>
          <p:nvPicPr>
            <p:cNvPr id="275" name="image.png" descr="image.pn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2584450" cy="116998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76" name="Scripting and generating animations…"/>
            <p:cNvSpPr txBox="1"/>
            <p:nvPr/>
          </p:nvSpPr>
          <p:spPr>
            <a:xfrm>
              <a:off x="14287" y="12699"/>
              <a:ext cx="2552701" cy="12399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3825" tIns="123825" rIns="123825" bIns="123825" numCol="1" anchor="t">
              <a:spAutoFit/>
            </a:bodyPr>
            <a:lstStyle/>
            <a:p>
              <a:pPr lvl="1" marL="171450" indent="-171450" algn="ctr" defTabSz="711200">
                <a:lnSpc>
                  <a:spcPct val="90000"/>
                </a:lnSpc>
                <a:spcBef>
                  <a:spcPts val="300"/>
                </a:spcBef>
                <a:defRPr b="1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Scripting and generating animations </a:t>
              </a:r>
            </a:p>
            <a:p>
              <a:pPr lvl="1" marL="171450" indent="-171450" algn="ctr" defTabSz="711200">
                <a:lnSpc>
                  <a:spcPct val="90000"/>
                </a:lnSpc>
                <a:spcBef>
                  <a:spcPts val="300"/>
                </a:spcBef>
                <a:defRPr b="1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(XML Sign Modeling  Language, SML)</a:t>
              </a:r>
            </a:p>
          </p:txBody>
        </p:sp>
      </p:grpSp>
      <p:pic>
        <p:nvPicPr>
          <p:cNvPr id="278" name="image.tif" descr="image.tif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3927475" y="2254250"/>
            <a:ext cx="3629025" cy="8667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ystem Description: (Part 1)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System Description: (Part 1)</a:t>
            </a:r>
          </a:p>
        </p:txBody>
      </p:sp>
      <p:sp>
        <p:nvSpPr>
          <p:cNvPr id="281" name="The SignWriting Markup Language (SWML) is an encoding format for SignWriting documents, using XML (extensible Markup Language)."/>
          <p:cNvSpPr txBox="1"/>
          <p:nvPr/>
        </p:nvSpPr>
        <p:spPr>
          <a:xfrm>
            <a:off x="831532" y="1795462"/>
            <a:ext cx="7942899" cy="74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SignWriting Markup Language (SWML) is an encoding format for SignWriting documents, using XML (extensible Markup Language).</a:t>
            </a:r>
          </a:p>
        </p:txBody>
      </p:sp>
      <p:sp>
        <p:nvSpPr>
          <p:cNvPr id="282" name="SWML does not save any order in which the symbols are entered to create a sign, the symbols are simply positioned in 2D signbox."/>
          <p:cNvSpPr txBox="1"/>
          <p:nvPr/>
        </p:nvSpPr>
        <p:spPr>
          <a:xfrm>
            <a:off x="1017269" y="2792412"/>
            <a:ext cx="7757162" cy="6449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SWML does not save any order in which the symbols are entered to create a sign, the symbols are simply positioned in 2D signbox. </a:t>
            </a:r>
          </a:p>
        </p:txBody>
      </p:sp>
      <p:sp>
        <p:nvSpPr>
          <p:cNvPr id="283" name="SWML does not describe the relation between the symbols, while their relation can have various meanings."/>
          <p:cNvSpPr txBox="1"/>
          <p:nvPr/>
        </p:nvSpPr>
        <p:spPr>
          <a:xfrm>
            <a:off x="945832" y="3729037"/>
            <a:ext cx="7684136" cy="6449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SWML does not describe the relation between the symbols, while their relation can have various meanings.</a:t>
            </a:r>
          </a:p>
        </p:txBody>
      </p:sp>
      <p:pic>
        <p:nvPicPr>
          <p:cNvPr id="284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95512" y="4700587"/>
            <a:ext cx="828676" cy="60007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7" name="Group"/>
          <p:cNvGrpSpPr/>
          <p:nvPr/>
        </p:nvGrpSpPr>
        <p:grpSpPr>
          <a:xfrm>
            <a:off x="3074521" y="4581524"/>
            <a:ext cx="5026492" cy="863601"/>
            <a:chOff x="0" y="0"/>
            <a:chExt cx="5026490" cy="863600"/>
          </a:xfrm>
        </p:grpSpPr>
        <p:sp>
          <p:nvSpPr>
            <p:cNvPr id="285" name="Rectangle"/>
            <p:cNvSpPr/>
            <p:nvPr/>
          </p:nvSpPr>
          <p:spPr>
            <a:xfrm>
              <a:off x="489415" y="0"/>
              <a:ext cx="4537076" cy="863600"/>
            </a:xfrm>
            <a:prstGeom prst="rect">
              <a:avLst/>
            </a:prstGeom>
            <a:noFill/>
            <a:ln w="9525" cap="flat">
              <a:solidFill>
                <a:srgbClr val="40458C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800"/>
              </a:pPr>
            </a:p>
          </p:txBody>
        </p:sp>
        <p:sp>
          <p:nvSpPr>
            <p:cNvPr id="286" name="Shape"/>
            <p:cNvSpPr/>
            <p:nvPr/>
          </p:nvSpPr>
          <p:spPr>
            <a:xfrm>
              <a:off x="0" y="0"/>
              <a:ext cx="382081" cy="863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9657"/>
                  </a:moveTo>
                  <a:lnTo>
                    <a:pt x="21600" y="5700"/>
                  </a:lnTo>
                  <a:moveTo>
                    <a:pt x="21600" y="0"/>
                  </a:moveTo>
                  <a:lnTo>
                    <a:pt x="21600" y="21600"/>
                  </a:lnTo>
                </a:path>
              </a:pathLst>
            </a:custGeom>
            <a:noFill/>
            <a:ln w="9525" cap="flat">
              <a:solidFill>
                <a:srgbClr val="40458C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800"/>
              </a:pPr>
            </a:p>
          </p:txBody>
        </p:sp>
      </p:grpSp>
      <p:sp>
        <p:nvSpPr>
          <p:cNvPr id="288" name="the SWML encoding of the sign « have » does not provide any information to indicate if the contact occurs between the two hands or between hands and the signer’s body."/>
          <p:cNvSpPr txBox="1"/>
          <p:nvPr/>
        </p:nvSpPr>
        <p:spPr>
          <a:xfrm>
            <a:off x="3681094" y="4652962"/>
            <a:ext cx="4301174" cy="73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>
                <a:solidFill>
                  <a:srgbClr val="7379C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SWML encoding of the sign « have » does not provide any information to indicate if the contact occurs between the two hands or between hands and the signer’s body.</a:t>
            </a:r>
          </a:p>
        </p:txBody>
      </p:sp>
      <p:sp>
        <p:nvSpPr>
          <p:cNvPr id="289" name="Line"/>
          <p:cNvSpPr/>
          <p:nvPr/>
        </p:nvSpPr>
        <p:spPr>
          <a:xfrm>
            <a:off x="684212" y="3068637"/>
            <a:ext cx="287339" cy="1"/>
          </a:xfrm>
          <a:prstGeom prst="line">
            <a:avLst/>
          </a:prstGeom>
          <a:ln>
            <a:solidFill>
              <a:srgbClr val="C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90" name="Line"/>
          <p:cNvSpPr/>
          <p:nvPr/>
        </p:nvSpPr>
        <p:spPr>
          <a:xfrm>
            <a:off x="684212" y="3933825"/>
            <a:ext cx="287339" cy="0"/>
          </a:xfrm>
          <a:prstGeom prst="line">
            <a:avLst/>
          </a:prstGeom>
          <a:ln>
            <a:solidFill>
              <a:srgbClr val="C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"/>
          <p:cNvSpPr/>
          <p:nvPr/>
        </p:nvSpPr>
        <p:spPr>
          <a:xfrm>
            <a:off x="7605712" y="1235075"/>
            <a:ext cx="785814" cy="357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200"/>
                </a:moveTo>
                <a:lnTo>
                  <a:pt x="2455" y="10800"/>
                </a:lnTo>
                <a:lnTo>
                  <a:pt x="2455" y="13500"/>
                </a:lnTo>
                <a:lnTo>
                  <a:pt x="17918" y="13500"/>
                </a:lnTo>
                <a:lnTo>
                  <a:pt x="17918" y="5400"/>
                </a:lnTo>
                <a:lnTo>
                  <a:pt x="16691" y="5400"/>
                </a:lnTo>
                <a:lnTo>
                  <a:pt x="19145" y="0"/>
                </a:lnTo>
                <a:lnTo>
                  <a:pt x="21600" y="5400"/>
                </a:lnTo>
                <a:lnTo>
                  <a:pt x="20373" y="5400"/>
                </a:lnTo>
                <a:lnTo>
                  <a:pt x="20373" y="18900"/>
                </a:lnTo>
                <a:lnTo>
                  <a:pt x="2455" y="18900"/>
                </a:lnTo>
                <a:lnTo>
                  <a:pt x="2455" y="21600"/>
                </a:lnTo>
                <a:lnTo>
                  <a:pt x="0" y="1620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A1A1A1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93" name="Line"/>
          <p:cNvSpPr/>
          <p:nvPr/>
        </p:nvSpPr>
        <p:spPr>
          <a:xfrm>
            <a:off x="2389187" y="1450657"/>
            <a:ext cx="468314" cy="1"/>
          </a:xfrm>
          <a:prstGeom prst="line">
            <a:avLst/>
          </a:prstGeom>
          <a:ln w="28575">
            <a:solidFill>
              <a:srgbClr val="9D9D9D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94" name="USS"/>
          <p:cNvSpPr txBox="1"/>
          <p:nvPr/>
        </p:nvSpPr>
        <p:spPr>
          <a:xfrm>
            <a:off x="2147569" y="3467100"/>
            <a:ext cx="511633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E4C864"/>
                </a:solidFill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USS</a:t>
            </a:r>
          </a:p>
        </p:txBody>
      </p:sp>
      <p:grpSp>
        <p:nvGrpSpPr>
          <p:cNvPr id="299" name="Group"/>
          <p:cNvGrpSpPr/>
          <p:nvPr/>
        </p:nvGrpSpPr>
        <p:grpSpPr>
          <a:xfrm>
            <a:off x="841374" y="877887"/>
            <a:ext cx="1547814" cy="1000126"/>
            <a:chOff x="0" y="0"/>
            <a:chExt cx="1547812" cy="1000125"/>
          </a:xfrm>
        </p:grpSpPr>
        <p:sp>
          <p:nvSpPr>
            <p:cNvPr id="295" name="Shape"/>
            <p:cNvSpPr/>
            <p:nvPr/>
          </p:nvSpPr>
          <p:spPr>
            <a:xfrm>
              <a:off x="0" y="0"/>
              <a:ext cx="1547813" cy="10001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326" y="0"/>
                  </a:moveTo>
                  <a:lnTo>
                    <a:pt x="21600" y="0"/>
                  </a:lnTo>
                  <a:lnTo>
                    <a:pt x="21600" y="18000"/>
                  </a:lnTo>
                  <a:cubicBezTo>
                    <a:pt x="21600" y="19988"/>
                    <a:pt x="20559" y="21600"/>
                    <a:pt x="19274" y="21600"/>
                  </a:cubicBezTo>
                  <a:lnTo>
                    <a:pt x="0" y="21600"/>
                  </a:lnTo>
                  <a:lnTo>
                    <a:pt x="0" y="3600"/>
                  </a:lnTo>
                  <a:cubicBezTo>
                    <a:pt x="0" y="1612"/>
                    <a:pt x="1041" y="0"/>
                    <a:pt x="2326" y="0"/>
                  </a:cubicBez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A1A1A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298" name="Group"/>
            <p:cNvGrpSpPr/>
            <p:nvPr/>
          </p:nvGrpSpPr>
          <p:grpSpPr>
            <a:xfrm>
              <a:off x="249808" y="127952"/>
              <a:ext cx="1170432" cy="816865"/>
              <a:chOff x="0" y="0"/>
              <a:chExt cx="1170431" cy="816864"/>
            </a:xfrm>
          </p:grpSpPr>
          <p:pic>
            <p:nvPicPr>
              <p:cNvPr id="296" name="image.png" descr="image.png"/>
              <p:cNvPicPr>
                <a:picLocks noChangeAspect="1"/>
              </p:cNvPicPr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0" y="0"/>
                <a:ext cx="1170432" cy="81686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97" name="Feature…"/>
              <p:cNvSpPr txBox="1"/>
              <p:nvPr/>
            </p:nvSpPr>
            <p:spPr>
              <a:xfrm>
                <a:off x="12274" y="14922"/>
                <a:ext cx="1142871" cy="72646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23825" tIns="123825" rIns="123825" bIns="123825" numCol="1" anchor="t">
                <a:spAutoFit/>
              </a:bodyPr>
              <a:lstStyle/>
              <a:p>
                <a:pPr lvl="1" marL="171450" indent="-171450" algn="ctr" defTabSz="711200">
                  <a:lnSpc>
                    <a:spcPct val="90000"/>
                  </a:lnSpc>
                  <a:spcBef>
                    <a:spcPts val="200"/>
                  </a:spcBef>
                  <a:defRPr b="1" i="1"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Feature</a:t>
                </a:r>
                <a:r>
                  <a:rPr i="0"/>
                  <a:t> </a:t>
                </a:r>
              </a:p>
              <a:p>
                <a:pPr lvl="1" marL="171450" indent="-171450" algn="ctr" defTabSz="711200">
                  <a:lnSpc>
                    <a:spcPct val="90000"/>
                  </a:lnSpc>
                  <a:spcBef>
                    <a:spcPts val="200"/>
                  </a:spcBef>
                  <a:defRPr b="1" i="1"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extraction</a:t>
                </a:r>
              </a:p>
            </p:txBody>
          </p:sp>
        </p:grpSp>
      </p:grpSp>
      <p:grpSp>
        <p:nvGrpSpPr>
          <p:cNvPr id="304" name="Group"/>
          <p:cNvGrpSpPr/>
          <p:nvPr/>
        </p:nvGrpSpPr>
        <p:grpSpPr>
          <a:xfrm>
            <a:off x="2804159" y="877887"/>
            <a:ext cx="2317117" cy="1000126"/>
            <a:chOff x="0" y="0"/>
            <a:chExt cx="2317115" cy="1000125"/>
          </a:xfrm>
        </p:grpSpPr>
        <p:sp>
          <p:nvSpPr>
            <p:cNvPr id="300" name="Shape"/>
            <p:cNvSpPr/>
            <p:nvPr/>
          </p:nvSpPr>
          <p:spPr>
            <a:xfrm>
              <a:off x="67627" y="0"/>
              <a:ext cx="2249489" cy="10001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00" y="0"/>
                  </a:moveTo>
                  <a:lnTo>
                    <a:pt x="21600" y="0"/>
                  </a:lnTo>
                  <a:lnTo>
                    <a:pt x="21600" y="18000"/>
                  </a:lnTo>
                  <a:cubicBezTo>
                    <a:pt x="21600" y="19988"/>
                    <a:pt x="20884" y="21600"/>
                    <a:pt x="20000" y="21600"/>
                  </a:cubicBezTo>
                  <a:lnTo>
                    <a:pt x="0" y="21600"/>
                  </a:lnTo>
                  <a:lnTo>
                    <a:pt x="0" y="3600"/>
                  </a:lnTo>
                  <a:cubicBezTo>
                    <a:pt x="0" y="1612"/>
                    <a:pt x="716" y="0"/>
                    <a:pt x="1600" y="0"/>
                  </a:cubicBez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A1A1A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303" name="Group"/>
            <p:cNvGrpSpPr/>
            <p:nvPr/>
          </p:nvGrpSpPr>
          <p:grpSpPr>
            <a:xfrm>
              <a:off x="0" y="127952"/>
              <a:ext cx="2316481" cy="816865"/>
              <a:chOff x="0" y="0"/>
              <a:chExt cx="2316480" cy="816864"/>
            </a:xfrm>
          </p:grpSpPr>
          <p:pic>
            <p:nvPicPr>
              <p:cNvPr id="301" name="image.png" descr="image.png"/>
              <p:cNvPicPr>
                <a:picLocks noChangeAspect="1"/>
              </p:cNvPicPr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0" y="0"/>
                <a:ext cx="2316481" cy="81686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302" name="USS Identification &amp;…"/>
              <p:cNvSpPr txBox="1"/>
              <p:nvPr/>
            </p:nvSpPr>
            <p:spPr>
              <a:xfrm>
                <a:off x="13653" y="14922"/>
                <a:ext cx="2285606" cy="72646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23825" tIns="123825" rIns="123825" bIns="123825" numCol="1" anchor="t">
                <a:spAutoFit/>
              </a:bodyPr>
              <a:lstStyle/>
              <a:p>
                <a:pPr lvl="1" marL="171450" indent="-171450" algn="ctr" defTabSz="711200">
                  <a:lnSpc>
                    <a:spcPct val="90000"/>
                  </a:lnSpc>
                  <a:spcBef>
                    <a:spcPts val="200"/>
                  </a:spcBef>
                  <a:defRPr b="1"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USS Identification &amp;</a:t>
                </a:r>
              </a:p>
              <a:p>
                <a:pPr lvl="1" marL="171450" indent="-171450" algn="ctr" defTabSz="711200">
                  <a:lnSpc>
                    <a:spcPct val="90000"/>
                  </a:lnSpc>
                  <a:spcBef>
                    <a:spcPts val="200"/>
                  </a:spcBef>
                  <a:defRPr b="1"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Classification of sign</a:t>
                </a:r>
              </a:p>
            </p:txBody>
          </p:sp>
        </p:grpSp>
      </p:grpSp>
      <p:grpSp>
        <p:nvGrpSpPr>
          <p:cNvPr id="309" name="Group"/>
          <p:cNvGrpSpPr/>
          <p:nvPr/>
        </p:nvGrpSpPr>
        <p:grpSpPr>
          <a:xfrm>
            <a:off x="5419344" y="877887"/>
            <a:ext cx="2334769" cy="1062389"/>
            <a:chOff x="0" y="0"/>
            <a:chExt cx="2334768" cy="1062388"/>
          </a:xfrm>
        </p:grpSpPr>
        <p:sp>
          <p:nvSpPr>
            <p:cNvPr id="305" name="Shape"/>
            <p:cNvSpPr/>
            <p:nvPr/>
          </p:nvSpPr>
          <p:spPr>
            <a:xfrm>
              <a:off x="184530" y="0"/>
              <a:ext cx="1992314" cy="1000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08" y="0"/>
                  </a:moveTo>
                  <a:lnTo>
                    <a:pt x="21600" y="0"/>
                  </a:lnTo>
                  <a:lnTo>
                    <a:pt x="21600" y="18000"/>
                  </a:lnTo>
                  <a:cubicBezTo>
                    <a:pt x="21600" y="19988"/>
                    <a:pt x="20791" y="21600"/>
                    <a:pt x="19792" y="21600"/>
                  </a:cubicBezTo>
                  <a:lnTo>
                    <a:pt x="0" y="21600"/>
                  </a:lnTo>
                  <a:lnTo>
                    <a:pt x="0" y="3600"/>
                  </a:lnTo>
                  <a:cubicBezTo>
                    <a:pt x="0" y="1612"/>
                    <a:pt x="809" y="0"/>
                    <a:pt x="1808" y="0"/>
                  </a:cubicBez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A1A1A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308" name="Group"/>
            <p:cNvGrpSpPr/>
            <p:nvPr/>
          </p:nvGrpSpPr>
          <p:grpSpPr>
            <a:xfrm>
              <a:off x="0" y="85280"/>
              <a:ext cx="2334769" cy="977109"/>
              <a:chOff x="0" y="0"/>
              <a:chExt cx="2334768" cy="977108"/>
            </a:xfrm>
          </p:grpSpPr>
          <p:pic>
            <p:nvPicPr>
              <p:cNvPr id="306" name="image.png" descr="image.pn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0"/>
                <a:ext cx="2334769" cy="82296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307" name="Sorting symbols list…"/>
              <p:cNvSpPr txBox="1"/>
              <p:nvPr/>
            </p:nvSpPr>
            <p:spPr>
              <a:xfrm>
                <a:off x="16256" y="17560"/>
                <a:ext cx="2305051" cy="95954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23825" tIns="123825" rIns="123825" bIns="123825" numCol="1" anchor="t">
                <a:spAutoFit/>
              </a:bodyPr>
              <a:lstStyle/>
              <a:p>
                <a:pPr lvl="1" marL="171450" indent="-171450" algn="ctr" defTabSz="711200">
                  <a:lnSpc>
                    <a:spcPct val="90000"/>
                  </a:lnSpc>
                  <a:spcBef>
                    <a:spcPts val="200"/>
                  </a:spcBef>
                  <a:defRPr b="1" i="1"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Sorting symbols list</a:t>
                </a:r>
              </a:p>
              <a:p>
                <a:pPr lvl="1" marL="171450" indent="-171450" algn="ctr" defTabSz="711200">
                  <a:lnSpc>
                    <a:spcPct val="90000"/>
                  </a:lnSpc>
                  <a:spcBef>
                    <a:spcPts val="200"/>
                  </a:spcBef>
                  <a:defRPr b="1" i="1"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&amp; Identifying their relationships</a:t>
                </a:r>
              </a:p>
            </p:txBody>
          </p:sp>
        </p:grpSp>
      </p:grpSp>
      <p:sp>
        <p:nvSpPr>
          <p:cNvPr id="310" name="Line"/>
          <p:cNvSpPr/>
          <p:nvPr/>
        </p:nvSpPr>
        <p:spPr>
          <a:xfrm>
            <a:off x="5135562" y="1450657"/>
            <a:ext cx="468314" cy="1"/>
          </a:xfrm>
          <a:prstGeom prst="line">
            <a:avLst/>
          </a:prstGeom>
          <a:ln w="28575">
            <a:solidFill>
              <a:srgbClr val="9D9D9D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317" name="Group"/>
          <p:cNvGrpSpPr/>
          <p:nvPr/>
        </p:nvGrpSpPr>
        <p:grpSpPr>
          <a:xfrm>
            <a:off x="7876031" y="449262"/>
            <a:ext cx="957073" cy="890256"/>
            <a:chOff x="0" y="0"/>
            <a:chExt cx="957072" cy="890255"/>
          </a:xfrm>
        </p:grpSpPr>
        <p:grpSp>
          <p:nvGrpSpPr>
            <p:cNvPr id="313" name="Group"/>
            <p:cNvGrpSpPr/>
            <p:nvPr/>
          </p:nvGrpSpPr>
          <p:grpSpPr>
            <a:xfrm>
              <a:off x="15430" y="0"/>
              <a:ext cx="857251" cy="785813"/>
              <a:chOff x="0" y="0"/>
              <a:chExt cx="857250" cy="785812"/>
            </a:xfrm>
          </p:grpSpPr>
          <p:sp>
            <p:nvSpPr>
              <p:cNvPr id="311" name="Shape"/>
              <p:cNvSpPr/>
              <p:nvPr/>
            </p:nvSpPr>
            <p:spPr>
              <a:xfrm>
                <a:off x="0" y="0"/>
                <a:ext cx="857251" cy="7858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0"/>
                    </a:moveTo>
                    <a:cubicBezTo>
                      <a:pt x="4835" y="0"/>
                      <a:pt x="0" y="1518"/>
                      <a:pt x="0" y="3391"/>
                    </a:cubicBezTo>
                    <a:lnTo>
                      <a:pt x="0" y="18209"/>
                    </a:lnTo>
                    <a:cubicBezTo>
                      <a:pt x="0" y="20082"/>
                      <a:pt x="4835" y="21600"/>
                      <a:pt x="10800" y="21600"/>
                    </a:cubicBezTo>
                    <a:cubicBezTo>
                      <a:pt x="16765" y="21600"/>
                      <a:pt x="21600" y="20082"/>
                      <a:pt x="21600" y="18209"/>
                    </a:cubicBezTo>
                    <a:lnTo>
                      <a:pt x="21600" y="3391"/>
                    </a:lnTo>
                    <a:cubicBezTo>
                      <a:pt x="21600" y="1518"/>
                      <a:pt x="16765" y="0"/>
                      <a:pt x="108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5400" cap="flat">
                <a:solidFill>
                  <a:srgbClr val="E4C864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12" name="Line"/>
              <p:cNvSpPr/>
              <p:nvPr/>
            </p:nvSpPr>
            <p:spPr>
              <a:xfrm>
                <a:off x="0" y="123365"/>
                <a:ext cx="857251" cy="123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cubicBezTo>
                      <a:pt x="0" y="11929"/>
                      <a:pt x="4835" y="21600"/>
                      <a:pt x="10800" y="21600"/>
                    </a:cubicBezTo>
                    <a:cubicBezTo>
                      <a:pt x="16765" y="21600"/>
                      <a:pt x="21600" y="11929"/>
                      <a:pt x="21600" y="0"/>
                    </a:cubicBezTo>
                  </a:path>
                </a:pathLst>
              </a:custGeom>
              <a:noFill/>
              <a:ln w="25400" cap="flat">
                <a:solidFill>
                  <a:srgbClr val="E4C864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316" name="Group"/>
            <p:cNvGrpSpPr/>
            <p:nvPr/>
          </p:nvGrpSpPr>
          <p:grpSpPr>
            <a:xfrm>
              <a:off x="0" y="129856"/>
              <a:ext cx="957073" cy="760400"/>
              <a:chOff x="0" y="0"/>
              <a:chExt cx="957072" cy="760398"/>
            </a:xfrm>
          </p:grpSpPr>
          <p:pic>
            <p:nvPicPr>
              <p:cNvPr id="314" name="image.png" descr="image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0" y="0"/>
                <a:ext cx="957073" cy="67056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315" name="Rule…"/>
              <p:cNvSpPr txBox="1"/>
              <p:nvPr/>
            </p:nvSpPr>
            <p:spPr>
              <a:xfrm>
                <a:off x="15430" y="13018"/>
                <a:ext cx="928689" cy="7473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23825" tIns="123825" rIns="123825" bIns="123825" numCol="1" anchor="t">
                <a:spAutoFit/>
              </a:bodyPr>
              <a:lstStyle/>
              <a:p>
                <a:pPr lvl="1" marL="171450" indent="-171450" algn="ctr" defTabSz="711200">
                  <a:spcBef>
                    <a:spcPts val="200"/>
                  </a:spcBef>
                  <a:defRPr b="1" i="1" sz="1600">
                    <a:solidFill>
                      <a:srgbClr val="E0BF33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Rule </a:t>
                </a:r>
              </a:p>
              <a:p>
                <a:pPr lvl="1" marL="171450" indent="-171450" algn="ctr" defTabSz="711200">
                  <a:lnSpc>
                    <a:spcPct val="90000"/>
                  </a:lnSpc>
                  <a:spcBef>
                    <a:spcPts val="200"/>
                  </a:spcBef>
                  <a:defRPr b="1" i="1" sz="1600">
                    <a:solidFill>
                      <a:srgbClr val="E0BF33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Base</a:t>
                </a:r>
              </a:p>
            </p:txBody>
          </p:sp>
        </p:grpSp>
      </p:grpSp>
      <p:sp>
        <p:nvSpPr>
          <p:cNvPr id="318" name="Oval"/>
          <p:cNvSpPr/>
          <p:nvPr/>
        </p:nvSpPr>
        <p:spPr>
          <a:xfrm>
            <a:off x="1746250" y="3806824"/>
            <a:ext cx="1223963" cy="285752"/>
          </a:xfrm>
          <a:prstGeom prst="ellipse">
            <a:avLst/>
          </a:prstGeom>
          <a:solidFill>
            <a:srgbClr val="FEE5A8"/>
          </a:solidFill>
          <a:ln w="25400">
            <a:solidFill>
              <a:srgbClr val="FEE5A8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319" name="Movement"/>
          <p:cNvSpPr txBox="1"/>
          <p:nvPr/>
        </p:nvSpPr>
        <p:spPr>
          <a:xfrm>
            <a:off x="2656608" y="4521200"/>
            <a:ext cx="916134" cy="280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sz="1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Movement</a:t>
            </a:r>
          </a:p>
        </p:txBody>
      </p:sp>
      <p:sp>
        <p:nvSpPr>
          <p:cNvPr id="320" name="Hand…"/>
          <p:cNvSpPr txBox="1"/>
          <p:nvPr/>
        </p:nvSpPr>
        <p:spPr>
          <a:xfrm>
            <a:off x="1916882" y="5013325"/>
            <a:ext cx="1089073" cy="509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latin typeface="Calibri"/>
                <a:ea typeface="Calibri"/>
                <a:cs typeface="Calibri"/>
                <a:sym typeface="Calibri"/>
              </a:defRPr>
            </a:pPr>
            <a:r>
              <a:t>Hand</a:t>
            </a:r>
          </a:p>
          <a:p>
            <a:pPr algn="ctr">
              <a:defRPr b="1" sz="1400">
                <a:latin typeface="Calibri"/>
                <a:ea typeface="Calibri"/>
                <a:cs typeface="Calibri"/>
                <a:sym typeface="Calibri"/>
              </a:defRPr>
            </a:pPr>
            <a:r>
              <a:t>configuration</a:t>
            </a:r>
          </a:p>
        </p:txBody>
      </p:sp>
      <p:sp>
        <p:nvSpPr>
          <p:cNvPr id="321" name="Head symbol…"/>
          <p:cNvSpPr txBox="1"/>
          <p:nvPr/>
        </p:nvSpPr>
        <p:spPr>
          <a:xfrm>
            <a:off x="514032" y="4437062"/>
            <a:ext cx="1060945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1400">
                <a:latin typeface="Calibri"/>
                <a:ea typeface="Calibri"/>
                <a:cs typeface="Calibri"/>
                <a:sym typeface="Calibri"/>
              </a:defRPr>
            </a:pPr>
            <a:r>
              <a:t>Head symbol</a:t>
            </a:r>
          </a:p>
          <a:p>
            <a:pPr>
              <a:defRPr b="1" sz="1400">
                <a:latin typeface="Calibri"/>
                <a:ea typeface="Calibri"/>
                <a:cs typeface="Calibri"/>
                <a:sym typeface="Calibri"/>
              </a:defRPr>
            </a:pPr>
            <a:r>
              <a:t>     (Neck)</a:t>
            </a:r>
          </a:p>
        </p:txBody>
      </p:sp>
      <p:sp>
        <p:nvSpPr>
          <p:cNvPr id="322" name="Line"/>
          <p:cNvSpPr/>
          <p:nvPr/>
        </p:nvSpPr>
        <p:spPr>
          <a:xfrm flipH="1">
            <a:off x="1228725" y="4106862"/>
            <a:ext cx="123825" cy="400051"/>
          </a:xfrm>
          <a:prstGeom prst="line">
            <a:avLst/>
          </a:prstGeom>
          <a:ln>
            <a:solidFill>
              <a:srgbClr val="9D9D9D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23" name="Line"/>
          <p:cNvSpPr/>
          <p:nvPr/>
        </p:nvSpPr>
        <p:spPr>
          <a:xfrm flipH="1">
            <a:off x="1619249" y="4164012"/>
            <a:ext cx="350839" cy="704851"/>
          </a:xfrm>
          <a:prstGeom prst="line">
            <a:avLst/>
          </a:prstGeom>
          <a:ln>
            <a:solidFill>
              <a:srgbClr val="9D9D9D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24" name="Line"/>
          <p:cNvSpPr/>
          <p:nvPr/>
        </p:nvSpPr>
        <p:spPr>
          <a:xfrm>
            <a:off x="2317750" y="4164012"/>
            <a:ext cx="22225" cy="704851"/>
          </a:xfrm>
          <a:prstGeom prst="line">
            <a:avLst/>
          </a:prstGeom>
          <a:ln>
            <a:solidFill>
              <a:srgbClr val="9D9D9D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25" name="Line"/>
          <p:cNvSpPr/>
          <p:nvPr/>
        </p:nvSpPr>
        <p:spPr>
          <a:xfrm>
            <a:off x="2755900" y="4164012"/>
            <a:ext cx="214313" cy="357189"/>
          </a:xfrm>
          <a:prstGeom prst="line">
            <a:avLst/>
          </a:prstGeom>
          <a:ln>
            <a:solidFill>
              <a:srgbClr val="9D9D9D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26" name="Rectangle"/>
          <p:cNvSpPr/>
          <p:nvPr/>
        </p:nvSpPr>
        <p:spPr>
          <a:xfrm>
            <a:off x="323850" y="1196975"/>
            <a:ext cx="503238" cy="208756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800"/>
            </a:pPr>
          </a:p>
        </p:txBody>
      </p:sp>
      <p:sp>
        <p:nvSpPr>
          <p:cNvPr id="327" name="Shape"/>
          <p:cNvSpPr/>
          <p:nvPr/>
        </p:nvSpPr>
        <p:spPr>
          <a:xfrm>
            <a:off x="460375" y="1377950"/>
            <a:ext cx="357188" cy="500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8973"/>
                </a:lnTo>
                <a:cubicBezTo>
                  <a:pt x="0" y="5245"/>
                  <a:pt x="4231" y="2223"/>
                  <a:pt x="9450" y="2223"/>
                </a:cubicBezTo>
                <a:lnTo>
                  <a:pt x="16200" y="2223"/>
                </a:lnTo>
                <a:lnTo>
                  <a:pt x="16200" y="0"/>
                </a:lnTo>
                <a:lnTo>
                  <a:pt x="21600" y="3857"/>
                </a:lnTo>
                <a:lnTo>
                  <a:pt x="16200" y="7714"/>
                </a:lnTo>
                <a:lnTo>
                  <a:pt x="16200" y="5491"/>
                </a:lnTo>
                <a:lnTo>
                  <a:pt x="9450" y="5491"/>
                </a:lnTo>
                <a:cubicBezTo>
                  <a:pt x="6757" y="5491"/>
                  <a:pt x="4575" y="7050"/>
                  <a:pt x="4575" y="8973"/>
                </a:cubicBezTo>
                <a:lnTo>
                  <a:pt x="457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A1A1A1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28" name="Rectangle"/>
          <p:cNvSpPr/>
          <p:nvPr/>
        </p:nvSpPr>
        <p:spPr>
          <a:xfrm>
            <a:off x="611187" y="3284537"/>
            <a:ext cx="73026" cy="57626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800"/>
            </a:pPr>
          </a:p>
        </p:txBody>
      </p:sp>
      <p:pic>
        <p:nvPicPr>
          <p:cNvPr id="329" name="image.png" descr="image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50825" y="2033587"/>
            <a:ext cx="590550" cy="819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330" name="image.png" descr="image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57287" y="3573462"/>
            <a:ext cx="390526" cy="533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31" name="image.tif" descr="image.tif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979612" y="3857625"/>
            <a:ext cx="200026" cy="2190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2" name="image.tif" descr="image.tif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2555875" y="3857625"/>
            <a:ext cx="209550" cy="1809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3" name="image.tif" descr="image.tif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2268537" y="3857625"/>
            <a:ext cx="257176" cy="219075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Contact"/>
          <p:cNvSpPr txBox="1"/>
          <p:nvPr/>
        </p:nvSpPr>
        <p:spPr>
          <a:xfrm>
            <a:off x="1065312" y="4941887"/>
            <a:ext cx="671313" cy="28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sz="1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Contact</a:t>
            </a:r>
          </a:p>
        </p:txBody>
      </p:sp>
      <p:sp>
        <p:nvSpPr>
          <p:cNvPr id="335" name="Oval"/>
          <p:cNvSpPr/>
          <p:nvPr/>
        </p:nvSpPr>
        <p:spPr>
          <a:xfrm>
            <a:off x="7380287" y="3849687"/>
            <a:ext cx="1223963" cy="285751"/>
          </a:xfrm>
          <a:prstGeom prst="ellipse">
            <a:avLst/>
          </a:prstGeom>
          <a:solidFill>
            <a:srgbClr val="FEE5A8"/>
          </a:solidFill>
          <a:ln w="25400">
            <a:solidFill>
              <a:srgbClr val="FEE5A8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pic>
        <p:nvPicPr>
          <p:cNvPr id="336" name="image.png" descr="image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6845300" y="3616325"/>
            <a:ext cx="390525" cy="533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37" name="image.tif" descr="image.tif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243887" y="3857625"/>
            <a:ext cx="200026" cy="2190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8" name="image.tif" descr="image.tif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7885112" y="3895725"/>
            <a:ext cx="209551" cy="1809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9" name="image.tif" descr="image.tif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7524750" y="3857625"/>
            <a:ext cx="257175" cy="21907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3" name="Group"/>
          <p:cNvGrpSpPr/>
          <p:nvPr/>
        </p:nvGrpSpPr>
        <p:grpSpPr>
          <a:xfrm>
            <a:off x="3875087" y="3378200"/>
            <a:ext cx="3086101" cy="2571750"/>
            <a:chOff x="0" y="0"/>
            <a:chExt cx="3086100" cy="2571750"/>
          </a:xfrm>
        </p:grpSpPr>
        <p:sp>
          <p:nvSpPr>
            <p:cNvPr id="340" name="Rectangle"/>
            <p:cNvSpPr/>
            <p:nvPr/>
          </p:nvSpPr>
          <p:spPr>
            <a:xfrm>
              <a:off x="357186" y="714374"/>
              <a:ext cx="755651" cy="214314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A992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800"/>
              </a:pPr>
            </a:p>
          </p:txBody>
        </p:sp>
        <p:sp>
          <p:nvSpPr>
            <p:cNvPr id="341" name="Rectangle"/>
            <p:cNvSpPr/>
            <p:nvPr/>
          </p:nvSpPr>
          <p:spPr>
            <a:xfrm>
              <a:off x="1633537" y="195262"/>
              <a:ext cx="755651" cy="21431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A992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800"/>
              </a:pPr>
            </a:p>
          </p:txBody>
        </p:sp>
        <p:pic>
          <p:nvPicPr>
            <p:cNvPr id="342" name="Sans titre.bmp" descr="Sans titre.bmp"/>
            <p:cNvPicPr>
              <a:picLocks noChangeAspect="1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0" y="0"/>
              <a:ext cx="3086100" cy="257175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44" name="image.png" descr="image.png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827087" y="2038350"/>
            <a:ext cx="4010026" cy="8858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1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1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5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Class="entr" nodeType="afterEffect" presetSubtype="1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9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Class="entr" nodeType="afterEffect" presetSubtype="1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23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Class="entr" nodeType="afterEffect" presetSubtype="1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27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Class="entr" nodeType="afterEffect" presetSubtype="1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31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Class="entr" nodeType="afterEffect" presetSubtype="1" presetID="2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35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Class="entr" nodeType="afterEffect" presetSubtype="1" presetID="2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39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Class="entr" nodeType="afterEffect" presetSubtype="1" presetID="2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43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Class="entr" nodeType="afterEffect" presetSubtype="1" presetID="2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4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Class="entr" nodeType="afterEffect" presetSubtype="1" presetID="22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51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Class="entr" nodeType="afterEffect" presetSubtype="1" presetID="22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55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Class="entr" nodeType="afterEffect" presetSubtype="1" presetID="22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59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clickEffect" presetSubtype="8" presetID="22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64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Class="entr" nodeType="afterEffect" presetSubtype="8" presetID="22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68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Class="entr" nodeType="afterEffect" presetID="10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2"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Class="entr" nodeType="afterEffect" presetID="10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6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Class="entr" nodeType="afterEffect" presetSubtype="8" presetID="22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80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Class="entr" nodeType="clickEffect" presetSubtype="8" presetID="22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85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Class="entr" nodeType="afterEffect" presetSubtype="8" presetID="22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89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Class="entr" nodeType="afterEffect" presetSubtype="8" presetID="22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93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Class="entr" nodeType="afterEffect" presetSubtype="8" presetID="22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9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Class="entr" nodeType="afterEffect" presetID="10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1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Class="entr" nodeType="afterEffect" presetSubtype="1" presetID="22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05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Class="entr" nodeType="afterEffect" presetSubtype="1" presetID="22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09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1" presetClass="entr" nodeType="afterEffect" presetSubtype="1" presetID="22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13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15" presetClass="entr" nodeType="afterEffect" presetSubtype="1" presetID="22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17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9" grpId="26"/>
      <p:bldP build="whole" bldLvl="1" animBg="1" rev="0" advAuto="0" spid="343" grpId="19"/>
      <p:bldP build="whole" bldLvl="1" animBg="1" rev="0" advAuto="0" spid="334" grpId="14"/>
      <p:bldP build="whole" bldLvl="1" animBg="1" rev="0" advAuto="0" spid="332" grpId="6"/>
      <p:bldP build="whole" bldLvl="1" animBg="1" rev="0" advAuto="0" spid="338" grpId="27"/>
      <p:bldP build="whole" bldLvl="1" animBg="1" rev="0" advAuto="0" spid="336" grpId="25"/>
      <p:bldP build="whole" bldLvl="1" animBg="1" rev="0" advAuto="0" spid="335" grpId="24"/>
      <p:bldP build="whole" bldLvl="1" animBg="1" rev="0" advAuto="0" spid="337" grpId="28"/>
      <p:bldP build="whole" bldLvl="1" animBg="1" rev="0" advAuto="0" spid="304" grpId="16"/>
      <p:bldP build="whole" bldLvl="1" animBg="1" rev="0" advAuto="0" spid="293" grpId="15"/>
      <p:bldP build="whole" bldLvl="1" animBg="1" rev="0" advAuto="0" spid="294" grpId="18"/>
      <p:bldP build="whole" bldLvl="1" animBg="1" rev="0" advAuto="0" spid="319" grpId="13"/>
      <p:bldP build="whole" bldLvl="1" animBg="1" rev="0" advAuto="0" spid="323" grpId="9"/>
      <p:bldP build="whole" bldLvl="1" animBg="1" rev="0" advAuto="0" spid="321" grpId="8"/>
      <p:bldP build="whole" bldLvl="1" animBg="1" rev="0" advAuto="0" spid="325" grpId="12"/>
      <p:bldP build="whole" bldLvl="1" animBg="1" rev="0" advAuto="0" spid="330" grpId="3"/>
      <p:bldP build="whole" bldLvl="1" animBg="1" rev="0" advAuto="0" spid="331" grpId="4"/>
      <p:bldP build="whole" bldLvl="1" animBg="1" rev="0" advAuto="0" spid="292" grpId="22"/>
      <p:bldP build="whole" bldLvl="1" animBg="1" rev="0" advAuto="0" spid="309" grpId="21"/>
      <p:bldP build="whole" bldLvl="1" animBg="1" rev="0" advAuto="0" spid="320" grpId="11"/>
      <p:bldP build="whole" bldLvl="1" animBg="1" rev="0" advAuto="0" spid="322" grpId="7"/>
      <p:bldP build="whole" bldLvl="1" animBg="1" rev="0" advAuto="0" spid="324" grpId="10"/>
      <p:bldP build="whole" bldLvl="1" animBg="1" rev="0" advAuto="0" spid="310" grpId="20"/>
      <p:bldP build="whole" bldLvl="1" animBg="1" rev="0" advAuto="0" spid="333" grpId="5"/>
      <p:bldP build="whole" bldLvl="1" animBg="1" rev="0" advAuto="0" spid="318" grpId="17"/>
      <p:bldP build="whole" bldLvl="1" animBg="1" rev="0" advAuto="0" spid="327" grpId="1"/>
      <p:bldP build="whole" bldLvl="1" animBg="1" rev="0" advAuto="0" spid="299" grpId="2"/>
      <p:bldP build="whole" bldLvl="1" animBg="1" rev="0" advAuto="0" spid="317" grpId="2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ystem Description: (Part 2)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System Description: (Part 2)</a:t>
            </a:r>
          </a:p>
        </p:txBody>
      </p:sp>
      <p:sp>
        <p:nvSpPr>
          <p:cNvPr id="347" name="Rendering sign language, in the form of 3D animations, requires the definition of all relevant features of signing gestures (phonemes)."/>
          <p:cNvSpPr txBox="1"/>
          <p:nvPr/>
        </p:nvSpPr>
        <p:spPr>
          <a:xfrm>
            <a:off x="868044" y="1857375"/>
            <a:ext cx="7690487" cy="6449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 b="1" sz="2000">
                <a:latin typeface="Calibri"/>
                <a:ea typeface="Calibri"/>
                <a:cs typeface="Calibri"/>
                <a:sym typeface="Calibri"/>
              </a:defRPr>
            </a:pPr>
            <a:r>
              <a:t>Rendering sign language</a:t>
            </a:r>
            <a:r>
              <a:rPr b="0"/>
              <a:t>, in the form of 3D </a:t>
            </a:r>
            <a:r>
              <a:t>animations</a:t>
            </a:r>
            <a:r>
              <a:rPr b="0"/>
              <a:t>, requires the definition of all relevant features of signing gestures (phonemes).</a:t>
            </a:r>
          </a:p>
        </p:txBody>
      </p:sp>
      <p:pic>
        <p:nvPicPr>
          <p:cNvPr id="348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68412" y="2974975"/>
            <a:ext cx="6732588" cy="2182813"/>
          </a:xfrm>
          <a:prstGeom prst="rect">
            <a:avLst/>
          </a:prstGeom>
          <a:ln w="12700">
            <a:miter lim="400000"/>
          </a:ln>
        </p:spPr>
      </p:pic>
      <p:sp>
        <p:nvSpPr>
          <p:cNvPr id="349" name="However, SWML is not complete enough and phonologically-based enough to be used for the underlying linguistic representation of a sign. It is merely an XML adaptation of SignWriting which can provide information about the relative position of each basic "/>
          <p:cNvSpPr txBox="1"/>
          <p:nvPr/>
        </p:nvSpPr>
        <p:spPr>
          <a:xfrm>
            <a:off x="585469" y="5300662"/>
            <a:ext cx="8195312" cy="1254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However, SWML is not complete enough and phonologically-based enough to be used for the underlying linguistic representation of a sign. It is merely an XML adaptation of SignWriting which can provide information about the relative position of each basic symbol in the notation.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Rectangle"/>
          <p:cNvSpPr/>
          <p:nvPr/>
        </p:nvSpPr>
        <p:spPr>
          <a:xfrm rot="5400000">
            <a:off x="4714875" y="847725"/>
            <a:ext cx="504825" cy="7848600"/>
          </a:xfrm>
          <a:prstGeom prst="rect">
            <a:avLst/>
          </a:prstGeom>
          <a:solidFill>
            <a:srgbClr val="D0D2EA"/>
          </a:solidFill>
          <a:ln w="19050">
            <a:solidFill>
              <a:schemeClr val="accent2">
                <a:lumOff val="15098"/>
              </a:schemeClr>
            </a:solidFill>
          </a:ln>
        </p:spPr>
        <p:txBody>
          <a:bodyPr lIns="45719" rIns="45719" anchor="ctr"/>
          <a:lstStyle/>
          <a:p>
            <a:pPr>
              <a:defRPr sz="1800">
                <a:solidFill>
                  <a:srgbClr val="F0F0F0"/>
                </a:solidFill>
              </a:defRPr>
            </a:pPr>
          </a:p>
        </p:txBody>
      </p:sp>
      <p:sp>
        <p:nvSpPr>
          <p:cNvPr id="352" name="Rectangle"/>
          <p:cNvSpPr/>
          <p:nvPr/>
        </p:nvSpPr>
        <p:spPr>
          <a:xfrm rot="5400000">
            <a:off x="4679156" y="235743"/>
            <a:ext cx="576263" cy="7848601"/>
          </a:xfrm>
          <a:prstGeom prst="rect">
            <a:avLst/>
          </a:prstGeom>
          <a:solidFill>
            <a:srgbClr val="D0D2EA"/>
          </a:solidFill>
          <a:ln w="19050">
            <a:solidFill>
              <a:schemeClr val="accent2">
                <a:lumOff val="15098"/>
              </a:schemeClr>
            </a:solidFill>
          </a:ln>
        </p:spPr>
        <p:txBody>
          <a:bodyPr lIns="45719" rIns="45719" anchor="ctr"/>
          <a:lstStyle/>
          <a:p>
            <a:pPr>
              <a:defRPr sz="1800"/>
            </a:pPr>
          </a:p>
        </p:txBody>
      </p:sp>
      <p:sp>
        <p:nvSpPr>
          <p:cNvPr id="353" name="Rectangle"/>
          <p:cNvSpPr/>
          <p:nvPr/>
        </p:nvSpPr>
        <p:spPr>
          <a:xfrm rot="5400000">
            <a:off x="4668837" y="-330200"/>
            <a:ext cx="571501" cy="7823200"/>
          </a:xfrm>
          <a:prstGeom prst="rect">
            <a:avLst/>
          </a:prstGeom>
          <a:solidFill>
            <a:srgbClr val="ECECEC"/>
          </a:solidFill>
          <a:ln w="19050">
            <a:solidFill>
              <a:schemeClr val="accent2">
                <a:lumOff val="15098"/>
              </a:schemeClr>
            </a:solidFill>
          </a:ln>
        </p:spPr>
        <p:txBody>
          <a:bodyPr lIns="45719" rIns="45719" anchor="ctr"/>
          <a:lstStyle/>
          <a:p>
            <a:pPr>
              <a:defRPr sz="1800">
                <a:solidFill>
                  <a:srgbClr val="F0F0F0"/>
                </a:solidFill>
              </a:defRPr>
            </a:pPr>
          </a:p>
        </p:txBody>
      </p:sp>
      <p:sp>
        <p:nvSpPr>
          <p:cNvPr id="354" name="System Description: (Part 2)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System Description: (Part 2)</a:t>
            </a:r>
          </a:p>
        </p:txBody>
      </p:sp>
      <p:pic>
        <p:nvPicPr>
          <p:cNvPr id="355" name="image.tif" descr="image.t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23962" y="3079750"/>
            <a:ext cx="7308851" cy="2220913"/>
          </a:xfrm>
          <a:prstGeom prst="rect">
            <a:avLst/>
          </a:prstGeom>
          <a:ln w="12700">
            <a:miter lim="400000"/>
          </a:ln>
        </p:spPr>
      </p:pic>
      <p:sp>
        <p:nvSpPr>
          <p:cNvPr id="356" name="The linguistic model of the sign needs to be constructed in order to ensure the correct performance of avatar gestures."/>
          <p:cNvSpPr txBox="1"/>
          <p:nvPr/>
        </p:nvSpPr>
        <p:spPr>
          <a:xfrm>
            <a:off x="902969" y="1844675"/>
            <a:ext cx="7800024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linguistic model of the sign needs to be constructed in order to ensure the correct performance of avatar gestures.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Oval"/>
          <p:cNvSpPr/>
          <p:nvPr/>
        </p:nvSpPr>
        <p:spPr>
          <a:xfrm rot="20613752">
            <a:off x="6245225" y="5675312"/>
            <a:ext cx="1857375" cy="835026"/>
          </a:xfrm>
          <a:prstGeom prst="ellipse">
            <a:avLst/>
          </a:prstGeom>
          <a:solidFill>
            <a:srgbClr val="FFFFFF"/>
          </a:solidFill>
          <a:ln w="25400">
            <a:solidFill>
              <a:srgbClr val="A1A1A1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</a:p>
        </p:txBody>
      </p:sp>
      <p:sp>
        <p:nvSpPr>
          <p:cNvPr id="359" name="Oval"/>
          <p:cNvSpPr/>
          <p:nvPr/>
        </p:nvSpPr>
        <p:spPr>
          <a:xfrm rot="20613752">
            <a:off x="3690937" y="5599112"/>
            <a:ext cx="1838326" cy="94615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A1A1A1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</a:p>
        </p:txBody>
      </p:sp>
      <p:sp>
        <p:nvSpPr>
          <p:cNvPr id="360" name="System Description: (Part 2)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System Description: (Part 2)</a:t>
            </a:r>
          </a:p>
        </p:txBody>
      </p:sp>
      <p:pic>
        <p:nvPicPr>
          <p:cNvPr id="361" name="image.tif" descr="image.t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43687" y="3097212"/>
            <a:ext cx="1428751" cy="1700213"/>
          </a:xfrm>
          <a:prstGeom prst="rect">
            <a:avLst/>
          </a:prstGeom>
          <a:ln w="12700">
            <a:miter lim="400000"/>
          </a:ln>
        </p:spPr>
      </p:pic>
      <p:pic>
        <p:nvPicPr>
          <p:cNvPr id="362" name="image.tif" descr="image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000875" y="2168525"/>
            <a:ext cx="814388" cy="944563"/>
          </a:xfrm>
          <a:prstGeom prst="rect">
            <a:avLst/>
          </a:prstGeom>
          <a:ln w="12700">
            <a:miter lim="400000"/>
          </a:ln>
        </p:spPr>
      </p:pic>
      <p:sp>
        <p:nvSpPr>
          <p:cNvPr id="363" name="Shape"/>
          <p:cNvSpPr/>
          <p:nvPr/>
        </p:nvSpPr>
        <p:spPr>
          <a:xfrm rot="19947786">
            <a:off x="5391149" y="5746750"/>
            <a:ext cx="1187452" cy="431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4810"/>
                </a:moveTo>
                <a:lnTo>
                  <a:pt x="35" y="4718"/>
                </a:lnTo>
                <a:lnTo>
                  <a:pt x="194" y="4487"/>
                </a:lnTo>
                <a:lnTo>
                  <a:pt x="458" y="4209"/>
                </a:lnTo>
                <a:lnTo>
                  <a:pt x="811" y="3793"/>
                </a:lnTo>
                <a:lnTo>
                  <a:pt x="1252" y="3284"/>
                </a:lnTo>
                <a:lnTo>
                  <a:pt x="1763" y="2821"/>
                </a:lnTo>
                <a:lnTo>
                  <a:pt x="2380" y="2266"/>
                </a:lnTo>
                <a:lnTo>
                  <a:pt x="3068" y="1758"/>
                </a:lnTo>
                <a:lnTo>
                  <a:pt x="3844" y="1249"/>
                </a:lnTo>
                <a:lnTo>
                  <a:pt x="4655" y="786"/>
                </a:lnTo>
                <a:lnTo>
                  <a:pt x="5572" y="416"/>
                </a:lnTo>
                <a:lnTo>
                  <a:pt x="6524" y="139"/>
                </a:lnTo>
                <a:lnTo>
                  <a:pt x="7529" y="0"/>
                </a:lnTo>
                <a:lnTo>
                  <a:pt x="8622" y="0"/>
                </a:lnTo>
                <a:lnTo>
                  <a:pt x="9733" y="139"/>
                </a:lnTo>
                <a:lnTo>
                  <a:pt x="10897" y="509"/>
                </a:lnTo>
                <a:lnTo>
                  <a:pt x="12114" y="1018"/>
                </a:lnTo>
                <a:lnTo>
                  <a:pt x="13366" y="1850"/>
                </a:lnTo>
                <a:lnTo>
                  <a:pt x="14476" y="2775"/>
                </a:lnTo>
                <a:lnTo>
                  <a:pt x="15499" y="3700"/>
                </a:lnTo>
                <a:lnTo>
                  <a:pt x="16381" y="4810"/>
                </a:lnTo>
                <a:lnTo>
                  <a:pt x="17192" y="5874"/>
                </a:lnTo>
                <a:lnTo>
                  <a:pt x="17897" y="6938"/>
                </a:lnTo>
                <a:lnTo>
                  <a:pt x="18497" y="8002"/>
                </a:lnTo>
                <a:lnTo>
                  <a:pt x="19008" y="9019"/>
                </a:lnTo>
                <a:lnTo>
                  <a:pt x="19431" y="9898"/>
                </a:lnTo>
                <a:lnTo>
                  <a:pt x="19784" y="10777"/>
                </a:lnTo>
                <a:lnTo>
                  <a:pt x="20031" y="11424"/>
                </a:lnTo>
                <a:lnTo>
                  <a:pt x="20207" y="11933"/>
                </a:lnTo>
                <a:lnTo>
                  <a:pt x="20330" y="12303"/>
                </a:lnTo>
                <a:lnTo>
                  <a:pt x="20348" y="12442"/>
                </a:lnTo>
                <a:lnTo>
                  <a:pt x="21600" y="10499"/>
                </a:lnTo>
                <a:lnTo>
                  <a:pt x="20489" y="21600"/>
                </a:lnTo>
                <a:lnTo>
                  <a:pt x="16152" y="18825"/>
                </a:lnTo>
                <a:lnTo>
                  <a:pt x="17456" y="16466"/>
                </a:lnTo>
                <a:lnTo>
                  <a:pt x="17403" y="16373"/>
                </a:lnTo>
                <a:lnTo>
                  <a:pt x="17315" y="16003"/>
                </a:lnTo>
                <a:lnTo>
                  <a:pt x="17157" y="15448"/>
                </a:lnTo>
                <a:lnTo>
                  <a:pt x="16927" y="14755"/>
                </a:lnTo>
                <a:lnTo>
                  <a:pt x="16645" y="13922"/>
                </a:lnTo>
                <a:lnTo>
                  <a:pt x="16257" y="12951"/>
                </a:lnTo>
                <a:lnTo>
                  <a:pt x="15799" y="11933"/>
                </a:lnTo>
                <a:lnTo>
                  <a:pt x="15217" y="10869"/>
                </a:lnTo>
                <a:lnTo>
                  <a:pt x="14582" y="9759"/>
                </a:lnTo>
                <a:lnTo>
                  <a:pt x="13842" y="8649"/>
                </a:lnTo>
                <a:lnTo>
                  <a:pt x="12995" y="7585"/>
                </a:lnTo>
                <a:lnTo>
                  <a:pt x="12043" y="6568"/>
                </a:lnTo>
                <a:lnTo>
                  <a:pt x="10968" y="5689"/>
                </a:lnTo>
                <a:lnTo>
                  <a:pt x="9768" y="4903"/>
                </a:lnTo>
                <a:lnTo>
                  <a:pt x="8605" y="4255"/>
                </a:lnTo>
                <a:lnTo>
                  <a:pt x="7494" y="3839"/>
                </a:lnTo>
                <a:lnTo>
                  <a:pt x="6436" y="3515"/>
                </a:lnTo>
                <a:lnTo>
                  <a:pt x="5413" y="3423"/>
                </a:lnTo>
                <a:lnTo>
                  <a:pt x="4479" y="3376"/>
                </a:lnTo>
                <a:lnTo>
                  <a:pt x="3615" y="3469"/>
                </a:lnTo>
                <a:lnTo>
                  <a:pt x="2821" y="3608"/>
                </a:lnTo>
                <a:lnTo>
                  <a:pt x="2116" y="3793"/>
                </a:lnTo>
                <a:lnTo>
                  <a:pt x="1499" y="4024"/>
                </a:lnTo>
                <a:lnTo>
                  <a:pt x="547" y="4440"/>
                </a:lnTo>
                <a:lnTo>
                  <a:pt x="247" y="4625"/>
                </a:lnTo>
                <a:lnTo>
                  <a:pt x="71" y="4718"/>
                </a:lnTo>
                <a:lnTo>
                  <a:pt x="0" y="4810"/>
                </a:lnTo>
                <a:close/>
              </a:path>
            </a:pathLst>
          </a:custGeom>
          <a:solidFill>
            <a:srgbClr val="A1A1A1"/>
          </a:solidFill>
          <a:ln w="38100">
            <a:solidFill>
              <a:srgbClr val="FFFFFF"/>
            </a:solidFill>
          </a:ln>
          <a:effectLst>
            <a:outerShdw sx="100000" sy="100000" kx="0" ky="0" algn="b" rotWithShape="0" blurRad="63500" dist="20000" dir="5400000">
              <a:srgbClr val="000000">
                <a:alpha val="37998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364" name="Shape"/>
          <p:cNvSpPr/>
          <p:nvPr/>
        </p:nvSpPr>
        <p:spPr>
          <a:xfrm rot="19947786">
            <a:off x="2890837" y="5608637"/>
            <a:ext cx="1187451" cy="431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4810"/>
                </a:moveTo>
                <a:lnTo>
                  <a:pt x="35" y="4718"/>
                </a:lnTo>
                <a:lnTo>
                  <a:pt x="194" y="4487"/>
                </a:lnTo>
                <a:lnTo>
                  <a:pt x="458" y="4209"/>
                </a:lnTo>
                <a:lnTo>
                  <a:pt x="811" y="3793"/>
                </a:lnTo>
                <a:lnTo>
                  <a:pt x="1252" y="3284"/>
                </a:lnTo>
                <a:lnTo>
                  <a:pt x="1763" y="2821"/>
                </a:lnTo>
                <a:lnTo>
                  <a:pt x="2380" y="2266"/>
                </a:lnTo>
                <a:lnTo>
                  <a:pt x="3068" y="1758"/>
                </a:lnTo>
                <a:lnTo>
                  <a:pt x="3844" y="1249"/>
                </a:lnTo>
                <a:lnTo>
                  <a:pt x="4655" y="786"/>
                </a:lnTo>
                <a:lnTo>
                  <a:pt x="5572" y="416"/>
                </a:lnTo>
                <a:lnTo>
                  <a:pt x="6524" y="139"/>
                </a:lnTo>
                <a:lnTo>
                  <a:pt x="7529" y="0"/>
                </a:lnTo>
                <a:lnTo>
                  <a:pt x="8622" y="0"/>
                </a:lnTo>
                <a:lnTo>
                  <a:pt x="9733" y="139"/>
                </a:lnTo>
                <a:lnTo>
                  <a:pt x="10897" y="509"/>
                </a:lnTo>
                <a:lnTo>
                  <a:pt x="12114" y="1018"/>
                </a:lnTo>
                <a:lnTo>
                  <a:pt x="13366" y="1850"/>
                </a:lnTo>
                <a:lnTo>
                  <a:pt x="14476" y="2775"/>
                </a:lnTo>
                <a:lnTo>
                  <a:pt x="15499" y="3700"/>
                </a:lnTo>
                <a:lnTo>
                  <a:pt x="16381" y="4810"/>
                </a:lnTo>
                <a:lnTo>
                  <a:pt x="17192" y="5874"/>
                </a:lnTo>
                <a:lnTo>
                  <a:pt x="17897" y="6938"/>
                </a:lnTo>
                <a:lnTo>
                  <a:pt x="18497" y="8002"/>
                </a:lnTo>
                <a:lnTo>
                  <a:pt x="19008" y="9019"/>
                </a:lnTo>
                <a:lnTo>
                  <a:pt x="19431" y="9898"/>
                </a:lnTo>
                <a:lnTo>
                  <a:pt x="19784" y="10777"/>
                </a:lnTo>
                <a:lnTo>
                  <a:pt x="20031" y="11424"/>
                </a:lnTo>
                <a:lnTo>
                  <a:pt x="20207" y="11933"/>
                </a:lnTo>
                <a:lnTo>
                  <a:pt x="20330" y="12303"/>
                </a:lnTo>
                <a:lnTo>
                  <a:pt x="20348" y="12442"/>
                </a:lnTo>
                <a:lnTo>
                  <a:pt x="21600" y="10499"/>
                </a:lnTo>
                <a:lnTo>
                  <a:pt x="20489" y="21600"/>
                </a:lnTo>
                <a:lnTo>
                  <a:pt x="16152" y="18825"/>
                </a:lnTo>
                <a:lnTo>
                  <a:pt x="17456" y="16466"/>
                </a:lnTo>
                <a:lnTo>
                  <a:pt x="17403" y="16373"/>
                </a:lnTo>
                <a:lnTo>
                  <a:pt x="17315" y="16003"/>
                </a:lnTo>
                <a:lnTo>
                  <a:pt x="17157" y="15448"/>
                </a:lnTo>
                <a:lnTo>
                  <a:pt x="16927" y="14755"/>
                </a:lnTo>
                <a:lnTo>
                  <a:pt x="16645" y="13922"/>
                </a:lnTo>
                <a:lnTo>
                  <a:pt x="16257" y="12951"/>
                </a:lnTo>
                <a:lnTo>
                  <a:pt x="15799" y="11933"/>
                </a:lnTo>
                <a:lnTo>
                  <a:pt x="15217" y="10869"/>
                </a:lnTo>
                <a:lnTo>
                  <a:pt x="14582" y="9759"/>
                </a:lnTo>
                <a:lnTo>
                  <a:pt x="13842" y="8649"/>
                </a:lnTo>
                <a:lnTo>
                  <a:pt x="12995" y="7585"/>
                </a:lnTo>
                <a:lnTo>
                  <a:pt x="12043" y="6568"/>
                </a:lnTo>
                <a:lnTo>
                  <a:pt x="10968" y="5689"/>
                </a:lnTo>
                <a:lnTo>
                  <a:pt x="9768" y="4903"/>
                </a:lnTo>
                <a:lnTo>
                  <a:pt x="8605" y="4255"/>
                </a:lnTo>
                <a:lnTo>
                  <a:pt x="7494" y="3839"/>
                </a:lnTo>
                <a:lnTo>
                  <a:pt x="6436" y="3515"/>
                </a:lnTo>
                <a:lnTo>
                  <a:pt x="5413" y="3423"/>
                </a:lnTo>
                <a:lnTo>
                  <a:pt x="4479" y="3376"/>
                </a:lnTo>
                <a:lnTo>
                  <a:pt x="3615" y="3469"/>
                </a:lnTo>
                <a:lnTo>
                  <a:pt x="2821" y="3608"/>
                </a:lnTo>
                <a:lnTo>
                  <a:pt x="2116" y="3793"/>
                </a:lnTo>
                <a:lnTo>
                  <a:pt x="1499" y="4024"/>
                </a:lnTo>
                <a:lnTo>
                  <a:pt x="547" y="4440"/>
                </a:lnTo>
                <a:lnTo>
                  <a:pt x="247" y="4625"/>
                </a:lnTo>
                <a:lnTo>
                  <a:pt x="71" y="4718"/>
                </a:lnTo>
                <a:lnTo>
                  <a:pt x="0" y="4810"/>
                </a:lnTo>
                <a:close/>
              </a:path>
            </a:pathLst>
          </a:custGeom>
          <a:solidFill>
            <a:srgbClr val="A1A1A1"/>
          </a:solidFill>
          <a:ln w="38100">
            <a:solidFill>
              <a:srgbClr val="FFFFFF"/>
            </a:solidFill>
          </a:ln>
          <a:effectLst>
            <a:outerShdw sx="100000" sy="100000" kx="0" ky="0" algn="b" rotWithShape="0" blurRad="63500" dist="20000" dir="5400000">
              <a:srgbClr val="000000">
                <a:alpha val="37998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365" name="Oval"/>
          <p:cNvSpPr/>
          <p:nvPr/>
        </p:nvSpPr>
        <p:spPr>
          <a:xfrm rot="20613752">
            <a:off x="1223962" y="5537200"/>
            <a:ext cx="1857376" cy="83343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A1A1A1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</a:p>
        </p:txBody>
      </p:sp>
      <p:sp>
        <p:nvSpPr>
          <p:cNvPr id="366" name="Gesture…"/>
          <p:cNvSpPr txBox="1"/>
          <p:nvPr/>
        </p:nvSpPr>
        <p:spPr>
          <a:xfrm>
            <a:off x="1474469" y="5589587"/>
            <a:ext cx="1265874" cy="625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i="1" sz="1800">
                <a:solidFill>
                  <a:srgbClr val="7379C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Gesture </a:t>
            </a:r>
          </a:p>
          <a:p>
            <a:pPr algn="ctr">
              <a:defRPr b="1" i="1" sz="1800">
                <a:solidFill>
                  <a:srgbClr val="7379C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Description</a:t>
            </a:r>
          </a:p>
        </p:txBody>
      </p:sp>
      <p:sp>
        <p:nvSpPr>
          <p:cNvPr id="367" name="Movement…"/>
          <p:cNvSpPr txBox="1"/>
          <p:nvPr/>
        </p:nvSpPr>
        <p:spPr>
          <a:xfrm>
            <a:off x="3901757" y="5694362"/>
            <a:ext cx="1481774" cy="808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1600">
                <a:solidFill>
                  <a:srgbClr val="7379C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Movement</a:t>
            </a:r>
          </a:p>
          <a:p>
            <a:pPr algn="ctr">
              <a:defRPr b="1" sz="1600">
                <a:solidFill>
                  <a:srgbClr val="7379C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Specification</a:t>
            </a:r>
          </a:p>
          <a:p>
            <a:pPr>
              <a:defRPr b="1" sz="1600">
                <a:solidFill>
                  <a:srgbClr val="7379C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Using SML</a:t>
            </a:r>
          </a:p>
        </p:txBody>
      </p:sp>
      <p:sp>
        <p:nvSpPr>
          <p:cNvPr id="368" name="Animation"/>
          <p:cNvSpPr txBox="1"/>
          <p:nvPr/>
        </p:nvSpPr>
        <p:spPr>
          <a:xfrm>
            <a:off x="6584632" y="5876924"/>
            <a:ext cx="1265874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i="1" sz="1800">
                <a:solidFill>
                  <a:srgbClr val="7379C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Animation</a:t>
            </a:r>
          </a:p>
        </p:txBody>
      </p:sp>
      <p:pic>
        <p:nvPicPr>
          <p:cNvPr id="369" name="image.tif" descr="image.ti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55650" y="2924175"/>
            <a:ext cx="3240088" cy="1289050"/>
          </a:xfrm>
          <a:prstGeom prst="rect">
            <a:avLst/>
          </a:prstGeom>
          <a:ln w="12700">
            <a:miter lim="400000"/>
          </a:ln>
        </p:spPr>
      </p:pic>
      <p:pic>
        <p:nvPicPr>
          <p:cNvPr id="370" name="image.tif" descr="image.ti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284662" y="1557337"/>
            <a:ext cx="1897063" cy="38877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1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Class="entr" nodeType="after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9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Class="entr" nodeType="after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Class="entr" nodeType="afterEffect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7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Class="entr" nodeType="afterEffect" presetSubtype="8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1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Class="entr" nodeType="afterEffect" presetSubtype="8" presetID="2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Class="entr" nodeType="afterEffect" presetSubtype="8" presetID="2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Class="entr" nodeType="afterEffect" presetSubtype="8" presetID="2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3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Class="entr" nodeType="afterEffect" presetSubtype="8" presetID="2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7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Class="entr" nodeType="afterEffect" presetSubtype="8" presetID="22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1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9" grpId="3"/>
      <p:bldP build="whole" bldLvl="1" animBg="1" rev="0" advAuto="0" spid="365" grpId="1"/>
      <p:bldP build="whole" bldLvl="1" animBg="1" rev="0" advAuto="0" spid="368" grpId="12"/>
      <p:bldP build="whole" bldLvl="1" animBg="1" rev="0" advAuto="0" spid="367" grpId="5"/>
      <p:bldP build="whole" bldLvl="1" animBg="1" rev="0" advAuto="0" spid="364" grpId="4"/>
      <p:bldP build="whole" bldLvl="1" animBg="1" rev="0" advAuto="0" spid="361" grpId="9"/>
      <p:bldP build="whole" bldLvl="1" animBg="1" rev="0" advAuto="0" spid="359" grpId="7"/>
      <p:bldP build="whole" bldLvl="1" animBg="1" rev="0" advAuto="0" spid="366" grpId="2"/>
      <p:bldP build="whole" bldLvl="1" animBg="1" rev="0" advAuto="0" spid="362" grpId="10"/>
      <p:bldP build="whole" bldLvl="1" animBg="1" rev="0" advAuto="0" spid="370" grpId="6"/>
      <p:bldP build="whole" bldLvl="1" animBg="1" rev="0" advAuto="0" spid="358" grpId="11"/>
      <p:bldP build="whole" bldLvl="1" animBg="1" rev="0" advAuto="0" spid="363" grpId="8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ystem Description: (Part 3)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System Description: (Part 3)</a:t>
            </a:r>
          </a:p>
        </p:txBody>
      </p:sp>
      <p:sp>
        <p:nvSpPr>
          <p:cNvPr id="373" name="SML describes the avatar animations in terms of translations and Euler rotations of a group of joints in a fixed time. It is able to control not only hand gestures but also facial expressions and body movements."/>
          <p:cNvSpPr txBox="1"/>
          <p:nvPr/>
        </p:nvSpPr>
        <p:spPr>
          <a:xfrm>
            <a:off x="837882" y="3041650"/>
            <a:ext cx="7936549" cy="1452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SML describes the avatar animations in terms of translations and Euler rotations of a group of joints in a fixed time. It is able to control not only hand gestures but also facial expressions and body movements.</a:t>
            </a:r>
          </a:p>
        </p:txBody>
      </p:sp>
      <p:sp>
        <p:nvSpPr>
          <p:cNvPr id="374" name="SML script is interpreted by an animation solver based on inverse kinematics to perform the analytic computation of avatar joints in the real time."/>
          <p:cNvSpPr txBox="1"/>
          <p:nvPr/>
        </p:nvSpPr>
        <p:spPr>
          <a:xfrm>
            <a:off x="837882" y="4552950"/>
            <a:ext cx="8009574" cy="1096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SML script is interpreted by an animation solver based on inverse kinematics to perform the analytic computation of avatar joints in the real time.</a:t>
            </a:r>
          </a:p>
        </p:txBody>
      </p:sp>
      <p:sp>
        <p:nvSpPr>
          <p:cNvPr id="375" name="The Sign Modeling Language (SML) is an XML-based descriptive language  developed by WebSign team to provide an extra layer around X3D and facilitate the 3D virtual agent manipulation."/>
          <p:cNvSpPr txBox="1"/>
          <p:nvPr/>
        </p:nvSpPr>
        <p:spPr>
          <a:xfrm>
            <a:off x="837882" y="1817687"/>
            <a:ext cx="7936549" cy="10965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Sign Modeling Language (SML) is an XML-based descriptive language  developed by WebSign team to provide an extra layer around X3D and facilitate the 3D virtual agent manipulation.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Overview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58" name="Sign language is an integral part and an identifying feature of membership in the Deaf Culture"/>
          <p:cNvSpPr txBox="1"/>
          <p:nvPr/>
        </p:nvSpPr>
        <p:spPr>
          <a:xfrm>
            <a:off x="872807" y="1844675"/>
            <a:ext cx="7757161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Sign language is an integral part and an identifying feature of membership in the Deaf Culture</a:t>
            </a:r>
          </a:p>
        </p:txBody>
      </p:sp>
      <p:sp>
        <p:nvSpPr>
          <p:cNvPr id="159" name="According to WFD, there are about 70 million deaf people who use sign language as their first language or mother tongue."/>
          <p:cNvSpPr txBox="1"/>
          <p:nvPr/>
        </p:nvSpPr>
        <p:spPr>
          <a:xfrm>
            <a:off x="1161732" y="2792412"/>
            <a:ext cx="7123749" cy="6449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B21A33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According to WFD, there are about 70 million deaf people who use sign language as their first language or mother tongue.</a:t>
            </a:r>
          </a:p>
        </p:txBody>
      </p:sp>
      <p:sp>
        <p:nvSpPr>
          <p:cNvPr id="160" name="Sign language is a complex natural language with its own grammatical rules and syntax, but does not have until now a widely established writing system."/>
          <p:cNvSpPr txBox="1"/>
          <p:nvPr/>
        </p:nvSpPr>
        <p:spPr>
          <a:xfrm>
            <a:off x="872807" y="3657600"/>
            <a:ext cx="7757161" cy="1096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Sign language is a complex natural language with its own grammatical rules and syntax, but does not have until now a widely established writing system.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Demonstration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Demonstration</a:t>
            </a:r>
          </a:p>
        </p:txBody>
      </p:sp>
      <p:pic>
        <p:nvPicPr>
          <p:cNvPr id="378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59112" y="1866900"/>
            <a:ext cx="3025776" cy="35639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Demonstration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Demonstration</a:t>
            </a:r>
          </a:p>
        </p:txBody>
      </p:sp>
      <p:pic>
        <p:nvPicPr>
          <p:cNvPr id="381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67400" y="2528887"/>
            <a:ext cx="1200150" cy="2628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82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71800" y="1830387"/>
            <a:ext cx="2895600" cy="35433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Conclusion"/>
          <p:cNvSpPr txBox="1"/>
          <p:nvPr>
            <p:ph type="title" idx="4294967295"/>
          </p:nvPr>
        </p:nvSpPr>
        <p:spPr>
          <a:xfrm>
            <a:off x="609600" y="304799"/>
            <a:ext cx="8534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Conclusion</a:t>
            </a:r>
          </a:p>
        </p:txBody>
      </p:sp>
      <p:sp>
        <p:nvSpPr>
          <p:cNvPr id="385" name="We have presented a new approach for automatically synthesizing 3D signing animations from SignWriting notation using avatar technology."/>
          <p:cNvSpPr txBox="1"/>
          <p:nvPr/>
        </p:nvSpPr>
        <p:spPr>
          <a:xfrm>
            <a:off x="801369" y="1844675"/>
            <a:ext cx="8046087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We have presented a new approach for automatically synthesizing 3D signing animations from SignWriting notation using avatar technology.</a:t>
            </a:r>
          </a:p>
        </p:txBody>
      </p:sp>
      <p:sp>
        <p:nvSpPr>
          <p:cNvPr id="386" name="tuniSigner has interpreted more than 1200 notations from different sign languages (American Sign Language, French Sign Language, Egyptian Sign Language, Brazilian Sign Language, Tunisian Sign Language)."/>
          <p:cNvSpPr txBox="1"/>
          <p:nvPr/>
        </p:nvSpPr>
        <p:spPr>
          <a:xfrm>
            <a:off x="801369" y="2708275"/>
            <a:ext cx="7973062" cy="1452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tuniSigner has interpreted more than 1200 notations from different sign languages (American Sign Language, French Sign Language, Egyptian Sign Language, Brazilian Sign Language, Tunisian Sign Language).</a:t>
            </a:r>
          </a:p>
        </p:txBody>
      </p:sp>
      <p:sp>
        <p:nvSpPr>
          <p:cNvPr id="387" name="Unlike the previous works, VSign and SASL projects, that generate MPEG-4 BAP sequences directly from the SWML signbox to drive a virtual signer, this system has used a simple gesture description to reformulate the different features of the sign and conve"/>
          <p:cNvSpPr txBox="1"/>
          <p:nvPr/>
        </p:nvSpPr>
        <p:spPr>
          <a:xfrm>
            <a:off x="831532" y="4292600"/>
            <a:ext cx="7871461" cy="1836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Unlike the previous works, VSign and SASL projects, that generate MPEG-4 BAP sequences directly from the SWML signbox to drive a virtual signer, this system has used a simple gesture description to reformulate the different features of the sign and convert it then into SML for rendering the corresponding signing animations</a:t>
            </a:r>
            <a:r>
              <a:rPr sz="2000">
                <a:latin typeface="Tahoma"/>
                <a:ea typeface="Tahoma"/>
                <a:cs typeface="Tahoma"/>
                <a:sym typeface="Tahoma"/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Thank you for your attention"/>
          <p:cNvSpPr txBox="1"/>
          <p:nvPr>
            <p:ph type="title" idx="4294967295"/>
          </p:nvPr>
        </p:nvSpPr>
        <p:spPr>
          <a:xfrm>
            <a:off x="609600" y="2971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algn="ctr" defTabSz="877823">
              <a:defRPr sz="5184">
                <a:latin typeface="Calibri"/>
                <a:ea typeface="Calibri"/>
                <a:cs typeface="Calibri"/>
                <a:sym typeface="Calibri"/>
              </a:defRPr>
            </a:pPr>
            <a:r>
              <a:t>Thank you for your </a:t>
            </a:r>
            <a:r>
              <a:t>attention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Overview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63" name="The lack of a standard writing system for SL limits the possibility to provide information (e.g. on the web) directly in a form equivalent to the signed content."/>
          <p:cNvSpPr txBox="1"/>
          <p:nvPr/>
        </p:nvSpPr>
        <p:spPr>
          <a:xfrm>
            <a:off x="801369" y="1817687"/>
            <a:ext cx="7757162" cy="10965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lack of a standard writing system for SL limits the possibility to provide information (e.g. on the web) directly in a form equivalent to the signed content.</a:t>
            </a:r>
          </a:p>
        </p:txBody>
      </p:sp>
      <p:sp>
        <p:nvSpPr>
          <p:cNvPr id="164" name="Deaf people are often required to access information and knowledge in a language that is not natural to them, and this can cause serious accessibility problems in their daily lives especially for those how have low literacy skills."/>
          <p:cNvSpPr txBox="1"/>
          <p:nvPr/>
        </p:nvSpPr>
        <p:spPr>
          <a:xfrm>
            <a:off x="872807" y="3068637"/>
            <a:ext cx="7757161" cy="1452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Deaf people are often required to access information and knowledge in a language that is not natural to them, and this can cause serious accessibility problems in their daily lives especially for those how have low literacy skills.</a:t>
            </a:r>
          </a:p>
        </p:txBody>
      </p:sp>
      <p:sp>
        <p:nvSpPr>
          <p:cNvPr id="165" name="Around 80% of deaf people worldwide have an insufficient education, literacy problems and lower verbal skills."/>
          <p:cNvSpPr txBox="1"/>
          <p:nvPr/>
        </p:nvSpPr>
        <p:spPr>
          <a:xfrm>
            <a:off x="1161732" y="4581525"/>
            <a:ext cx="7409499" cy="6449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Around 80% of deaf people worldwide have an insufficient education, literacy problems and lower verbal skills.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he advantages of SL written forms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advantages of SL written forms </a:t>
            </a:r>
          </a:p>
        </p:txBody>
      </p:sp>
      <p:sp>
        <p:nvSpPr>
          <p:cNvPr id="168" name="Express, share, and record their ideas and thoughts on paper without translating it all the time."/>
          <p:cNvSpPr txBox="1"/>
          <p:nvPr/>
        </p:nvSpPr>
        <p:spPr>
          <a:xfrm>
            <a:off x="1161732" y="2420937"/>
            <a:ext cx="7612699" cy="74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Express, share, and record their ideas and thoughts on paper without translating it all the time. </a:t>
            </a:r>
          </a:p>
        </p:txBody>
      </p:sp>
      <p:sp>
        <p:nvSpPr>
          <p:cNvPr id="169" name="Learn new things and skills outside of oral communication."/>
          <p:cNvSpPr txBox="1"/>
          <p:nvPr/>
        </p:nvSpPr>
        <p:spPr>
          <a:xfrm>
            <a:off x="1161732" y="3357562"/>
            <a:ext cx="7612699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Learn new things and skills outside of oral communication. </a:t>
            </a:r>
          </a:p>
        </p:txBody>
      </p:sp>
      <p:sp>
        <p:nvSpPr>
          <p:cNvPr id="170" name="Improve their ability to comprehend and acquire the written versions of oral language."/>
          <p:cNvSpPr txBox="1"/>
          <p:nvPr/>
        </p:nvSpPr>
        <p:spPr>
          <a:xfrm>
            <a:off x="1161732" y="3956050"/>
            <a:ext cx="7612699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Improve their ability to comprehend and acquire the written versions of oral language.</a:t>
            </a:r>
          </a:p>
        </p:txBody>
      </p:sp>
      <p:sp>
        <p:nvSpPr>
          <p:cNvPr id="171" name="Text"/>
          <p:cNvSpPr txBox="1"/>
          <p:nvPr/>
        </p:nvSpPr>
        <p:spPr>
          <a:xfrm>
            <a:off x="831532" y="2420937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72" name="Text"/>
          <p:cNvSpPr txBox="1"/>
          <p:nvPr/>
        </p:nvSpPr>
        <p:spPr>
          <a:xfrm>
            <a:off x="545782" y="3929062"/>
            <a:ext cx="175578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73" name="Text"/>
          <p:cNvSpPr txBox="1"/>
          <p:nvPr/>
        </p:nvSpPr>
        <p:spPr>
          <a:xfrm>
            <a:off x="831532" y="3357562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74" name="Text"/>
          <p:cNvSpPr txBox="1"/>
          <p:nvPr/>
        </p:nvSpPr>
        <p:spPr>
          <a:xfrm>
            <a:off x="831532" y="398462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75" name="The main benefit of having a SL written form is that Deaf signers could :"/>
          <p:cNvSpPr txBox="1"/>
          <p:nvPr/>
        </p:nvSpPr>
        <p:spPr>
          <a:xfrm>
            <a:off x="801369" y="1846262"/>
            <a:ext cx="8266749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main benefit of having a SL written form is that Deaf signers could : </a:t>
            </a:r>
          </a:p>
        </p:txBody>
      </p:sp>
      <p:sp>
        <p:nvSpPr>
          <p:cNvPr id="176" name="Text"/>
          <p:cNvSpPr txBox="1"/>
          <p:nvPr/>
        </p:nvSpPr>
        <p:spPr>
          <a:xfrm>
            <a:off x="801369" y="4921250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77" name="……"/>
          <p:cNvSpPr txBox="1"/>
          <p:nvPr/>
        </p:nvSpPr>
        <p:spPr>
          <a:xfrm>
            <a:off x="1161732" y="4870450"/>
            <a:ext cx="7612699" cy="38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……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L Writing Systems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SL Writing Systems</a:t>
            </a:r>
          </a:p>
        </p:txBody>
      </p:sp>
      <p:sp>
        <p:nvSpPr>
          <p:cNvPr id="180" name="A good writing system for a signed language"/>
          <p:cNvSpPr txBox="1"/>
          <p:nvPr/>
        </p:nvSpPr>
        <p:spPr>
          <a:xfrm>
            <a:off x="872807" y="1817687"/>
            <a:ext cx="7757161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 good writing system for a signed language </a:t>
            </a:r>
          </a:p>
        </p:txBody>
      </p:sp>
      <p:sp>
        <p:nvSpPr>
          <p:cNvPr id="181" name="There are co-existing proposed writing systems for sign language, of which the following are some examples: Stokoe system, Hamburg Notation System – HamNoSys and SignWriting."/>
          <p:cNvSpPr txBox="1"/>
          <p:nvPr/>
        </p:nvSpPr>
        <p:spPr>
          <a:xfrm>
            <a:off x="872807" y="4870450"/>
            <a:ext cx="7757161" cy="1096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There are co-existing proposed writing systems for sign language, of which the following are some examples: Stokoe system, Hamburg Notation System – HamNoSys and SignWriting.</a:t>
            </a:r>
          </a:p>
        </p:txBody>
      </p:sp>
      <p:sp>
        <p:nvSpPr>
          <p:cNvPr id="182" name="should handle the three-dimensionality of signing"/>
          <p:cNvSpPr txBox="1"/>
          <p:nvPr/>
        </p:nvSpPr>
        <p:spPr>
          <a:xfrm>
            <a:off x="1161732" y="3357562"/>
            <a:ext cx="7757161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should handle the three-dimensionality of signing</a:t>
            </a:r>
          </a:p>
        </p:txBody>
      </p:sp>
      <p:sp>
        <p:nvSpPr>
          <p:cNvPr id="183" name="should have an approximately one-to-one correspondence between symbol and sign formational aspect."/>
          <p:cNvSpPr txBox="1"/>
          <p:nvPr/>
        </p:nvSpPr>
        <p:spPr>
          <a:xfrm>
            <a:off x="1161732" y="2420937"/>
            <a:ext cx="7468236" cy="74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should have an approximately one-to-one correspondence between symbol and sign formational aspect. </a:t>
            </a:r>
          </a:p>
        </p:txBody>
      </p:sp>
      <p:sp>
        <p:nvSpPr>
          <p:cNvPr id="184" name="should not be difficult to write or read"/>
          <p:cNvSpPr txBox="1"/>
          <p:nvPr/>
        </p:nvSpPr>
        <p:spPr>
          <a:xfrm>
            <a:off x="1161732" y="3933825"/>
            <a:ext cx="6388736" cy="38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should not be difficult to write or read</a:t>
            </a:r>
          </a:p>
        </p:txBody>
      </p:sp>
      <p:sp>
        <p:nvSpPr>
          <p:cNvPr id="185" name="Text"/>
          <p:cNvSpPr txBox="1"/>
          <p:nvPr/>
        </p:nvSpPr>
        <p:spPr>
          <a:xfrm>
            <a:off x="801369" y="2420937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86" name="Text"/>
          <p:cNvSpPr txBox="1"/>
          <p:nvPr/>
        </p:nvSpPr>
        <p:spPr>
          <a:xfrm>
            <a:off x="801369" y="333692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87" name="Text"/>
          <p:cNvSpPr txBox="1"/>
          <p:nvPr/>
        </p:nvSpPr>
        <p:spPr>
          <a:xfrm>
            <a:off x="801369" y="393382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he first phonemic script used for sign languages."/>
          <p:cNvSpPr txBox="1"/>
          <p:nvPr/>
        </p:nvSpPr>
        <p:spPr>
          <a:xfrm>
            <a:off x="1128394" y="2422525"/>
            <a:ext cx="7612699" cy="38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The first phonemic script used for sign languages.</a:t>
            </a:r>
          </a:p>
        </p:txBody>
      </p:sp>
      <p:sp>
        <p:nvSpPr>
          <p:cNvPr id="190" name="It closely reflects a linguistic analysis of SL structure focused primarily on the signs’ manual components."/>
          <p:cNvSpPr txBox="1"/>
          <p:nvPr/>
        </p:nvSpPr>
        <p:spPr>
          <a:xfrm>
            <a:off x="1161732" y="3068637"/>
            <a:ext cx="7612699" cy="74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It closely reflects a linguistic analysis of SL structure focused primarily on the signs’</a:t>
            </a:r>
            <a:r>
              <a:rPr b="1" i="1"/>
              <a:t> manual </a:t>
            </a:r>
            <a:r>
              <a:t>components.</a:t>
            </a:r>
          </a:p>
        </p:txBody>
      </p:sp>
      <p:sp>
        <p:nvSpPr>
          <p:cNvPr id="191" name="It does not include non-manual components like facial expressions and body movements."/>
          <p:cNvSpPr txBox="1"/>
          <p:nvPr/>
        </p:nvSpPr>
        <p:spPr>
          <a:xfrm>
            <a:off x="1161732" y="3956050"/>
            <a:ext cx="7338061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does not include non-manual components like facial expressions and body movements.</a:t>
            </a:r>
          </a:p>
        </p:txBody>
      </p:sp>
      <p:sp>
        <p:nvSpPr>
          <p:cNvPr id="192" name="Text"/>
          <p:cNvSpPr txBox="1"/>
          <p:nvPr/>
        </p:nvSpPr>
        <p:spPr>
          <a:xfrm>
            <a:off x="831532" y="2405062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93" name="Text"/>
          <p:cNvSpPr txBox="1"/>
          <p:nvPr/>
        </p:nvSpPr>
        <p:spPr>
          <a:xfrm>
            <a:off x="831532" y="3048000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94" name="Text"/>
          <p:cNvSpPr txBox="1"/>
          <p:nvPr/>
        </p:nvSpPr>
        <p:spPr>
          <a:xfrm>
            <a:off x="801369" y="393382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95" name="Stokoe Notation"/>
          <p:cNvSpPr txBox="1"/>
          <p:nvPr/>
        </p:nvSpPr>
        <p:spPr>
          <a:xfrm>
            <a:off x="831532" y="1785937"/>
            <a:ext cx="826674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Stokoe Notation</a:t>
            </a:r>
          </a:p>
        </p:txBody>
      </p:sp>
      <p:sp>
        <p:nvSpPr>
          <p:cNvPr id="196" name="SL writing systems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SL writing systems</a:t>
            </a:r>
          </a:p>
        </p:txBody>
      </p:sp>
      <p:sp>
        <p:nvSpPr>
          <p:cNvPr id="197" name="It was not meant to be used for writing full sentences."/>
          <p:cNvSpPr txBox="1"/>
          <p:nvPr/>
        </p:nvSpPr>
        <p:spPr>
          <a:xfrm>
            <a:off x="1161732" y="4868862"/>
            <a:ext cx="7409499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was not meant to be used for writing full sentences.</a:t>
            </a:r>
          </a:p>
        </p:txBody>
      </p:sp>
      <p:sp>
        <p:nvSpPr>
          <p:cNvPr id="198" name="Text"/>
          <p:cNvSpPr txBox="1"/>
          <p:nvPr/>
        </p:nvSpPr>
        <p:spPr>
          <a:xfrm>
            <a:off x="831532" y="4857750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99" name="It has been used mostly by linguistics and researchers."/>
          <p:cNvSpPr txBox="1"/>
          <p:nvPr/>
        </p:nvSpPr>
        <p:spPr>
          <a:xfrm>
            <a:off x="1117282" y="5467350"/>
            <a:ext cx="6980874" cy="38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has been used mostly by linguistics and researchers.</a:t>
            </a:r>
          </a:p>
        </p:txBody>
      </p:sp>
      <p:sp>
        <p:nvSpPr>
          <p:cNvPr id="200" name="Text"/>
          <p:cNvSpPr txBox="1"/>
          <p:nvPr/>
        </p:nvSpPr>
        <p:spPr>
          <a:xfrm>
            <a:off x="831532" y="547687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HamNoSys is designed to be able to write any signed language precisely"/>
          <p:cNvSpPr txBox="1"/>
          <p:nvPr/>
        </p:nvSpPr>
        <p:spPr>
          <a:xfrm>
            <a:off x="1161732" y="2443162"/>
            <a:ext cx="7468236" cy="74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HamNoSys is designed to be able to write any signed language precisely</a:t>
            </a:r>
          </a:p>
        </p:txBody>
      </p:sp>
      <p:sp>
        <p:nvSpPr>
          <p:cNvPr id="203" name="It provides a linear representation of SL constituent units"/>
          <p:cNvSpPr txBox="1"/>
          <p:nvPr/>
        </p:nvSpPr>
        <p:spPr>
          <a:xfrm>
            <a:off x="1161732" y="3357562"/>
            <a:ext cx="7468236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provides a linear representation of SL constituent units</a:t>
            </a:r>
          </a:p>
        </p:txBody>
      </p:sp>
      <p:sp>
        <p:nvSpPr>
          <p:cNvPr id="204" name="It does not provide any easy way to describe the NMFs"/>
          <p:cNvSpPr txBox="1"/>
          <p:nvPr/>
        </p:nvSpPr>
        <p:spPr>
          <a:xfrm>
            <a:off x="1161732" y="3933825"/>
            <a:ext cx="7468236" cy="38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does not provide any easy way to describe the NMFs</a:t>
            </a:r>
          </a:p>
        </p:txBody>
      </p:sp>
      <p:sp>
        <p:nvSpPr>
          <p:cNvPr id="205" name="Text"/>
          <p:cNvSpPr txBox="1"/>
          <p:nvPr/>
        </p:nvSpPr>
        <p:spPr>
          <a:xfrm>
            <a:off x="831532" y="2420937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06" name="Text"/>
          <p:cNvSpPr txBox="1"/>
          <p:nvPr/>
        </p:nvSpPr>
        <p:spPr>
          <a:xfrm>
            <a:off x="831532" y="3333750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07" name="Text"/>
          <p:cNvSpPr txBox="1"/>
          <p:nvPr/>
        </p:nvSpPr>
        <p:spPr>
          <a:xfrm>
            <a:off x="831532" y="398462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08" name="HamNoSys Notation"/>
          <p:cNvSpPr txBox="1"/>
          <p:nvPr/>
        </p:nvSpPr>
        <p:spPr>
          <a:xfrm>
            <a:off x="831532" y="1785937"/>
            <a:ext cx="826674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HamNoSys Notation</a:t>
            </a:r>
          </a:p>
        </p:txBody>
      </p:sp>
      <p:sp>
        <p:nvSpPr>
          <p:cNvPr id="209" name="SL writing systems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SL writing systems</a:t>
            </a:r>
          </a:p>
        </p:txBody>
      </p:sp>
      <p:sp>
        <p:nvSpPr>
          <p:cNvPr id="210" name="It is extremely difficult to use it for transcribing sequences of signs and actual signed discourse"/>
          <p:cNvSpPr txBox="1"/>
          <p:nvPr/>
        </p:nvSpPr>
        <p:spPr>
          <a:xfrm>
            <a:off x="1161732" y="4572000"/>
            <a:ext cx="7612699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is extremely difficult to use it for transcribing sequences of signs and actual signed discourse</a:t>
            </a:r>
          </a:p>
        </p:txBody>
      </p:sp>
      <p:sp>
        <p:nvSpPr>
          <p:cNvPr id="211" name="Text"/>
          <p:cNvSpPr txBox="1"/>
          <p:nvPr/>
        </p:nvSpPr>
        <p:spPr>
          <a:xfrm>
            <a:off x="831532" y="4572000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12" name="It has been used mostly by linguistics and researchers."/>
          <p:cNvSpPr txBox="1"/>
          <p:nvPr/>
        </p:nvSpPr>
        <p:spPr>
          <a:xfrm>
            <a:off x="1145857" y="5500687"/>
            <a:ext cx="6980874" cy="385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has been used mostly by linguistics and researchers.</a:t>
            </a:r>
          </a:p>
        </p:txBody>
      </p:sp>
      <p:sp>
        <p:nvSpPr>
          <p:cNvPr id="213" name="Text"/>
          <p:cNvSpPr txBox="1"/>
          <p:nvPr/>
        </p:nvSpPr>
        <p:spPr>
          <a:xfrm>
            <a:off x="831532" y="5476875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ignWriting is designed to be appropriate for any sign language"/>
          <p:cNvSpPr txBox="1"/>
          <p:nvPr/>
        </p:nvSpPr>
        <p:spPr>
          <a:xfrm>
            <a:off x="1164907" y="2422525"/>
            <a:ext cx="7969886" cy="38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SignWriting is designed to be appropriate for any sign language</a:t>
            </a:r>
          </a:p>
        </p:txBody>
      </p:sp>
      <p:sp>
        <p:nvSpPr>
          <p:cNvPr id="216" name="It uses a set of highly iconic symbols that can be combined to describe any sign"/>
          <p:cNvSpPr txBox="1"/>
          <p:nvPr/>
        </p:nvSpPr>
        <p:spPr>
          <a:xfrm>
            <a:off x="1161732" y="3068637"/>
            <a:ext cx="7180899" cy="74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uses a set of highly iconic symbols that can be combined to describe any sign</a:t>
            </a:r>
          </a:p>
        </p:txBody>
      </p:sp>
      <p:sp>
        <p:nvSpPr>
          <p:cNvPr id="217" name="It can easily indicate facial expressions, body movements and long speech segments"/>
          <p:cNvSpPr txBox="1"/>
          <p:nvPr/>
        </p:nvSpPr>
        <p:spPr>
          <a:xfrm>
            <a:off x="1117282" y="3956050"/>
            <a:ext cx="7296786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can easily indicate facial expressions, body movements and long speech segments</a:t>
            </a:r>
          </a:p>
        </p:txBody>
      </p:sp>
      <p:sp>
        <p:nvSpPr>
          <p:cNvPr id="218" name="Text"/>
          <p:cNvSpPr txBox="1"/>
          <p:nvPr/>
        </p:nvSpPr>
        <p:spPr>
          <a:xfrm>
            <a:off x="831532" y="2405062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19" name="Text"/>
          <p:cNvSpPr txBox="1"/>
          <p:nvPr/>
        </p:nvSpPr>
        <p:spPr>
          <a:xfrm>
            <a:off x="545782" y="3929062"/>
            <a:ext cx="175578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20" name="Text"/>
          <p:cNvSpPr txBox="1"/>
          <p:nvPr/>
        </p:nvSpPr>
        <p:spPr>
          <a:xfrm>
            <a:off x="831532" y="3048000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21" name="Text"/>
          <p:cNvSpPr txBox="1"/>
          <p:nvPr/>
        </p:nvSpPr>
        <p:spPr>
          <a:xfrm>
            <a:off x="831532" y="3929062"/>
            <a:ext cx="265749" cy="95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22" name="SignWriting Notation"/>
          <p:cNvSpPr txBox="1"/>
          <p:nvPr/>
        </p:nvSpPr>
        <p:spPr>
          <a:xfrm>
            <a:off x="831532" y="1785937"/>
            <a:ext cx="826674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SignWriting Notation</a:t>
            </a:r>
          </a:p>
        </p:txBody>
      </p:sp>
      <p:sp>
        <p:nvSpPr>
          <p:cNvPr id="223" name="SL writing systems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SL writing systems</a:t>
            </a:r>
          </a:p>
        </p:txBody>
      </p:sp>
      <p:sp>
        <p:nvSpPr>
          <p:cNvPr id="224" name="It is conceived to be used in writing sign languages for the same purposes hearing people commonly use written oral languages."/>
          <p:cNvSpPr txBox="1"/>
          <p:nvPr/>
        </p:nvSpPr>
        <p:spPr>
          <a:xfrm>
            <a:off x="1117282" y="4857750"/>
            <a:ext cx="7409499" cy="7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It is conceived to be used in writing sign languages for the same purposes hearing people commonly use written oral languages.</a:t>
            </a:r>
          </a:p>
        </p:txBody>
      </p:sp>
      <p:sp>
        <p:nvSpPr>
          <p:cNvPr id="225" name="Text"/>
          <p:cNvSpPr txBox="1"/>
          <p:nvPr/>
        </p:nvSpPr>
        <p:spPr>
          <a:xfrm>
            <a:off x="831532" y="4857750"/>
            <a:ext cx="265749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buSzPct val="100000"/>
              <a:buFont typeface="Arial"/>
              <a:buChar char="•"/>
              <a:defRPr sz="2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"/>
          <p:cNvSpPr txBox="1"/>
          <p:nvPr/>
        </p:nvSpPr>
        <p:spPr>
          <a:xfrm>
            <a:off x="545782" y="3929062"/>
            <a:ext cx="175578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800">
                <a:solidFill>
                  <a:srgbClr val="7030A0"/>
                </a:solidFill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228" name="SignWriting Notation"/>
          <p:cNvSpPr txBox="1"/>
          <p:nvPr/>
        </p:nvSpPr>
        <p:spPr>
          <a:xfrm>
            <a:off x="831532" y="1785937"/>
            <a:ext cx="826674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SignWriting Notation</a:t>
            </a:r>
          </a:p>
        </p:txBody>
      </p:sp>
      <p:sp>
        <p:nvSpPr>
          <p:cNvPr id="229" name="SL writing systems"/>
          <p:cNvSpPr txBox="1"/>
          <p:nvPr>
            <p:ph type="title" idx="4294967295"/>
          </p:nvPr>
        </p:nvSpPr>
        <p:spPr>
          <a:xfrm>
            <a:off x="6096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SL writing systems</a:t>
            </a:r>
          </a:p>
        </p:txBody>
      </p:sp>
      <p:sp>
        <p:nvSpPr>
          <p:cNvPr id="230" name="Although SignWriting closely visually resembles the concrete signs, a training to learn to interpret the static transcriptions is needed for deaf signers who are accustomed to use their native language in a visual-gestural modality."/>
          <p:cNvSpPr txBox="1"/>
          <p:nvPr/>
        </p:nvSpPr>
        <p:spPr>
          <a:xfrm>
            <a:off x="872807" y="2476500"/>
            <a:ext cx="7757161" cy="13533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21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Although SignWriting closely visually resembles the concrete signs, a training to learn to interpret the static transcriptions is needed for deaf signers who are accustomed to use their native language in a visual-gestural modality. </a:t>
            </a:r>
          </a:p>
        </p:txBody>
      </p:sp>
      <p:sp>
        <p:nvSpPr>
          <p:cNvPr id="231" name="The bi-dimensional representation of SignWriting notations may inadvertently create confusion and ambiguity to these signers since the three-dimensional nature of signing cannot be fully reflected into a symbolic transcription."/>
          <p:cNvSpPr txBox="1"/>
          <p:nvPr/>
        </p:nvSpPr>
        <p:spPr>
          <a:xfrm>
            <a:off x="801369" y="4005262"/>
            <a:ext cx="7685724" cy="13533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 sz="2100">
                <a:latin typeface="Calibri"/>
                <a:ea typeface="Calibri"/>
                <a:cs typeface="Calibri"/>
                <a:sym typeface="Calibri"/>
              </a:defRPr>
            </a:pPr>
            <a:r>
              <a:t>The bi-dimensional representation of SignWriting notations may inadvertently create confusion and ambiguity to these signers since the three-dimensional</a:t>
            </a:r>
            <a:r>
              <a:rPr b="1"/>
              <a:t> </a:t>
            </a:r>
            <a:r>
              <a:t>nature of signing cannot be fully reflected into a symbolic transcription.</a:t>
            </a:r>
          </a:p>
        </p:txBody>
      </p:sp>
      <p:pic>
        <p:nvPicPr>
          <p:cNvPr id="232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92437" y="5803900"/>
            <a:ext cx="4829176" cy="1054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3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47812" y="5891212"/>
            <a:ext cx="1238251" cy="8620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avi Baskı">
  <a:themeElements>
    <a:clrScheme name="Mavi Baskı">
      <a:dk1>
        <a:srgbClr val="FFFFFF"/>
      </a:dk1>
      <a:lt1>
        <a:srgbClr val="40458C"/>
      </a:lt1>
      <a:dk2>
        <a:srgbClr val="A7A7A7"/>
      </a:dk2>
      <a:lt2>
        <a:srgbClr val="535353"/>
      </a:lt2>
      <a:accent1>
        <a:srgbClr val="ECD882"/>
      </a:accent1>
      <a:accent2>
        <a:srgbClr val="B2B2B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Mavi Baskı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Mavi Bask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0458C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0458C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avi Baskı">
  <a:themeElements>
    <a:clrScheme name="Mavi Bask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CD882"/>
      </a:accent1>
      <a:accent2>
        <a:srgbClr val="B2B2B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Mavi Baskı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Mavi Bask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0458C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0458C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