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69" r:id="rId9"/>
    <p:sldId id="271" r:id="rId10"/>
    <p:sldId id="272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84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33447-6978-4672-BFC3-DD17C67322E9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21E8B-6FF6-4FEF-9D6E-DB60A3EE185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09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21E8B-6FF6-4FEF-9D6E-DB60A3EE185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62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94A912-5D4C-4BFD-AB6D-3D91BC801F41}" type="datetimeFigureOut">
              <a:rPr lang="pt-BR" smtClean="0"/>
              <a:pPr/>
              <a:t>7/19/14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620564-254D-4B8C-A5CB-7EDCBA18C2CD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rasescrita.com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​</a:t>
            </a:r>
            <a:br>
              <a:rPr lang="en-US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4900" spc="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Teaching and Learning </a:t>
            </a:r>
            <a:r>
              <a:rPr lang="en-US" sz="4900" spc="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SignWriting</a:t>
            </a:r>
            <a:r>
              <a:rPr lang="en-US" sz="4900" spc="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kerville Old Face" pitchFamily="18" charset="0"/>
              </a:rPr>
              <a:t> in an online course: the experience of the teacher and the Students</a:t>
            </a:r>
            <a:endParaRPr lang="pt-BR" sz="49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Baskerville Old Face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109875" cy="621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0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4. Conteúdos Bônus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1785926"/>
            <a:ext cx="8043890" cy="4000528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Ensino da escrita do SW no computador usando o </a:t>
            </a:r>
            <a:r>
              <a:rPr lang="pt-BR" sz="3200" i="1" dirty="0" err="1" smtClean="0"/>
              <a:t>SignPuddle</a:t>
            </a:r>
            <a:r>
              <a:rPr lang="pt-BR" sz="3200" i="1" dirty="0" smtClean="0"/>
              <a:t> 2.0 </a:t>
            </a:r>
            <a:r>
              <a:rPr lang="pt-BR" sz="3200" dirty="0" smtClean="0"/>
              <a:t>(SLEVINSKI, 2012);</a:t>
            </a:r>
          </a:p>
          <a:p>
            <a:pPr algn="just">
              <a:buNone/>
            </a:pPr>
            <a:endParaRPr lang="pt-BR" sz="3200" dirty="0" smtClean="0"/>
          </a:p>
          <a:p>
            <a:pPr algn="just"/>
            <a:r>
              <a:rPr lang="pt-BR" sz="3200" dirty="0" smtClean="0"/>
              <a:t> Diversas aulas e entrevistas com profissionais e pesquisadores da área de Libras, sobre o </a:t>
            </a:r>
            <a:r>
              <a:rPr lang="pt-BR" sz="3200" i="1" dirty="0" smtClean="0"/>
              <a:t>SW</a:t>
            </a:r>
            <a:r>
              <a:rPr lang="pt-BR" sz="3200" dirty="0" smtClean="0"/>
              <a:t>, tópicos da linguística da Libras e temas afins.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5. Construção do aprendizado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Construção do aprendizado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2"/>
          </p:nvPr>
        </p:nvSpPr>
        <p:spPr>
          <a:xfrm>
            <a:off x="457200" y="2564904"/>
            <a:ext cx="8115328" cy="4500594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As alunas já conheciam o SW antes de iniciarem o curso, porém não possuíam domínio deste sistema de escrita.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Primeiro contato de ambas através das obras de </a:t>
            </a:r>
            <a:r>
              <a:rPr lang="pt-BR" sz="2800" dirty="0" err="1" smtClean="0"/>
              <a:t>Capovilla</a:t>
            </a:r>
            <a:r>
              <a:rPr lang="pt-BR" sz="2800" dirty="0" smtClean="0"/>
              <a:t>, </a:t>
            </a:r>
            <a:r>
              <a:rPr lang="pt-BR" sz="2800" dirty="0" err="1" smtClean="0"/>
              <a:t>Raphael</a:t>
            </a:r>
            <a:r>
              <a:rPr lang="pt-BR" sz="2800" dirty="0" smtClean="0"/>
              <a:t> &amp; Luz (2001) e de Barreto &amp; Barreto (2012).</a:t>
            </a:r>
            <a:endParaRPr lang="pt-BR" sz="2800" dirty="0"/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179512" y="1000358"/>
            <a:ext cx="8416458" cy="1420530"/>
          </a:xfrm>
          <a:prstGeom prst="rect">
            <a:avLst/>
          </a:prstGeom>
          <a:noFill/>
          <a:ln w="9652">
            <a:solidFill>
              <a:schemeClr val="bg1"/>
            </a:solidFill>
            <a:miter lim="800000"/>
          </a:ln>
        </p:spPr>
        <p:txBody>
          <a:bodyPr vert="horz" lIns="182880" anchor="ctr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pt-BR" dirty="0" smtClean="0">
                <a:solidFill>
                  <a:schemeClr val="tx1"/>
                </a:solidFill>
              </a:rPr>
              <a:t>Depoimentos das alunas Silvana Pereira e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Eva dos Reis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5.1 Apontamentos das alunas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28596" y="1357298"/>
            <a:ext cx="8429684" cy="52864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 (1) metodologia e didática de ensino facilitadoras do aprendizado do SW;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(2) atividades prazerosas e que atendem aos objetivos do curso;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(3) o SW amplia a visão em relação à Libras, facilita a memorização de sinais e proporciona melhor entendimento da estrutura da língua;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(4) o SW é capaz de representar graficamente os sinais da Libras com eficácia;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(5) a plataforma virtual do curso é clara, objetiva e organizada;  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(6) possibilidade de discussões, esclarecimento de dúvidas e compartilhamento de conhecimentos através da interação entre professor/alunos e entre alunos/alunos no Grupo Secreto na rede social (Facebook).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57158" y="1444294"/>
            <a:ext cx="8429684" cy="527085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 smtClean="0"/>
              <a:t>Novo paradigma de ensino através das Tecnologias de Informação e Comunicação (</a:t>
            </a:r>
            <a:r>
              <a:rPr lang="pt-BR" sz="2800" dirty="0" err="1" smtClean="0"/>
              <a:t>TICs</a:t>
            </a:r>
            <a:r>
              <a:rPr lang="pt-BR" sz="2800" dirty="0" smtClean="0"/>
              <a:t>) (Conforto, 2010).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Novas possibilidades de mediação aluno/professor.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 curso </a:t>
            </a:r>
            <a:r>
              <a:rPr lang="pt-BR" sz="2800" i="1" dirty="0" smtClean="0"/>
              <a:t>Escrita de Sinais 2.0</a:t>
            </a:r>
            <a:r>
              <a:rPr lang="pt-BR" sz="2800" dirty="0" smtClean="0"/>
              <a:t> promove a interação entre os sujeitos, os quais (re)constroem  seus conhecimentos, na prática individual e por meio do trabalho colaborativo em rede social.</a:t>
            </a:r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5090944"/>
          </a:xfrm>
        </p:spPr>
        <p:txBody>
          <a:bodyPr>
            <a:normAutofit fontScale="47500" lnSpcReduction="20000"/>
          </a:bodyPr>
          <a:lstStyle/>
          <a:p>
            <a:r>
              <a:rPr lang="pt-BR" dirty="0" smtClean="0"/>
              <a:t>BARRETO, Madson. </a:t>
            </a:r>
            <a:r>
              <a:rPr lang="pt-BR" i="1" dirty="0" smtClean="0"/>
              <a:t>Curso Escrita de Sinais 2.0</a:t>
            </a:r>
            <a:r>
              <a:rPr lang="pt-BR" dirty="0" smtClean="0"/>
              <a:t>. Belo Horizonte: Libras Escrita, 2013.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BARRETO, Madson; BARRETO, Raquel. </a:t>
            </a:r>
            <a:r>
              <a:rPr lang="pt-BR" i="1" dirty="0" smtClean="0"/>
              <a:t>Escrita de Sinais sem mistérios.</a:t>
            </a:r>
            <a:r>
              <a:rPr lang="pt-BR" dirty="0" smtClean="0"/>
              <a:t> Belo Horizonte: edição do autor, 2012.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BRASIL. </a:t>
            </a:r>
            <a:r>
              <a:rPr lang="pt-BR" i="1" dirty="0" smtClean="0"/>
              <a:t>Decreto 5.622 de 10 de dezembro de 2005</a:t>
            </a:r>
            <a:r>
              <a:rPr lang="pt-BR" dirty="0" smtClean="0"/>
              <a:t>. Regulamenta o artigo 80 da lei 9.394 de 20 de dezembro 1996, que estabelece as diretrizes e bases da educação nacional. Disponível em &lt;http://www.planalto.gov.br/ccivil_03/_ato2004-2006/2005/Decreto/D5622.htm&gt;. Acesso em 30/04/2014.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CAPOVILLA, Fernando C.; RAPHAEL, </a:t>
            </a:r>
            <a:r>
              <a:rPr lang="pt-BR" dirty="0" err="1" smtClean="0"/>
              <a:t>Walkiria</a:t>
            </a:r>
            <a:r>
              <a:rPr lang="pt-BR" dirty="0" smtClean="0"/>
              <a:t>. D; LUZ, R. D. </a:t>
            </a:r>
            <a:r>
              <a:rPr lang="pt-BR" i="1" dirty="0" smtClean="0"/>
              <a:t>Dicionário enciclopédico ilustrado </a:t>
            </a:r>
            <a:r>
              <a:rPr lang="pt-BR" i="1" dirty="0" err="1" smtClean="0"/>
              <a:t>trilíngüe</a:t>
            </a:r>
            <a:r>
              <a:rPr lang="pt-BR" i="1" dirty="0" smtClean="0"/>
              <a:t> da Língua de Sinais Brasileira</a:t>
            </a:r>
            <a:r>
              <a:rPr lang="pt-BR" dirty="0" smtClean="0"/>
              <a:t>. São Paulo: Edusp, 2001.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CONFORTO, Débora. </a:t>
            </a:r>
            <a:r>
              <a:rPr lang="pt-BR" i="1" dirty="0" smtClean="0"/>
              <a:t>Tecnologias digitais acessíveis</a:t>
            </a:r>
            <a:r>
              <a:rPr lang="pt-BR" dirty="0" smtClean="0"/>
              <a:t>. </a:t>
            </a:r>
            <a:r>
              <a:rPr lang="pt-BR" i="1" dirty="0" smtClean="0"/>
              <a:t>In: </a:t>
            </a:r>
            <a:r>
              <a:rPr lang="pt-BR" dirty="0" smtClean="0"/>
              <a:t>SANTAROSA, Lucila Maria Costi (org.) Porto Alegre: JMS Comunicação </a:t>
            </a:r>
            <a:r>
              <a:rPr lang="pt-BR" dirty="0" err="1" smtClean="0"/>
              <a:t>Ltda</a:t>
            </a:r>
            <a:r>
              <a:rPr lang="pt-BR" dirty="0" smtClean="0"/>
              <a:t>, 2010.</a:t>
            </a:r>
          </a:p>
          <a:p>
            <a:endParaRPr lang="pt-BR" dirty="0" smtClean="0"/>
          </a:p>
          <a:p>
            <a:r>
              <a:rPr lang="pt-BR" dirty="0" smtClean="0"/>
              <a:t>DRYDEN, Gordon; VOS, </a:t>
            </a:r>
            <a:r>
              <a:rPr lang="pt-BR" dirty="0" err="1" smtClean="0"/>
              <a:t>Jeannette</a:t>
            </a:r>
            <a:r>
              <a:rPr lang="pt-BR" dirty="0" smtClean="0"/>
              <a:t>.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learning</a:t>
            </a:r>
            <a:r>
              <a:rPr lang="pt-BR" i="1" dirty="0" smtClean="0"/>
              <a:t> </a:t>
            </a:r>
            <a:r>
              <a:rPr lang="pt-BR" i="1" dirty="0" err="1" smtClean="0"/>
              <a:t>revolution</a:t>
            </a:r>
            <a:r>
              <a:rPr lang="pt-BR" dirty="0" smtClean="0"/>
              <a:t>. 2nd </a:t>
            </a:r>
            <a:r>
              <a:rPr lang="pt-BR" dirty="0" err="1" smtClean="0"/>
              <a:t>edition</a:t>
            </a:r>
            <a:r>
              <a:rPr lang="pt-BR" dirty="0" smtClean="0"/>
              <a:t>. USA: </a:t>
            </a:r>
            <a:r>
              <a:rPr lang="pt-BR" dirty="0" err="1" smtClean="0"/>
              <a:t>Jalmar</a:t>
            </a:r>
            <a:r>
              <a:rPr lang="pt-BR" dirty="0" smtClean="0"/>
              <a:t> </a:t>
            </a:r>
            <a:r>
              <a:rPr lang="pt-BR" dirty="0" err="1" smtClean="0"/>
              <a:t>Pr</a:t>
            </a:r>
            <a:r>
              <a:rPr lang="pt-BR" dirty="0" smtClean="0"/>
              <a:t>, 1999.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QUADROS, Ronice M.; KARNOPP, </a:t>
            </a:r>
            <a:r>
              <a:rPr lang="pt-BR" dirty="0" err="1" smtClean="0"/>
              <a:t>Lodenir</a:t>
            </a:r>
            <a:r>
              <a:rPr lang="pt-BR" dirty="0" smtClean="0"/>
              <a:t> B. </a:t>
            </a:r>
            <a:r>
              <a:rPr lang="pt-BR" i="1" dirty="0" smtClean="0"/>
              <a:t>Língua de sinais brasileira:</a:t>
            </a:r>
            <a:r>
              <a:rPr lang="pt-BR" dirty="0" smtClean="0"/>
              <a:t> estudos linguísticos. Porto Alegre: Artmed, 2004.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SLEVINSKI, Steve. </a:t>
            </a:r>
            <a:r>
              <a:rPr lang="pt-BR" dirty="0" err="1" smtClean="0"/>
              <a:t>SignPuddle</a:t>
            </a:r>
            <a:r>
              <a:rPr lang="pt-BR" dirty="0" smtClean="0"/>
              <a:t> 2.0. 2012. Disponível em: &lt;http://www.signpuddle.org&gt;. Acesso em: 10 jun. 2012.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57158" y="1196752"/>
            <a:ext cx="8572560" cy="5976664"/>
          </a:xfrm>
        </p:spPr>
        <p:txBody>
          <a:bodyPr>
            <a:normAutofit fontScale="62500" lnSpcReduction="20000"/>
          </a:bodyPr>
          <a:lstStyle/>
          <a:p>
            <a:r>
              <a:rPr lang="pt-BR" sz="3200" dirty="0" smtClean="0"/>
              <a:t>Madson Barreto</a:t>
            </a:r>
          </a:p>
          <a:p>
            <a:pPr>
              <a:buNone/>
            </a:pPr>
            <a:r>
              <a:rPr lang="pt-BR" sz="3200" dirty="0" smtClean="0"/>
              <a:t>madson@librasescrita.com.br</a:t>
            </a:r>
          </a:p>
          <a:p>
            <a:pPr>
              <a:buNone/>
            </a:pPr>
            <a:r>
              <a:rPr lang="pt-BR" sz="3200" dirty="0" smtClean="0">
                <a:hlinkClick r:id="rId2"/>
              </a:rPr>
              <a:t>www.librasescrita.com.br</a:t>
            </a:r>
            <a:endParaRPr lang="pt-BR" sz="3200" dirty="0" smtClean="0"/>
          </a:p>
          <a:p>
            <a:pPr>
              <a:buNone/>
            </a:pPr>
            <a:r>
              <a:rPr lang="pt-BR" sz="3200" dirty="0" smtClean="0"/>
              <a:t>Co-fundador e Professor na Libras Escrita – Brasil</a:t>
            </a:r>
          </a:p>
          <a:p>
            <a:pPr>
              <a:buNone/>
            </a:pPr>
            <a:endParaRPr lang="pt-BR" sz="3200" dirty="0" smtClean="0"/>
          </a:p>
          <a:p>
            <a:pPr>
              <a:buNone/>
            </a:pPr>
            <a:endParaRPr lang="pt-BR" sz="3200" dirty="0" smtClean="0"/>
          </a:p>
          <a:p>
            <a:r>
              <a:rPr lang="pt-BR" sz="3200" dirty="0" smtClean="0"/>
              <a:t>Silvana </a:t>
            </a:r>
            <a:r>
              <a:rPr lang="pt-BR" sz="3200" dirty="0" err="1" smtClean="0"/>
              <a:t>Langhi</a:t>
            </a:r>
            <a:r>
              <a:rPr lang="pt-BR" sz="3200" dirty="0" smtClean="0"/>
              <a:t> </a:t>
            </a:r>
            <a:r>
              <a:rPr lang="pt-BR" sz="3200" dirty="0" err="1" smtClean="0"/>
              <a:t>Pellin</a:t>
            </a:r>
            <a:r>
              <a:rPr lang="pt-BR" sz="3200" dirty="0" smtClean="0"/>
              <a:t> Pereira</a:t>
            </a:r>
          </a:p>
          <a:p>
            <a:pPr>
              <a:buNone/>
            </a:pPr>
            <a:r>
              <a:rPr lang="pt-BR" sz="3200" dirty="0" smtClean="0"/>
              <a:t>vanapellin@hotmail.com</a:t>
            </a:r>
          </a:p>
          <a:p>
            <a:pPr>
              <a:buNone/>
            </a:pPr>
            <a:r>
              <a:rPr lang="pt-BR" sz="3200" dirty="0" smtClean="0"/>
              <a:t>Brasil</a:t>
            </a:r>
          </a:p>
          <a:p>
            <a:pPr>
              <a:buNone/>
            </a:pPr>
            <a:endParaRPr lang="pt-BR" sz="3200" dirty="0" smtClean="0"/>
          </a:p>
          <a:p>
            <a:pPr>
              <a:buNone/>
            </a:pPr>
            <a:endParaRPr lang="pt-BR" sz="3200" dirty="0" smtClean="0"/>
          </a:p>
          <a:p>
            <a:pPr>
              <a:buNone/>
            </a:pPr>
            <a:endParaRPr lang="pt-BR" sz="3200" dirty="0" smtClean="0"/>
          </a:p>
          <a:p>
            <a:r>
              <a:rPr lang="pt-BR" sz="3200" dirty="0" smtClean="0"/>
              <a:t>Eva dos Reis Araújo Barbosa</a:t>
            </a:r>
          </a:p>
          <a:p>
            <a:pPr>
              <a:buNone/>
            </a:pPr>
            <a:r>
              <a:rPr lang="pt-BR" sz="3200" dirty="0" smtClean="0"/>
              <a:t>evalibras@gmail.com</a:t>
            </a:r>
          </a:p>
          <a:p>
            <a:pPr>
              <a:buNone/>
            </a:pPr>
            <a:endParaRPr lang="pt-BR" sz="3200" dirty="0" smtClean="0"/>
          </a:p>
          <a:p>
            <a:pPr>
              <a:buNone/>
            </a:pPr>
            <a:r>
              <a:rPr lang="pt-BR" sz="3200" dirty="0" smtClean="0"/>
              <a:t>Bolsista de Iniciação Científica na Faculdade de Letras</a:t>
            </a:r>
          </a:p>
          <a:p>
            <a:pPr>
              <a:buNone/>
            </a:pPr>
            <a:r>
              <a:rPr lang="pt-BR" sz="3200" dirty="0"/>
              <a:t>	</a:t>
            </a:r>
            <a:r>
              <a:rPr lang="pt-BR" sz="3200" dirty="0" smtClean="0"/>
              <a:t>					da UFMG - Brasil</a:t>
            </a:r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Contatos</a:t>
            </a:r>
            <a:br>
              <a:rPr lang="pt-BR" dirty="0" smtClean="0"/>
            </a:br>
            <a:r>
              <a:rPr lang="pt-BR" sz="2200" dirty="0" err="1" smtClean="0">
                <a:effectLst/>
              </a:rPr>
              <a:t>Contacts</a:t>
            </a:r>
            <a:endParaRPr lang="pt-BR" sz="2200" dirty="0">
              <a:effectLst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02" y="4452342"/>
            <a:ext cx="952500" cy="10096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16" y="2743973"/>
            <a:ext cx="628650" cy="8667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11" y="1400518"/>
            <a:ext cx="721613" cy="54368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r="20723"/>
          <a:stretch/>
        </p:blipFill>
        <p:spPr>
          <a:xfrm>
            <a:off x="7050790" y="922680"/>
            <a:ext cx="1224136" cy="14993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86" y="2568571"/>
            <a:ext cx="1247944" cy="158050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90" y="4295615"/>
            <a:ext cx="1224136" cy="1632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71472" y="278888"/>
            <a:ext cx="8286808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3600" dirty="0" smtClean="0"/>
              <a:t>Ensinando e aprendendo </a:t>
            </a:r>
            <a:r>
              <a:rPr lang="pt-BR" sz="3600" dirty="0" err="1" smtClean="0"/>
              <a:t>SignWriting</a:t>
            </a:r>
            <a:r>
              <a:rPr lang="pt-BR" sz="3600" dirty="0" smtClean="0"/>
              <a:t> em um curso online: a experiência do professor e dos alunos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-252536" y="2132856"/>
            <a:ext cx="7772400" cy="1596625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Madson Barros Barreto</a:t>
            </a: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Silvana </a:t>
            </a:r>
            <a:r>
              <a:rPr lang="pt-BR" sz="2000" dirty="0" err="1" smtClean="0">
                <a:solidFill>
                  <a:schemeClr val="tx1"/>
                </a:solidFill>
              </a:rPr>
              <a:t>Langhi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Pellin</a:t>
            </a:r>
            <a:r>
              <a:rPr lang="pt-BR" sz="2000" dirty="0" smtClean="0">
                <a:solidFill>
                  <a:schemeClr val="tx1"/>
                </a:solidFill>
              </a:rPr>
              <a:t> Pereira</a:t>
            </a: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r>
              <a:rPr lang="pt-BR" sz="2000" dirty="0" smtClean="0">
                <a:solidFill>
                  <a:schemeClr val="tx1"/>
                </a:solidFill>
              </a:rPr>
              <a:t>Eva dos Reis Araújo Barbosa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931518"/>
            <a:ext cx="952500" cy="10096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89" y="2850257"/>
            <a:ext cx="628650" cy="8667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26" y="1948290"/>
            <a:ext cx="721613" cy="54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1. Editora Libras Escrita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5257808" cy="477078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Fundada em 2011, com o intuito de difundir o </a:t>
            </a:r>
            <a:r>
              <a:rPr lang="pt-BR" sz="2400" i="1" dirty="0" err="1" smtClean="0"/>
              <a:t>SignWriting</a:t>
            </a:r>
            <a:r>
              <a:rPr lang="pt-BR" sz="2400" i="1" dirty="0" smtClean="0"/>
              <a:t> </a:t>
            </a:r>
            <a:r>
              <a:rPr lang="pt-BR" sz="2400" dirty="0" smtClean="0"/>
              <a:t>(SW) no Brasil.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Publicou a primeira obra brasileira específica para este sistema, o livro “Escrita de Sinais sem mistérios” (BARRETO &amp; BARRETO, 2012).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Os autores do livro ministraram oficinas e cursos presenciais em MG, também em 2012. 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4429124" y="1571612"/>
            <a:ext cx="40386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98538"/>
            <a:ext cx="1198841" cy="1774192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29036"/>
            <a:ext cx="2652107" cy="3383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2. Curso Escrita de Sinais 2.0</a:t>
            </a:r>
            <a:endParaRPr lang="pt-BR" dirty="0"/>
          </a:p>
        </p:txBody>
      </p:sp>
      <p:sp>
        <p:nvSpPr>
          <p:cNvPr id="9" name="Espaço Reservado para Conteúdo 1"/>
          <p:cNvSpPr txBox="1">
            <a:spLocks/>
          </p:cNvSpPr>
          <p:nvPr/>
        </p:nvSpPr>
        <p:spPr>
          <a:xfrm>
            <a:off x="611560" y="1646169"/>
            <a:ext cx="7429552" cy="3714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sz="2800" dirty="0" smtClean="0"/>
              <a:t>No ano de 2013, Madson </a:t>
            </a:r>
            <a:r>
              <a:rPr lang="pt-BR" sz="2800" dirty="0"/>
              <a:t>Barreto lançou o curso </a:t>
            </a:r>
            <a:r>
              <a:rPr lang="pt-BR" sz="2800" i="1" dirty="0"/>
              <a:t>Escrita de Sinais 2.0</a:t>
            </a:r>
            <a:r>
              <a:rPr lang="pt-BR" sz="2800" dirty="0"/>
              <a:t>, na modalidade de Educação a Distância (BRASIL, 2005). </a:t>
            </a:r>
            <a:endParaRPr lang="pt-BR" sz="2800" dirty="0" smtClean="0"/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sz="2800" dirty="0" smtClean="0"/>
              <a:t>O curso ainda está em andamento e </a:t>
            </a:r>
            <a:r>
              <a:rPr lang="pt-BR" sz="2800" dirty="0"/>
              <a:t>nesta primeira fase, é oferecido somente para ouvintes, no entanto, a versão para surdos já está sendo estruturada.</a:t>
            </a: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22" y="5498921"/>
            <a:ext cx="3690156" cy="1098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1412776"/>
            <a:ext cx="7972452" cy="421484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Atende a mais de 50 alunos oriundos de 16 dos 26 estados brasileiros mais uma aluna de Portugal, promovendo a quebra de barreira do tempo e do espaço (Conforto, 2010).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professor e criador do curso, Madson Barreto, busca mediar o aprendizado com didática e metodologia que propiciem um nível de interação professor/aluno o mais semelhante possível ao de uma sala de aula presencial.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3. Estrutura do curso</a:t>
            </a:r>
            <a:endParaRPr lang="pt-BR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785786" y="1571612"/>
            <a:ext cx="7929618" cy="457203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sz="2800" dirty="0" smtClean="0"/>
              <a:t>70h/aula;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pt-BR" sz="2800" dirty="0" smtClean="0"/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Cinco módulos;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sz="2800" dirty="0" smtClean="0"/>
              <a:t>Aulas em vídeo com mais de </a:t>
            </a:r>
            <a:r>
              <a:rPr lang="pt-BR" sz="2800" dirty="0"/>
              <a:t>800 exemplos da Língua Brasileira de Sinais (Libras</a:t>
            </a:r>
            <a:r>
              <a:rPr lang="pt-BR" sz="2800" dirty="0" smtClean="0"/>
              <a:t>);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pt-BR" sz="2800" dirty="0" smtClean="0"/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sz="2800" dirty="0" smtClean="0"/>
              <a:t>Atividades </a:t>
            </a:r>
            <a:r>
              <a:rPr lang="pt-BR" sz="2800" dirty="0"/>
              <a:t>práticas </a:t>
            </a:r>
            <a:r>
              <a:rPr lang="pt-BR" sz="2800" dirty="0" smtClean="0"/>
              <a:t>não avaliativas que </a:t>
            </a:r>
            <a:r>
              <a:rPr lang="pt-BR" sz="2800" dirty="0"/>
              <a:t>envolvem diferentes </a:t>
            </a:r>
            <a:r>
              <a:rPr lang="pt-BR" sz="2800" dirty="0" smtClean="0"/>
              <a:t>habilidades, realizadas em vídeo </a:t>
            </a:r>
            <a:r>
              <a:rPr lang="pt-BR" sz="2800" dirty="0"/>
              <a:t>ou escritas em papel e </a:t>
            </a:r>
            <a:r>
              <a:rPr lang="pt-BR" sz="2800" dirty="0" smtClean="0"/>
              <a:t>fotografadas;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pt-BR" sz="2800" dirty="0" smtClean="0"/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sz="2800" dirty="0" smtClean="0"/>
              <a:t>Correções individuais pelo professor;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pt-BR" sz="2800" dirty="0" smtClean="0"/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pt-BR" sz="2800" dirty="0" smtClean="0"/>
              <a:t>Reescrita e correções das atividades pelos alunos.</a:t>
            </a: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361"/>
            <a:ext cx="7285768" cy="6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5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00017" cy="62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1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49011" cy="57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73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322</TotalTime>
  <Words>818</Words>
  <Application>Microsoft Macintosh PowerPoint</Application>
  <PresentationFormat>On-screen Show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Concurso</vt:lpstr>
      <vt:lpstr>​ Teaching and Learning SignWriting in an online course: the experience of the teacher and the Students</vt:lpstr>
      <vt:lpstr>        Ensinando e aprendendo SignWriting em um curso online: a experiência do professor e dos alunos </vt:lpstr>
      <vt:lpstr>1. Editora Libras Escrita</vt:lpstr>
      <vt:lpstr>2. Curso Escrita de Sinais 2.0</vt:lpstr>
      <vt:lpstr>PowerPoint Presentation</vt:lpstr>
      <vt:lpstr>3. Estrutura do curso</vt:lpstr>
      <vt:lpstr>PowerPoint Presentation</vt:lpstr>
      <vt:lpstr>PowerPoint Presentation</vt:lpstr>
      <vt:lpstr>PowerPoint Presentation</vt:lpstr>
      <vt:lpstr>PowerPoint Presentation</vt:lpstr>
      <vt:lpstr>4. Conteúdos Bônus</vt:lpstr>
      <vt:lpstr>5. Construção do aprendizado</vt:lpstr>
      <vt:lpstr>5. Construção do aprendizado</vt:lpstr>
      <vt:lpstr>5.1 Apontamentos das alunas</vt:lpstr>
      <vt:lpstr>Considerações Finais</vt:lpstr>
      <vt:lpstr>Referências</vt:lpstr>
      <vt:lpstr>Contatos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SignWriting Symposium​ 2014</dc:title>
  <dc:creator>Eva</dc:creator>
  <cp:lastModifiedBy>Valerie Sutton</cp:lastModifiedBy>
  <cp:revision>18</cp:revision>
  <dcterms:created xsi:type="dcterms:W3CDTF">2014-06-16T15:18:13Z</dcterms:created>
  <dcterms:modified xsi:type="dcterms:W3CDTF">2014-07-19T18:45:59Z</dcterms:modified>
</cp:coreProperties>
</file>