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1" r:id="rId3"/>
    <p:sldId id="256" r:id="rId4"/>
    <p:sldId id="259" r:id="rId5"/>
    <p:sldId id="271" r:id="rId6"/>
    <p:sldId id="270" r:id="rId7"/>
    <p:sldId id="272" r:id="rId8"/>
    <p:sldId id="258" r:id="rId9"/>
    <p:sldId id="262" r:id="rId10"/>
    <p:sldId id="263" r:id="rId11"/>
    <p:sldId id="264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2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8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99619-2F1B-49C3-9BC7-8AE5622593A4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80B64-7A4B-4B75-A838-50EF843654C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99619-2F1B-49C3-9BC7-8AE5622593A4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80B64-7A4B-4B75-A838-50EF843654C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99619-2F1B-49C3-9BC7-8AE5622593A4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80B64-7A4B-4B75-A838-50EF843654C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99619-2F1B-49C3-9BC7-8AE5622593A4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80B64-7A4B-4B75-A838-50EF843654C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99619-2F1B-49C3-9BC7-8AE5622593A4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80B64-7A4B-4B75-A838-50EF843654C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99619-2F1B-49C3-9BC7-8AE5622593A4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80B64-7A4B-4B75-A838-50EF843654C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99619-2F1B-49C3-9BC7-8AE5622593A4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80B64-7A4B-4B75-A838-50EF843654C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99619-2F1B-49C3-9BC7-8AE5622593A4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80B64-7A4B-4B75-A838-50EF843654C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99619-2F1B-49C3-9BC7-8AE5622593A4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80B64-7A4B-4B75-A838-50EF843654C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99619-2F1B-49C3-9BC7-8AE5622593A4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80B64-7A4B-4B75-A838-50EF843654C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99619-2F1B-49C3-9BC7-8AE5622593A4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80B64-7A4B-4B75-A838-50EF843654C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199619-2F1B-49C3-9BC7-8AE5622593A4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480B64-7A4B-4B75-A838-50EF843654C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42.jpeg"/><Relationship Id="rId8" Type="http://schemas.openxmlformats.org/officeDocument/2006/relationships/hyperlink" Target="http://www.librasescrita.com.br/" TargetMode="External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65722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b="1" dirty="0" smtClean="0"/>
              <a:t>THE VISION OF THE DEAF FROM IPIAU (BA, BRAZIL)</a:t>
            </a:r>
          </a:p>
          <a:p>
            <a:pPr algn="ctr">
              <a:buNone/>
            </a:pPr>
            <a:r>
              <a:rPr lang="pt-BR" b="1" dirty="0" smtClean="0"/>
              <a:t>ABOUT THE SIGNWRITING</a:t>
            </a:r>
            <a:endParaRPr lang="pt-BR" dirty="0" smtClean="0"/>
          </a:p>
          <a:p>
            <a:pPr algn="r">
              <a:buNone/>
            </a:pPr>
            <a:r>
              <a:rPr lang="pt-BR" dirty="0" err="1" smtClean="0"/>
              <a:t>Madson</a:t>
            </a:r>
            <a:r>
              <a:rPr lang="pt-BR" dirty="0" smtClean="0"/>
              <a:t> Barros Barreto</a:t>
            </a:r>
          </a:p>
          <a:p>
            <a:pPr algn="r">
              <a:buNone/>
            </a:pPr>
            <a:r>
              <a:rPr lang="pt-BR" dirty="0" smtClean="0"/>
              <a:t>madson@librasescrita.com.br</a:t>
            </a:r>
          </a:p>
          <a:p>
            <a:pPr algn="r">
              <a:buNone/>
            </a:pPr>
            <a:r>
              <a:rPr lang="pt-BR" dirty="0" smtClean="0"/>
              <a:t>www.librasescrita.com.br</a:t>
            </a:r>
          </a:p>
          <a:p>
            <a:pPr algn="r">
              <a:buNone/>
            </a:pPr>
            <a:r>
              <a:rPr lang="pt-BR" dirty="0" err="1" smtClean="0"/>
              <a:t>Co-founder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Teacher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Libras Escrita – </a:t>
            </a:r>
            <a:r>
              <a:rPr lang="pt-BR" dirty="0" err="1" smtClean="0"/>
              <a:t>Brazil</a:t>
            </a:r>
            <a:endParaRPr lang="pt-BR" dirty="0" smtClean="0"/>
          </a:p>
          <a:p>
            <a:pPr algn="r">
              <a:buNone/>
            </a:pPr>
            <a:r>
              <a:rPr lang="pt-BR" dirty="0" smtClean="0"/>
              <a:t> </a:t>
            </a:r>
          </a:p>
          <a:p>
            <a:pPr algn="r">
              <a:buNone/>
            </a:pPr>
            <a:r>
              <a:rPr lang="pt-BR" dirty="0" err="1" smtClean="0"/>
              <a:t>Jorgina</a:t>
            </a:r>
            <a:r>
              <a:rPr lang="pt-BR" dirty="0" smtClean="0"/>
              <a:t> de Cássia </a:t>
            </a:r>
            <a:r>
              <a:rPr lang="pt-BR" dirty="0" err="1" smtClean="0"/>
              <a:t>Tannus</a:t>
            </a:r>
            <a:r>
              <a:rPr lang="pt-BR" dirty="0" smtClean="0"/>
              <a:t> Souza</a:t>
            </a:r>
          </a:p>
          <a:p>
            <a:pPr algn="r">
              <a:buNone/>
            </a:pPr>
            <a:r>
              <a:rPr lang="pt-BR" dirty="0" smtClean="0"/>
              <a:t>jc_tannus@hotmail.com</a:t>
            </a:r>
          </a:p>
          <a:p>
            <a:pPr algn="r">
              <a:buNone/>
            </a:pPr>
            <a:r>
              <a:rPr lang="pt-BR" dirty="0" err="1" smtClean="0"/>
              <a:t>Coordinator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deafness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Center for </a:t>
            </a:r>
            <a:r>
              <a:rPr lang="pt-BR" dirty="0" err="1" smtClean="0"/>
              <a:t>Educational</a:t>
            </a:r>
            <a:r>
              <a:rPr lang="pt-BR" dirty="0" smtClean="0"/>
              <a:t> </a:t>
            </a:r>
            <a:r>
              <a:rPr lang="pt-BR" dirty="0" err="1" smtClean="0"/>
              <a:t>Support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Ipiaú</a:t>
            </a:r>
            <a:r>
              <a:rPr lang="pt-BR" dirty="0" smtClean="0"/>
              <a:t> (CAPI) – </a:t>
            </a:r>
            <a:r>
              <a:rPr lang="pt-BR" dirty="0" err="1" smtClean="0"/>
              <a:t>Brazil</a:t>
            </a:r>
            <a:endParaRPr lang="pt-BR" dirty="0" smtClean="0"/>
          </a:p>
          <a:p>
            <a:pPr algn="r">
              <a:buNone/>
            </a:pPr>
            <a:r>
              <a:rPr lang="pt-BR" dirty="0" smtClean="0"/>
              <a:t> </a:t>
            </a:r>
          </a:p>
          <a:p>
            <a:pPr algn="r">
              <a:buNone/>
            </a:pPr>
            <a:r>
              <a:rPr lang="pt-BR" dirty="0" smtClean="0"/>
              <a:t>Maria Luiza Campos Borges Nascimento</a:t>
            </a:r>
          </a:p>
          <a:p>
            <a:pPr algn="r">
              <a:buNone/>
            </a:pPr>
            <a:r>
              <a:rPr lang="pt-BR" dirty="0" smtClean="0"/>
              <a:t>mluizacbn@hotmail.com</a:t>
            </a:r>
          </a:p>
          <a:p>
            <a:pPr algn="r">
              <a:buNone/>
            </a:pPr>
            <a:r>
              <a:rPr lang="pt-BR" dirty="0" err="1" smtClean="0"/>
              <a:t>Teacher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Center for </a:t>
            </a:r>
            <a:r>
              <a:rPr lang="pt-BR" dirty="0" err="1" smtClean="0"/>
              <a:t>Educational</a:t>
            </a:r>
            <a:r>
              <a:rPr lang="pt-BR" dirty="0" smtClean="0"/>
              <a:t> </a:t>
            </a:r>
            <a:r>
              <a:rPr lang="pt-BR" dirty="0" err="1" smtClean="0"/>
              <a:t>Support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Ipiaú</a:t>
            </a:r>
            <a:r>
              <a:rPr lang="pt-BR" dirty="0" smtClean="0"/>
              <a:t> (CAPI) – </a:t>
            </a:r>
            <a:r>
              <a:rPr lang="pt-BR" dirty="0" err="1" smtClean="0"/>
              <a:t>Brazil</a:t>
            </a:r>
            <a:endParaRPr lang="pt-BR" dirty="0" smtClean="0"/>
          </a:p>
          <a:p>
            <a:pPr algn="r">
              <a:buNone/>
            </a:pPr>
            <a:r>
              <a:rPr lang="pt-BR" dirty="0" smtClean="0"/>
              <a:t> </a:t>
            </a:r>
          </a:p>
          <a:p>
            <a:pPr algn="r">
              <a:buNone/>
            </a:pPr>
            <a:r>
              <a:rPr lang="pt-BR" dirty="0" smtClean="0"/>
              <a:t>Tatiana Almeida Gavião Coelho</a:t>
            </a:r>
          </a:p>
          <a:p>
            <a:pPr algn="r">
              <a:buNone/>
            </a:pPr>
            <a:r>
              <a:rPr lang="pt-BR" dirty="0" smtClean="0"/>
              <a:t>tatigaviao@bol.com.br</a:t>
            </a:r>
          </a:p>
          <a:p>
            <a:pPr algn="r">
              <a:buNone/>
            </a:pPr>
            <a:r>
              <a:rPr lang="pt-BR" dirty="0" err="1" smtClean="0"/>
              <a:t>Teacher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Center for </a:t>
            </a:r>
            <a:r>
              <a:rPr lang="pt-BR" dirty="0" err="1" smtClean="0"/>
              <a:t>Educational</a:t>
            </a:r>
            <a:r>
              <a:rPr lang="pt-BR" dirty="0" smtClean="0"/>
              <a:t> </a:t>
            </a:r>
            <a:r>
              <a:rPr lang="pt-BR" dirty="0" err="1" smtClean="0"/>
              <a:t>Support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Ipiaú</a:t>
            </a:r>
            <a:r>
              <a:rPr lang="pt-BR" dirty="0" smtClean="0"/>
              <a:t> (CAPI) - </a:t>
            </a:r>
            <a:r>
              <a:rPr lang="pt-BR" dirty="0" err="1" smtClean="0"/>
              <a:t>Brazil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502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65482" cy="939784"/>
          </a:xfrm>
        </p:spPr>
        <p:txBody>
          <a:bodyPr>
            <a:normAutofit/>
          </a:bodyPr>
          <a:lstStyle/>
          <a:p>
            <a:pPr algn="ctr"/>
            <a:r>
              <a:rPr lang="pt-BR" sz="2900" b="1" dirty="0" smtClean="0"/>
              <a:t>METODOLOGIA</a:t>
            </a:r>
            <a:endParaRPr lang="pt-BR" sz="29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72066" y="1357298"/>
            <a:ext cx="3571900" cy="47149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Os alunos surdos são agrupados a partir dos diferentes níveis de proficiência em Libras que, segundo </a:t>
            </a:r>
            <a:r>
              <a:rPr kumimoji="0" lang="pt-B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Basso</a:t>
            </a:r>
            <a:r>
              <a:rPr kumimoji="0" lang="pt-B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pt-B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Strobel</a:t>
            </a:r>
            <a:r>
              <a:rPr kumimoji="0" lang="pt-B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 </a:t>
            </a:r>
            <a:r>
              <a:rPr kumimoji="0" lang="pt-B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Masutti</a:t>
            </a:r>
            <a:r>
              <a:rPr kumimoji="0" lang="pt-B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(2009), correspondem a três níveis: básico, intermediário e avançado.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 descr="F:\AULA MUSICAL ABC EM LIBRAS (13).jpg"/>
          <p:cNvPicPr/>
          <p:nvPr/>
        </p:nvPicPr>
        <p:blipFill>
          <a:blip r:embed="rId2" cstate="print"/>
          <a:srcRect l="12710" t="24608" r="-128" b="3132"/>
          <a:stretch>
            <a:fillRect/>
          </a:stretch>
        </p:blipFill>
        <p:spPr bwMode="auto">
          <a:xfrm>
            <a:off x="1500166" y="1285860"/>
            <a:ext cx="321471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D:\CAPI\Documents\Meus documentos até 2012\Minhas imagens\Educação Sexual\CAPI 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00504"/>
            <a:ext cx="335758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</p:spPr>
        <p:txBody>
          <a:bodyPr>
            <a:normAutofit/>
          </a:bodyPr>
          <a:lstStyle/>
          <a:p>
            <a:pPr algn="ctr"/>
            <a:r>
              <a:rPr lang="pt-BR" sz="2900" b="1" dirty="0" smtClean="0"/>
              <a:t>ALFABETIZAÇÃO PELO SISTEMA SIGNWRITING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214554"/>
            <a:ext cx="7498080" cy="435771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  </a:t>
            </a:r>
            <a:r>
              <a:rPr 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OBJETIVO</a:t>
            </a:r>
            <a:r>
              <a:rPr lang="pt-BR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 </a:t>
            </a:r>
            <a:r>
              <a:rPr lang="pt-BR" sz="2800" dirty="0" smtClean="0">
                <a:solidFill>
                  <a:schemeClr val="tx2"/>
                </a:solidFill>
              </a:rPr>
              <a:t>investigar a aceitação e funcionalidade </a:t>
            </a:r>
            <a:r>
              <a:rPr lang="pt-BR" sz="2800" dirty="0" smtClean="0"/>
              <a:t>desse sistema de escrita por pessoas surdas,  refletindo e fortalecendo a identidade, comunidade e cultura, assim como desenvolver a competência comunicativa nas diversas situações em que essa pessoa estiver envolvida, seja utilizando a Libras sinalizada ou a escrita e leitura de sinais.</a:t>
            </a:r>
            <a:endParaRPr lang="pt-B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endParaRPr lang="pt-BR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ALUNOS  ATENDIDOS</a:t>
            </a:r>
            <a:r>
              <a:rPr lang="pt-BR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 </a:t>
            </a:r>
            <a:r>
              <a:rPr lang="pt-BR" sz="2800" dirty="0" smtClean="0">
                <a:solidFill>
                  <a:schemeClr val="tx2"/>
                </a:solidFill>
              </a:rPr>
              <a:t>mais de 40 alunos surdos com idades entre 07 e 35 anos.</a:t>
            </a:r>
          </a:p>
          <a:p>
            <a:endParaRPr lang="pt-BR" sz="2800" dirty="0" smtClean="0">
              <a:solidFill>
                <a:schemeClr val="tx2"/>
              </a:solidFill>
            </a:endParaRPr>
          </a:p>
          <a:p>
            <a:r>
              <a:rPr 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RESULTADO OBSERVADO</a:t>
            </a:r>
            <a:r>
              <a:rPr lang="pt-BR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  <a:r>
              <a:rPr lang="pt-BR" sz="2800" dirty="0" smtClean="0"/>
              <a:t>o aluno surdo identifica-se com a escrita de sinais pelo sistema </a:t>
            </a:r>
            <a:r>
              <a:rPr lang="pt-BR" sz="2800" i="1" dirty="0" err="1" smtClean="0"/>
              <a:t>SignWriting</a:t>
            </a:r>
            <a:r>
              <a:rPr lang="pt-BR" sz="2800" i="1" dirty="0" smtClean="0"/>
              <a:t>.</a:t>
            </a:r>
            <a:endParaRPr lang="pt-B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>
            <a:normAutofit/>
          </a:bodyPr>
          <a:lstStyle/>
          <a:p>
            <a:pPr algn="ctr"/>
            <a:r>
              <a:rPr lang="pt-BR" sz="2900" dirty="0" smtClean="0"/>
              <a:t> </a:t>
            </a:r>
            <a:r>
              <a:rPr lang="pt-BR" sz="2900" b="1" dirty="0" smtClean="0"/>
              <a:t>TRABALHO NO ESPAÇO AEE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271464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  </a:t>
            </a:r>
            <a:r>
              <a:rPr lang="pt-BR" sz="2400" dirty="0" smtClean="0">
                <a:solidFill>
                  <a:schemeClr val="tx2"/>
                </a:solidFill>
              </a:rPr>
              <a:t>Ao se depararem com textos ou sinais escritos os discentes surdos sempre fazem tentativas de leitura e compreensão, mesmo os alunos em idade adulta e que estão no nível básico de proficiência </a:t>
            </a:r>
            <a:r>
              <a:rPr lang="pt-BR" sz="2400" dirty="0" err="1" smtClean="0">
                <a:solidFill>
                  <a:schemeClr val="tx2"/>
                </a:solidFill>
              </a:rPr>
              <a:t>linguística</a:t>
            </a:r>
            <a:r>
              <a:rPr lang="pt-BR" sz="2400" dirty="0" smtClean="0">
                <a:solidFill>
                  <a:schemeClr val="tx2"/>
                </a:solidFill>
              </a:rPr>
              <a:t>, demonstram facilidade em compreender o sistema </a:t>
            </a:r>
            <a:r>
              <a:rPr lang="pt-BR" sz="2400" i="1" dirty="0" err="1" smtClean="0">
                <a:solidFill>
                  <a:schemeClr val="tx2"/>
                </a:solidFill>
              </a:rPr>
              <a:t>SignWriting</a:t>
            </a:r>
            <a:r>
              <a:rPr lang="pt-BR" sz="2400" dirty="0" smtClean="0">
                <a:solidFill>
                  <a:schemeClr val="tx2"/>
                </a:solidFill>
              </a:rPr>
              <a:t> associando corretamente grafema-fonema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5" name="Imagem 4" descr="F:\DCIM\Camera\2014-04-09 11.45.5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857628"/>
            <a:ext cx="371477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F:\DCIM\Camera\2014-04-09 11.45.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857628"/>
            <a:ext cx="350046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24288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2"/>
                </a:solidFill>
              </a:rPr>
              <a:t>As atividades realizadas são feitas com prazer e os alunos surdos apresentam interesse em identificar o sinal escrito comparando com os sinais que já conhecem. Isto contribui com a educação destes alunos porque reforça o valor da identidade surda, amplia a capacidade cognitiva e a organização do pensamento.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4" name="Imagem 3" descr="C:\Users\Maria Luiza\Documents\ESCRITA DE SINAIS\ES - 2012\fotos TRABALHO 2012\DSC004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86124"/>
            <a:ext cx="342902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C:\Users\Maria Luiza\Documents\ESCRITA DE SINAIS\ES - 2012\fotos TRABALHO 2012\DSC003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3985904" cy="281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900" b="1" dirty="0" smtClean="0"/>
              <a:t>DEPOIMENTOS DE ALUNOS SURDOS EM RELAÇÃO AO SIGNWRITING</a:t>
            </a:r>
            <a:endParaRPr lang="pt-BR" sz="29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38" y="1928802"/>
            <a:ext cx="4500594" cy="47149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chemeClr val="tx2"/>
                </a:solidFill>
              </a:rPr>
              <a:t>   “</a:t>
            </a:r>
            <a:r>
              <a:rPr lang="pt-BR" sz="2800" dirty="0" smtClean="0">
                <a:solidFill>
                  <a:schemeClr val="tx2"/>
                </a:solidFill>
              </a:rPr>
              <a:t>Uma oportunidade ímpar em nossa vida, pois a língua de sinais não pode ser só sinalizada,  precisa ser escrita para que os surdos também possam registrar suas opiniões, </a:t>
            </a:r>
            <a:r>
              <a:rPr lang="pt-BR" sz="2800" dirty="0" err="1" smtClean="0">
                <a:solidFill>
                  <a:schemeClr val="tx2"/>
                </a:solidFill>
              </a:rPr>
              <a:t>ideias</a:t>
            </a:r>
            <a:r>
              <a:rPr lang="pt-BR" sz="2800" dirty="0" smtClean="0">
                <a:solidFill>
                  <a:schemeClr val="tx2"/>
                </a:solidFill>
              </a:rPr>
              <a:t>, emoções e intenções interativas usando a própria língua e fazer uma leitura mais fácil de ser compreendida pelas comunidades surdas e demais pessoas interessadas”. 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4" name="Imagem 3" descr="C:\Users\Maria Luiza\Documents\ESCRITA DE SINAIS\ES - 2012\fotos TRABALHO 2012\DSC004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000372"/>
            <a:ext cx="3342962" cy="2525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2976" y="500042"/>
            <a:ext cx="7215238" cy="1928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chemeClr val="tx2"/>
                </a:solidFill>
              </a:rPr>
              <a:t>  “Aprender a escrita de sinais pelo sistema </a:t>
            </a:r>
            <a:r>
              <a:rPr lang="pt-BR" sz="2800" i="1" dirty="0" err="1" smtClean="0">
                <a:solidFill>
                  <a:schemeClr val="tx2"/>
                </a:solidFill>
              </a:rPr>
              <a:t>SignWriting</a:t>
            </a:r>
            <a:r>
              <a:rPr lang="pt-BR" sz="2800" i="1" dirty="0" smtClean="0">
                <a:solidFill>
                  <a:schemeClr val="tx2"/>
                </a:solidFill>
              </a:rPr>
              <a:t> </a:t>
            </a:r>
            <a:r>
              <a:rPr lang="pt-BR" sz="2800" dirty="0" smtClean="0">
                <a:solidFill>
                  <a:schemeClr val="tx2"/>
                </a:solidFill>
              </a:rPr>
              <a:t>é relevante para o desenvolvimento intelectual do surdo”.</a:t>
            </a:r>
            <a:endParaRPr lang="pt-BR" sz="2800" i="1" dirty="0">
              <a:solidFill>
                <a:schemeClr val="tx2"/>
              </a:solidFill>
            </a:endParaRPr>
          </a:p>
        </p:txBody>
      </p:sp>
      <p:pic>
        <p:nvPicPr>
          <p:cNvPr id="4" name="Imagem 3" descr="C:\Users\Maria Luiza\Documents\ESCRITA DE SINAIS\ES - 2012\fotos TRABALHO 2012\DSC004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335758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C:\Users\Maria Luiza\Documents\ESCRITA DE SINAIS\ES - 2012\fotos TRABALHO 2012\DSC003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3985904" cy="259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285884"/>
          </a:xfrm>
        </p:spPr>
        <p:txBody>
          <a:bodyPr>
            <a:normAutofit/>
          </a:bodyPr>
          <a:lstStyle/>
          <a:p>
            <a:pPr algn="ctr"/>
            <a:r>
              <a:rPr lang="pt-BR" sz="2900" b="1" dirty="0" smtClean="0"/>
              <a:t>CONSIDERAÇÕES FINAIS</a:t>
            </a:r>
            <a:endParaRPr lang="pt-BR" sz="29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571612"/>
            <a:ext cx="7065482" cy="4676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tx2"/>
                </a:solidFill>
              </a:rPr>
              <a:t>  O relato dos alunos indica que o surdo aceita facilmente a escrita de sua primeira língua por um sistema que registra fielmente a tridimensionalidade da Libras e por facilitar a compreensão dos sinais escritos e, por ser assim, o aprendizado acontece de forma tão natural quanto a aquisição da língua.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989034"/>
          </a:xfrm>
        </p:spPr>
        <p:txBody>
          <a:bodyPr>
            <a:normAutofit/>
          </a:bodyPr>
          <a:lstStyle/>
          <a:p>
            <a:pPr algn="ctr"/>
            <a:r>
              <a:rPr lang="pt-BR" sz="2900" b="1" dirty="0" smtClean="0"/>
              <a:t>REFERÊNCIAS</a:t>
            </a:r>
            <a:br>
              <a:rPr lang="pt-BR" sz="2900" b="1" dirty="0" smtClean="0"/>
            </a:b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357850"/>
          </a:xfrm>
        </p:spPr>
        <p:txBody>
          <a:bodyPr>
            <a:noAutofit/>
          </a:bodyPr>
          <a:lstStyle/>
          <a:p>
            <a:pPr algn="just"/>
            <a:r>
              <a:rPr lang="pt-BR" sz="1600" dirty="0" smtClean="0">
                <a:solidFill>
                  <a:schemeClr val="tx2"/>
                </a:solidFill>
              </a:rPr>
              <a:t>BARRETO, </a:t>
            </a:r>
            <a:r>
              <a:rPr lang="pt-BR" sz="1600" dirty="0" err="1" smtClean="0">
                <a:solidFill>
                  <a:schemeClr val="tx2"/>
                </a:solidFill>
              </a:rPr>
              <a:t>Madson</a:t>
            </a:r>
            <a:r>
              <a:rPr lang="pt-BR" sz="1600" dirty="0" smtClean="0">
                <a:solidFill>
                  <a:schemeClr val="tx2"/>
                </a:solidFill>
              </a:rPr>
              <a:t>; BARRETO, Raquel.</a:t>
            </a:r>
            <a:r>
              <a:rPr lang="pt-BR" sz="1600" i="1" dirty="0" smtClean="0">
                <a:solidFill>
                  <a:schemeClr val="tx2"/>
                </a:solidFill>
              </a:rPr>
              <a:t> Escrita de Sinais sem mistérios</a:t>
            </a:r>
            <a:r>
              <a:rPr lang="pt-BR" sz="1600" dirty="0" smtClean="0">
                <a:solidFill>
                  <a:schemeClr val="tx2"/>
                </a:solidFill>
              </a:rPr>
              <a:t>. Belo Horizonte: edição do autor, 2012.</a:t>
            </a:r>
          </a:p>
          <a:p>
            <a:pPr algn="just"/>
            <a:r>
              <a:rPr lang="pt-BR" sz="1600" dirty="0" smtClean="0">
                <a:solidFill>
                  <a:schemeClr val="tx2"/>
                </a:solidFill>
              </a:rPr>
              <a:t>BRASIL. </a:t>
            </a:r>
            <a:r>
              <a:rPr lang="pt-BR" sz="1600" i="1" dirty="0" smtClean="0">
                <a:solidFill>
                  <a:schemeClr val="tx2"/>
                </a:solidFill>
              </a:rPr>
              <a:t>Decreto nº 10.436</a:t>
            </a:r>
            <a:r>
              <a:rPr lang="pt-BR" sz="1600" dirty="0" smtClean="0">
                <a:solidFill>
                  <a:schemeClr val="tx2"/>
                </a:solidFill>
              </a:rPr>
              <a:t>, de 24 de abril de 2002.</a:t>
            </a:r>
          </a:p>
          <a:p>
            <a:pPr algn="just"/>
            <a:r>
              <a:rPr lang="pt-BR" sz="1600" dirty="0" smtClean="0">
                <a:solidFill>
                  <a:schemeClr val="tx2"/>
                </a:solidFill>
              </a:rPr>
              <a:t>BRASIL. </a:t>
            </a:r>
            <a:r>
              <a:rPr lang="pt-BR" sz="1600" i="1" dirty="0" smtClean="0">
                <a:solidFill>
                  <a:schemeClr val="tx2"/>
                </a:solidFill>
              </a:rPr>
              <a:t>Decreto nº 5.626</a:t>
            </a:r>
            <a:r>
              <a:rPr lang="pt-BR" sz="1600" dirty="0" smtClean="0">
                <a:solidFill>
                  <a:schemeClr val="tx2"/>
                </a:solidFill>
              </a:rPr>
              <a:t>, de 22 de dezembro de 2005.</a:t>
            </a:r>
          </a:p>
          <a:p>
            <a:pPr algn="just"/>
            <a:r>
              <a:rPr lang="pt-BR" sz="1600" dirty="0" smtClean="0">
                <a:solidFill>
                  <a:schemeClr val="tx2"/>
                </a:solidFill>
              </a:rPr>
              <a:t>CAPOVILLA, Fernando C.; </a:t>
            </a:r>
            <a:r>
              <a:rPr lang="pt-BR" sz="1600" i="1" dirty="0" err="1" smtClean="0">
                <a:solidFill>
                  <a:schemeClr val="tx2"/>
                </a:solidFill>
              </a:rPr>
              <a:t>et</a:t>
            </a:r>
            <a:r>
              <a:rPr lang="pt-BR" sz="1600" i="1" dirty="0" smtClean="0">
                <a:solidFill>
                  <a:schemeClr val="tx2"/>
                </a:solidFill>
              </a:rPr>
              <a:t> al. </a:t>
            </a:r>
            <a:r>
              <a:rPr lang="pt-BR" sz="1600" dirty="0" smtClean="0">
                <a:solidFill>
                  <a:schemeClr val="tx2"/>
                </a:solidFill>
              </a:rPr>
              <a:t>A escrita visual direta de sinais </a:t>
            </a:r>
            <a:r>
              <a:rPr lang="pt-BR" sz="1600" dirty="0" err="1" smtClean="0">
                <a:solidFill>
                  <a:schemeClr val="tx2"/>
                </a:solidFill>
              </a:rPr>
              <a:t>SignWriting</a:t>
            </a:r>
            <a:r>
              <a:rPr lang="pt-BR" sz="1600" dirty="0" smtClean="0">
                <a:solidFill>
                  <a:schemeClr val="tx2"/>
                </a:solidFill>
              </a:rPr>
              <a:t> e seu lugar na educação da criança Surda, 2006. In:</a:t>
            </a:r>
            <a:r>
              <a:rPr lang="pt-BR" sz="1600" i="1" dirty="0" smtClean="0">
                <a:solidFill>
                  <a:schemeClr val="tx2"/>
                </a:solidFill>
              </a:rPr>
              <a:t> </a:t>
            </a:r>
            <a:r>
              <a:rPr lang="pt-BR" sz="1600" dirty="0" smtClean="0">
                <a:solidFill>
                  <a:schemeClr val="tx2"/>
                </a:solidFill>
              </a:rPr>
              <a:t>CAPOVILLA, F. C.; RAPHAEL, W. D. </a:t>
            </a:r>
            <a:r>
              <a:rPr lang="pt-BR" sz="1600" i="1" dirty="0" smtClean="0">
                <a:solidFill>
                  <a:schemeClr val="tx2"/>
                </a:solidFill>
              </a:rPr>
              <a:t>Dicionário enciclopédico ilustrado </a:t>
            </a:r>
            <a:r>
              <a:rPr lang="pt-BR" sz="1600" i="1" dirty="0" err="1" smtClean="0">
                <a:solidFill>
                  <a:schemeClr val="tx2"/>
                </a:solidFill>
              </a:rPr>
              <a:t>trilíngue</a:t>
            </a:r>
            <a:r>
              <a:rPr lang="pt-BR" sz="1600" i="1" dirty="0" smtClean="0">
                <a:solidFill>
                  <a:schemeClr val="tx2"/>
                </a:solidFill>
              </a:rPr>
              <a:t> da língua de sinais brasileira. </a:t>
            </a:r>
            <a:r>
              <a:rPr lang="pt-BR" sz="1600" dirty="0" smtClean="0">
                <a:solidFill>
                  <a:schemeClr val="tx2"/>
                </a:solidFill>
              </a:rPr>
              <a:t>Vol. II: Sinais de M a Z. 3ed. São Paulo: Edusp, 2006, pp. 1491-1496.</a:t>
            </a:r>
          </a:p>
          <a:p>
            <a:pPr algn="just"/>
            <a:r>
              <a:rPr lang="pt-BR" sz="1600" dirty="0" smtClean="0">
                <a:solidFill>
                  <a:schemeClr val="tx2"/>
                </a:solidFill>
              </a:rPr>
              <a:t>CAPOVILLA, Fernando C.; RAPHAEL, </a:t>
            </a:r>
            <a:r>
              <a:rPr lang="pt-BR" sz="1600" dirty="0" err="1" smtClean="0">
                <a:solidFill>
                  <a:schemeClr val="tx2"/>
                </a:solidFill>
              </a:rPr>
              <a:t>Walkiria</a:t>
            </a:r>
            <a:r>
              <a:rPr lang="pt-BR" sz="1600" dirty="0" smtClean="0">
                <a:solidFill>
                  <a:schemeClr val="tx2"/>
                </a:solidFill>
              </a:rPr>
              <a:t>. D; LUZ, R. D. </a:t>
            </a:r>
            <a:r>
              <a:rPr lang="pt-BR" sz="1600" i="1" dirty="0" smtClean="0">
                <a:solidFill>
                  <a:schemeClr val="tx2"/>
                </a:solidFill>
              </a:rPr>
              <a:t>Dicionário enciclopédico ilustrado </a:t>
            </a:r>
            <a:r>
              <a:rPr lang="pt-BR" sz="1600" i="1" dirty="0" err="1" smtClean="0">
                <a:solidFill>
                  <a:schemeClr val="tx2"/>
                </a:solidFill>
              </a:rPr>
              <a:t>trilíngüe</a:t>
            </a:r>
            <a:r>
              <a:rPr lang="pt-BR" sz="1600" i="1" dirty="0" smtClean="0">
                <a:solidFill>
                  <a:schemeClr val="tx2"/>
                </a:solidFill>
              </a:rPr>
              <a:t> da Língua de Sinais Brasileira</a:t>
            </a:r>
            <a:r>
              <a:rPr lang="pt-BR" sz="1600" dirty="0" smtClean="0">
                <a:solidFill>
                  <a:schemeClr val="tx2"/>
                </a:solidFill>
              </a:rPr>
              <a:t>. São Paulo: Edusp, 2001.</a:t>
            </a:r>
          </a:p>
          <a:p>
            <a:pPr algn="just"/>
            <a:r>
              <a:rPr lang="pt-BR" sz="1600" dirty="0" smtClean="0">
                <a:solidFill>
                  <a:schemeClr val="tx2"/>
                </a:solidFill>
              </a:rPr>
              <a:t>NOBRE, </a:t>
            </a:r>
            <a:r>
              <a:rPr lang="pt-BR" sz="1600" dirty="0" err="1" smtClean="0">
                <a:solidFill>
                  <a:schemeClr val="tx2"/>
                </a:solidFill>
              </a:rPr>
              <a:t>Rundesth</a:t>
            </a:r>
            <a:r>
              <a:rPr lang="pt-BR" sz="1600" dirty="0" smtClean="0">
                <a:solidFill>
                  <a:schemeClr val="tx2"/>
                </a:solidFill>
              </a:rPr>
              <a:t> S. </a:t>
            </a:r>
            <a:r>
              <a:rPr lang="pt-BR" sz="1600" i="1" dirty="0" smtClean="0">
                <a:solidFill>
                  <a:schemeClr val="tx2"/>
                </a:solidFill>
              </a:rPr>
              <a:t>Processo de grafia da língua de sinais: </a:t>
            </a:r>
            <a:r>
              <a:rPr lang="pt-BR" sz="1600" dirty="0" smtClean="0">
                <a:solidFill>
                  <a:schemeClr val="tx2"/>
                </a:solidFill>
              </a:rPr>
              <a:t>uma análise </a:t>
            </a:r>
            <a:r>
              <a:rPr lang="pt-BR" sz="1600" dirty="0" err="1" smtClean="0">
                <a:solidFill>
                  <a:schemeClr val="tx2"/>
                </a:solidFill>
              </a:rPr>
              <a:t>fono-morfológica</a:t>
            </a:r>
            <a:r>
              <a:rPr lang="pt-BR" sz="1600" dirty="0" smtClean="0">
                <a:solidFill>
                  <a:schemeClr val="tx2"/>
                </a:solidFill>
              </a:rPr>
              <a:t> da escrita em </a:t>
            </a:r>
            <a:r>
              <a:rPr lang="pt-BR" sz="1600" dirty="0" err="1" smtClean="0">
                <a:solidFill>
                  <a:schemeClr val="tx2"/>
                </a:solidFill>
              </a:rPr>
              <a:t>SignWriting</a:t>
            </a:r>
            <a:r>
              <a:rPr lang="pt-BR" sz="1600" i="1" dirty="0" smtClean="0">
                <a:solidFill>
                  <a:schemeClr val="tx2"/>
                </a:solidFill>
              </a:rPr>
              <a:t>. </a:t>
            </a:r>
            <a:r>
              <a:rPr lang="pt-BR" sz="1600" dirty="0" smtClean="0">
                <a:solidFill>
                  <a:schemeClr val="tx2"/>
                </a:solidFill>
              </a:rPr>
              <a:t>Dissertação de Mestrado em </a:t>
            </a:r>
            <a:r>
              <a:rPr lang="pt-BR" sz="1600" dirty="0" err="1" smtClean="0">
                <a:solidFill>
                  <a:schemeClr val="tx2"/>
                </a:solidFill>
              </a:rPr>
              <a:t>Linguística</a:t>
            </a:r>
            <a:r>
              <a:rPr lang="pt-BR" sz="1600" dirty="0" smtClean="0">
                <a:solidFill>
                  <a:schemeClr val="tx2"/>
                </a:solidFill>
              </a:rPr>
              <a:t> Aplicada. Florianópolis: UFSC, 2011.</a:t>
            </a:r>
          </a:p>
          <a:p>
            <a:pPr algn="just"/>
            <a:r>
              <a:rPr lang="pt-BR" sz="1600" dirty="0" smtClean="0">
                <a:solidFill>
                  <a:schemeClr val="tx2"/>
                </a:solidFill>
              </a:rPr>
              <a:t>SILVA, Fábio Irineu </a:t>
            </a:r>
            <a:r>
              <a:rPr lang="pt-BR" sz="1600" dirty="0" err="1" smtClean="0">
                <a:solidFill>
                  <a:schemeClr val="tx2"/>
                </a:solidFill>
              </a:rPr>
              <a:t>da.</a:t>
            </a:r>
            <a:r>
              <a:rPr lang="pt-BR" sz="1600" dirty="0" smtClean="0">
                <a:solidFill>
                  <a:schemeClr val="tx2"/>
                </a:solidFill>
              </a:rPr>
              <a:t> </a:t>
            </a:r>
            <a:r>
              <a:rPr lang="pt-BR" sz="1600" i="1" dirty="0" smtClean="0">
                <a:solidFill>
                  <a:schemeClr val="tx2"/>
                </a:solidFill>
              </a:rPr>
              <a:t>Analisando o processo de leitura de uma possível escrita da língua brasileira de sinais: </a:t>
            </a:r>
            <a:r>
              <a:rPr lang="pt-BR" sz="1600" dirty="0" err="1" smtClean="0">
                <a:solidFill>
                  <a:schemeClr val="tx2"/>
                </a:solidFill>
              </a:rPr>
              <a:t>SignWriting</a:t>
            </a:r>
            <a:r>
              <a:rPr lang="pt-BR" sz="1600" dirty="0" smtClean="0">
                <a:solidFill>
                  <a:schemeClr val="tx2"/>
                </a:solidFill>
              </a:rPr>
              <a:t>. Dissertação de Mestrado em Educação. Florianópolis: UFSC, 2009.</a:t>
            </a:r>
          </a:p>
          <a:p>
            <a:pPr algn="just"/>
            <a:r>
              <a:rPr lang="pt-BR" sz="1600" dirty="0" smtClean="0">
                <a:solidFill>
                  <a:schemeClr val="tx2"/>
                </a:solidFill>
              </a:rPr>
              <a:t>STUMPF, Marianne R. </a:t>
            </a:r>
            <a:r>
              <a:rPr lang="pt-BR" sz="1600" i="1" dirty="0" smtClean="0">
                <a:solidFill>
                  <a:schemeClr val="tx2"/>
                </a:solidFill>
              </a:rPr>
              <a:t>Aprendizagem de Escrita de Língua de Sinais pelo sistema </a:t>
            </a:r>
            <a:r>
              <a:rPr lang="pt-BR" sz="1600" i="1" dirty="0" err="1" smtClean="0">
                <a:solidFill>
                  <a:schemeClr val="tx2"/>
                </a:solidFill>
              </a:rPr>
              <a:t>SignWriting</a:t>
            </a:r>
            <a:r>
              <a:rPr lang="pt-BR" sz="1600" dirty="0" smtClean="0">
                <a:solidFill>
                  <a:schemeClr val="tx2"/>
                </a:solidFill>
              </a:rPr>
              <a:t>: línguas de sinais no papel e no computador. Tese de Doutorado em Informática na Educação. Porto Alegre: UFRGS, 2005.</a:t>
            </a:r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Contatos</a:t>
            </a:r>
            <a:br>
              <a:rPr lang="pt-BR" dirty="0" smtClean="0"/>
            </a:br>
            <a:r>
              <a:rPr lang="pt-BR" sz="2200" dirty="0" smtClean="0">
                <a:effectLst/>
              </a:rPr>
              <a:t>Info </a:t>
            </a:r>
            <a:r>
              <a:rPr lang="pt-BR" sz="2200" dirty="0" err="1" smtClean="0">
                <a:effectLst/>
              </a:rPr>
              <a:t>Contacts</a:t>
            </a:r>
            <a:endParaRPr lang="pt-BR" sz="2200" dirty="0">
              <a:effectLst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4990" y="4160516"/>
            <a:ext cx="838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 descr="C:\Users\Maria Luiza\Documents\ESCRITA DE SINAIS\SW sinais\Luiz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7230" y="969056"/>
            <a:ext cx="781050" cy="762000"/>
          </a:xfrm>
          <a:prstGeom prst="rect">
            <a:avLst/>
          </a:prstGeom>
          <a:noFill/>
        </p:spPr>
      </p:pic>
      <p:pic>
        <p:nvPicPr>
          <p:cNvPr id="24" name="Espaço Reservado para Conteúdo 3" descr="http://4.bp.blogspot.com/-c8PTK7kYnBE/UlvtqRA8B0I/AAAAAAAAAHE/wkoB4ZoeNbI/s1600/20130924_172137.jpg"/>
          <p:cNvPicPr>
            <a:picLocks/>
          </p:cNvPicPr>
          <p:nvPr/>
        </p:nvPicPr>
        <p:blipFill>
          <a:blip r:embed="rId4"/>
          <a:srcRect l="22902" t="27342" r="56657" b="36827"/>
          <a:stretch>
            <a:fillRect/>
          </a:stretch>
        </p:blipFill>
        <p:spPr bwMode="auto">
          <a:xfrm>
            <a:off x="5004048" y="1030947"/>
            <a:ext cx="1637460" cy="2089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m 24" descr="C:\Documents and Settings\Usuario\Configurações locais\Temporary Internet Files\Content.Word\tatian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2957" y="3957491"/>
            <a:ext cx="1524532" cy="1919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CaixaDeTexto 25"/>
          <p:cNvSpPr txBox="1"/>
          <p:nvPr/>
        </p:nvSpPr>
        <p:spPr>
          <a:xfrm>
            <a:off x="1881410" y="4856880"/>
            <a:ext cx="31226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Jorgina de Cássia </a:t>
            </a:r>
            <a:r>
              <a:rPr lang="pt-BR" sz="2000" b="1" dirty="0" err="1" smtClean="0"/>
              <a:t>Tannus</a:t>
            </a:r>
            <a:endParaRPr lang="pt-BR" sz="2000" b="1" dirty="0" smtClean="0"/>
          </a:p>
          <a:p>
            <a:r>
              <a:rPr lang="pt-BR" sz="2000" dirty="0" smtClean="0"/>
              <a:t>jc_tannus@hotmail.com</a:t>
            </a:r>
            <a:endParaRPr lang="pt-BR" sz="2000" dirty="0"/>
          </a:p>
          <a:p>
            <a:r>
              <a:rPr lang="pt-BR" sz="1900" dirty="0" smtClean="0"/>
              <a:t>Coordenadora da área de surdez no </a:t>
            </a:r>
            <a:r>
              <a:rPr lang="pt-BR" sz="1900" dirty="0"/>
              <a:t>Centro</a:t>
            </a:r>
          </a:p>
          <a:p>
            <a:r>
              <a:rPr lang="pt-BR" sz="1900" dirty="0"/>
              <a:t>d</a:t>
            </a:r>
            <a:r>
              <a:rPr lang="pt-BR" sz="1900" dirty="0" smtClean="0"/>
              <a:t>e </a:t>
            </a:r>
            <a:r>
              <a:rPr lang="pt-BR" sz="1900" dirty="0"/>
              <a:t>Apoio Pedagógico de Ipiaú – Ba, Brasil</a:t>
            </a:r>
          </a:p>
          <a:p>
            <a:pPr algn="ctr"/>
            <a:endParaRPr lang="pt-BR" sz="2000" dirty="0" smtClean="0"/>
          </a:p>
          <a:p>
            <a:pPr algn="ctr"/>
            <a:endParaRPr lang="pt-BR" sz="20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485272" y="1689930"/>
            <a:ext cx="26587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 Maria Luiza Nascimento</a:t>
            </a:r>
          </a:p>
          <a:p>
            <a:r>
              <a:rPr lang="pt-BR" dirty="0" smtClean="0"/>
              <a:t>mluizacbn@hotmail.com</a:t>
            </a:r>
            <a:endParaRPr lang="pt-BR" dirty="0"/>
          </a:p>
          <a:p>
            <a:r>
              <a:rPr lang="pt-BR" sz="1900" dirty="0" smtClean="0"/>
              <a:t>Professora no Centro</a:t>
            </a:r>
          </a:p>
          <a:p>
            <a:r>
              <a:rPr lang="pt-BR" sz="1900" dirty="0" smtClean="0"/>
              <a:t>De Apoio Pedagógico de Ipiaú – Ba, Brasil</a:t>
            </a:r>
            <a:endParaRPr lang="pt-BR" sz="1900" dirty="0"/>
          </a:p>
          <a:p>
            <a:r>
              <a:rPr lang="pt-BR" sz="2000" dirty="0" smtClean="0"/>
              <a:t> </a:t>
            </a:r>
          </a:p>
          <a:p>
            <a:endParaRPr lang="pt-BR" sz="20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578713" y="4838522"/>
            <a:ext cx="23137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Tatiana Gavião</a:t>
            </a:r>
          </a:p>
          <a:p>
            <a:r>
              <a:rPr lang="pt-BR" sz="2000" dirty="0" smtClean="0"/>
              <a:t>tatigaviao@bol.com</a:t>
            </a:r>
          </a:p>
          <a:p>
            <a:r>
              <a:rPr lang="pt-BR" sz="1900" dirty="0" smtClean="0"/>
              <a:t>Professora no Centro</a:t>
            </a:r>
          </a:p>
          <a:p>
            <a:r>
              <a:rPr lang="pt-BR" sz="1900" dirty="0" smtClean="0"/>
              <a:t>De Apoio Pedagógico de Ipiaú – Ba, Brasil</a:t>
            </a:r>
          </a:p>
          <a:p>
            <a:endParaRPr lang="pt-BR" sz="2000" dirty="0"/>
          </a:p>
        </p:txBody>
      </p:sp>
      <p:pic>
        <p:nvPicPr>
          <p:cNvPr id="29" name="Imagem 28" descr="https://fbcdn-sphotos-c-a.akamaihd.net/hphotos-ak-xfa1/v/t1.0-9/10429353_10204339813081157_6016344894053676224_n.jpg?oh=f764e285a508994393c74fdbac358366&amp;oe=542DC260&amp;__gda__=1412343949_91a2a59066cd9138c47dd77f80564df7"/>
          <p:cNvPicPr/>
          <p:nvPr/>
        </p:nvPicPr>
        <p:blipFill>
          <a:blip r:embed="rId6"/>
          <a:srcRect l="20106" t="26824" r="58495" b="39294"/>
          <a:stretch>
            <a:fillRect/>
          </a:stretch>
        </p:blipFill>
        <p:spPr bwMode="auto">
          <a:xfrm>
            <a:off x="251520" y="4085963"/>
            <a:ext cx="1580996" cy="1863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2751" r="31880" b="30050"/>
          <a:stretch/>
        </p:blipFill>
        <p:spPr>
          <a:xfrm>
            <a:off x="259861" y="1187624"/>
            <a:ext cx="1572655" cy="1973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CaixaDeTexto 30"/>
          <p:cNvSpPr txBox="1"/>
          <p:nvPr/>
        </p:nvSpPr>
        <p:spPr>
          <a:xfrm>
            <a:off x="1793515" y="1912905"/>
            <a:ext cx="3309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Madson Barreto</a:t>
            </a:r>
          </a:p>
          <a:p>
            <a:r>
              <a:rPr lang="pt-BR" sz="2000" dirty="0" smtClean="0"/>
              <a:t>madson@librasescrita.com.br</a:t>
            </a:r>
          </a:p>
          <a:p>
            <a:r>
              <a:rPr lang="pt-BR" sz="2000" dirty="0" smtClean="0">
                <a:hlinkClick r:id="rId8"/>
              </a:rPr>
              <a:t>www.librasescrita.com.br</a:t>
            </a:r>
            <a:endParaRPr lang="pt-BR" sz="2000" dirty="0" smtClean="0"/>
          </a:p>
          <a:p>
            <a:r>
              <a:rPr lang="pt-BR" sz="1900" dirty="0" err="1" smtClean="0"/>
              <a:t>Co-fundador</a:t>
            </a:r>
            <a:r>
              <a:rPr lang="pt-BR" sz="1900" dirty="0" smtClean="0"/>
              <a:t> e Professor na Libras Escrita - Brasil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72" y="1439000"/>
            <a:ext cx="544778" cy="411363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9046" y="4090899"/>
            <a:ext cx="1026701" cy="83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761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9356" y="4757752"/>
            <a:ext cx="838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 descr="C:\Users\Maria Luiza\Documents\ESCRITA DE SINAIS\SW sinais\Luiz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5100" y="4808552"/>
            <a:ext cx="781050" cy="762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292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A VISÃO DOS SURDOS DA CIDADE DE IPIAÚ (BA, BRASIL) SOBRE O SIGNWRITING</a:t>
            </a:r>
            <a:r>
              <a:rPr lang="pt-BR" dirty="0" smtClean="0">
                <a:solidFill>
                  <a:schemeClr val="tx2"/>
                </a:solidFill>
              </a:rPr>
              <a:t> 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 descr="http://4.bp.blogspot.com/-c8PTK7kYnBE/UlvtqRA8B0I/AAAAAAAAAHE/wkoB4ZoeNbI/s1600/20130924_172137.jpg"/>
          <p:cNvPicPr>
            <a:picLocks noGrp="1"/>
          </p:cNvPicPr>
          <p:nvPr>
            <p:ph idx="1"/>
          </p:nvPr>
        </p:nvPicPr>
        <p:blipFill>
          <a:blip r:embed="rId4"/>
          <a:srcRect l="22902" t="27342" r="56657" b="36827"/>
          <a:stretch>
            <a:fillRect/>
          </a:stretch>
        </p:blipFill>
        <p:spPr bwMode="auto">
          <a:xfrm>
            <a:off x="4572000" y="2052153"/>
            <a:ext cx="2071702" cy="2643206"/>
          </a:xfrm>
          <a:prstGeom prst="ellipse">
            <a:avLst/>
          </a:prstGeom>
          <a:ln w="19050" cap="rnd">
            <a:solidFill>
              <a:schemeClr val="tx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m 4" descr="C:\Documents and Settings\Usuario\Configurações locais\Temporary Internet Files\Content.Word\tatian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6256" y="2195029"/>
            <a:ext cx="1928826" cy="2428892"/>
          </a:xfrm>
          <a:prstGeom prst="ellipse">
            <a:avLst/>
          </a:prstGeom>
          <a:ln w="28575" cap="rnd">
            <a:solidFill>
              <a:schemeClr val="tx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2355712" y="537990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/>
              <a:t>Jorgina</a:t>
            </a:r>
            <a:r>
              <a:rPr lang="pt-BR" sz="2000" dirty="0" smtClean="0"/>
              <a:t> de Cássia </a:t>
            </a:r>
            <a:r>
              <a:rPr lang="pt-BR" sz="2000" dirty="0" err="1" smtClean="0"/>
              <a:t>Tannus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73142" y="5529426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 Maria Luiza Nascimento 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388862" y="543575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Tatiana Coelho</a:t>
            </a:r>
            <a:endParaRPr lang="pt-BR" sz="2000" dirty="0"/>
          </a:p>
        </p:txBody>
      </p:sp>
      <p:pic>
        <p:nvPicPr>
          <p:cNvPr id="12" name="Imagem 11" descr="https://fbcdn-sphotos-c-a.akamaihd.net/hphotos-ak-xfa1/v/t1.0-9/10429353_10204339813081157_6016344894053676224_n.jpg?oh=f764e285a508994393c74fdbac358366&amp;oe=542DC260&amp;__gda__=1412343949_91a2a59066cd9138c47dd77f80564df7"/>
          <p:cNvPicPr/>
          <p:nvPr/>
        </p:nvPicPr>
        <p:blipFill>
          <a:blip r:embed="rId6"/>
          <a:srcRect l="20106" t="26824" r="58495" b="39294"/>
          <a:stretch>
            <a:fillRect/>
          </a:stretch>
        </p:blipFill>
        <p:spPr bwMode="auto">
          <a:xfrm>
            <a:off x="2427720" y="2266467"/>
            <a:ext cx="2000264" cy="2357454"/>
          </a:xfrm>
          <a:prstGeom prst="ellipse">
            <a:avLst/>
          </a:prstGeom>
          <a:ln w="28575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2751" r="31880" b="30050"/>
          <a:stretch/>
        </p:blipFill>
        <p:spPr>
          <a:xfrm>
            <a:off x="323528" y="2167799"/>
            <a:ext cx="1953434" cy="2451368"/>
          </a:xfrm>
          <a:prstGeom prst="ellipse">
            <a:avLst/>
          </a:prstGeom>
          <a:ln w="28575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aixaDeTexto 13"/>
          <p:cNvSpPr txBox="1"/>
          <p:nvPr/>
        </p:nvSpPr>
        <p:spPr>
          <a:xfrm>
            <a:off x="223927" y="543575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Madson Barreto</a:t>
            </a:r>
            <a:endParaRPr lang="pt-BR" sz="2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82" y="4961853"/>
            <a:ext cx="544778" cy="41136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781564"/>
            <a:ext cx="800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324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406640" cy="1500198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A  VISÃO DOS SURDOS DA CIDADE DE IPIAÚ – BA (BRASIL) SOBRE O SIGNWRITING</a:t>
            </a:r>
            <a:endParaRPr lang="pt-BR" sz="3600" b="1" dirty="0"/>
          </a:p>
        </p:txBody>
      </p:sp>
      <p:pic>
        <p:nvPicPr>
          <p:cNvPr id="5" name="Imagem 4" descr="E:\1º  SEMINÁRIO SURDOS fotos\1º SEMINÁRIO DE SURDOS NO CAPI 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E:\1º  SEMINÁRIO SURDOS fotos\1º SEMINÁRIO DE SURDOS NO CAPI 1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876"/>
            <a:ext cx="3695700" cy="27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900" b="1" dirty="0" smtClean="0"/>
              <a:t>CENTRO DE APOIO PEDAGÓGICO DE IPIAÚ – BA (BRASIL)</a:t>
            </a:r>
            <a:endParaRPr lang="pt-BR" sz="2900" b="1" dirty="0"/>
          </a:p>
        </p:txBody>
      </p:sp>
      <p:pic>
        <p:nvPicPr>
          <p:cNvPr id="4" name="Espaço Reservado para Conteúdo 3" descr="http://escolas.educacao.ba.gov.br/sites/all/modules/sinc_escolas/fachadas/117837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85804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D:\CAPI\Documents\Meus documentos até 2012\Minhas imagens\VERDURÃO 28.AGOS . 2011\CIMG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071942"/>
            <a:ext cx="307183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43306" y="1857364"/>
            <a:ext cx="2714644" cy="31432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2400" dirty="0" smtClean="0"/>
              <a:t>   </a:t>
            </a:r>
            <a:r>
              <a:rPr lang="pt-BR" sz="2400" dirty="0" smtClean="0">
                <a:solidFill>
                  <a:schemeClr val="tx2"/>
                </a:solidFill>
              </a:rPr>
              <a:t>O trabalho do CAPI consiste no apoio pedagógico para alunos com surdez e outras deficiências, inclusos na Rede Regular de ensino</a:t>
            </a:r>
            <a:r>
              <a:rPr lang="pt-BR" sz="2400" b="1" dirty="0" smtClean="0">
                <a:solidFill>
                  <a:schemeClr val="tx2"/>
                </a:solidFill>
              </a:rPr>
              <a:t>.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4" name="Imagem 3" descr="alunos TGD 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357430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 descr="DSCF6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732744"/>
            <a:ext cx="2452704" cy="1839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niver meire e ativ. pedag. DI 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5070966"/>
            <a:ext cx="2192243" cy="157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Coordenação\Meus documentos\DEF VISUAL\Fotos DV\Fotografia CAPI\DSC026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29058" y="142852"/>
            <a:ext cx="2357426" cy="1650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DSC058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572264" y="2571744"/>
            <a:ext cx="2317738" cy="1738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3" descr="DSC059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357290" y="357166"/>
            <a:ext cx="2324096" cy="1743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m 12" descr="C:\Users\Maria Luiza\Documents\ESCRITA DE SINAIS\ES - 2012\fotos TRABALHO 2012\DSC0036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85728"/>
            <a:ext cx="242889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m 13" descr="C:\Documents and Settings\Usuario\Meus documentos\Minhas imagens\Fotos - Câmera\SDC1052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4572008"/>
            <a:ext cx="250033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7686" y="642918"/>
            <a:ext cx="4143404" cy="57150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dirty="0" smtClean="0"/>
              <a:t>  </a:t>
            </a:r>
            <a:r>
              <a:rPr lang="pt-BR" dirty="0" smtClean="0">
                <a:solidFill>
                  <a:schemeClr val="tx2"/>
                </a:solidFill>
              </a:rPr>
              <a:t>Na Área de Surdez, a especificidade é a Língua Brasileira de Sinais (Libras) reconhecida pela </a:t>
            </a:r>
            <a:r>
              <a:rPr lang="pt-BR" dirty="0" err="1" smtClean="0">
                <a:solidFill>
                  <a:schemeClr val="tx2"/>
                </a:solidFill>
              </a:rPr>
              <a:t>pela</a:t>
            </a:r>
            <a:r>
              <a:rPr lang="pt-BR" dirty="0" smtClean="0">
                <a:solidFill>
                  <a:schemeClr val="tx2"/>
                </a:solidFill>
              </a:rPr>
              <a:t> Lei nº 10.436/2002, que determina que o ensino deve ser feito diretamente nesta língua ou por intermédio de um Tradutor/Intérprete, conforme o Decreto Lei 5.626/2005.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/>
          <a:srcRect l="71167" t="58467" r="11635" b="7667"/>
          <a:stretch>
            <a:fillRect/>
          </a:stretch>
        </p:blipFill>
        <p:spPr bwMode="auto">
          <a:xfrm>
            <a:off x="1428728" y="357166"/>
            <a:ext cx="285752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/>
          <p:nvPr/>
        </p:nvPicPr>
        <p:blipFill>
          <a:blip r:embed="rId3"/>
          <a:srcRect l="11635" t="28833" r="61080" b="50000"/>
          <a:stretch>
            <a:fillRect/>
          </a:stretch>
        </p:blipFill>
        <p:spPr bwMode="auto">
          <a:xfrm>
            <a:off x="1428728" y="3643314"/>
            <a:ext cx="292895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6116" y="500042"/>
            <a:ext cx="3143272" cy="41434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sz="2800" b="1" dirty="0" smtClean="0">
                <a:solidFill>
                  <a:schemeClr val="tx2"/>
                </a:solidFill>
              </a:rPr>
              <a:t>   No município de </a:t>
            </a:r>
            <a:r>
              <a:rPr lang="pt-BR" sz="2800" b="1" dirty="0" err="1" smtClean="0">
                <a:solidFill>
                  <a:schemeClr val="tx2"/>
                </a:solidFill>
              </a:rPr>
              <a:t>Ipiaú-BA</a:t>
            </a:r>
            <a:r>
              <a:rPr lang="pt-BR" sz="2800" b="1" dirty="0" smtClean="0">
                <a:solidFill>
                  <a:schemeClr val="tx2"/>
                </a:solidFill>
              </a:rPr>
              <a:t>, os alunos surdos inclusos nas classes regulares de ensino são acompanhados por intérpretes em sala de aula.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5121" name="Picture 1" descr="C:\Documents and Settings\Usuario\Desktop\734373_10200888051069549_157434656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357694"/>
            <a:ext cx="3143272" cy="209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Documents and Settings\Usuario\Desktop\IMG-20140630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2411016" cy="321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C:\Documents and Settings\Usuario\Desktop\1402813_187990894721824_939375863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6256"/>
            <a:ext cx="3143272" cy="2207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C:\Documents and Settings\Usuario\Desktop\603113_149945248526418_1187343996_n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428736"/>
            <a:ext cx="257176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82660"/>
          </a:xfrm>
        </p:spPr>
        <p:txBody>
          <a:bodyPr>
            <a:noAutofit/>
          </a:bodyPr>
          <a:lstStyle/>
          <a:p>
            <a:r>
              <a:rPr lang="pt-BR" sz="2900" b="1" dirty="0" smtClean="0"/>
              <a:t>                  ÁREA: SURDEZ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785818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11200" dirty="0" smtClean="0">
                <a:solidFill>
                  <a:schemeClr val="tx2"/>
                </a:solidFill>
                <a:latin typeface="+mj-lt"/>
              </a:rPr>
              <a:t>Atendimento educacional especializado para o </a:t>
            </a:r>
            <a:r>
              <a:rPr lang="pt-BR" sz="11200" dirty="0" smtClean="0">
                <a:solidFill>
                  <a:srgbClr val="FF0000"/>
                </a:solidFill>
                <a:latin typeface="+mj-lt"/>
              </a:rPr>
              <a:t>ensino de Libras (L1)</a:t>
            </a:r>
          </a:p>
          <a:p>
            <a:pPr algn="ctr">
              <a:buNone/>
            </a:pPr>
            <a:endParaRPr lang="pt-BR" sz="11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pt-BR" sz="2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28728" y="3214686"/>
            <a:ext cx="7498080" cy="78581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pt-BR" sz="1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Atendimento educacional especializado para o </a:t>
            </a:r>
            <a:r>
              <a:rPr kumimoji="0" lang="pt-BR" sz="11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ensino </a:t>
            </a:r>
            <a:r>
              <a:rPr lang="pt-BR" sz="11200" dirty="0" smtClean="0">
                <a:solidFill>
                  <a:srgbClr val="FF0000"/>
                </a:solidFill>
                <a:latin typeface="+mj-lt"/>
              </a:rPr>
              <a:t>em </a:t>
            </a:r>
            <a:r>
              <a:rPr kumimoji="0" lang="pt-BR" sz="11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Libras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1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500166" y="5000636"/>
            <a:ext cx="7498080" cy="78581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65760" lvl="0" indent="-283464" algn="ctr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kumimoji="0" lang="pt-BR" sz="1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Atendimento educacional especializado para o </a:t>
            </a:r>
            <a:r>
              <a:rPr lang="pt-BR" sz="11200" dirty="0" smtClean="0">
                <a:solidFill>
                  <a:srgbClr val="FF0000"/>
                </a:solidFill>
              </a:rPr>
              <a:t>ensino de Língua Portuguesa (L2)</a:t>
            </a:r>
            <a:endParaRPr kumimoji="0" lang="pt-BR" sz="11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1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Imagem 5" descr="http://neetic.pbworks.com/f/1164932396/img_simb_surde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8572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/>
              <a:t>ATENDIMENTO PEDAGÓGICO PARA O ENSINO DE </a:t>
            </a:r>
            <a:r>
              <a:rPr lang="pt-BR" sz="5300" b="1" dirty="0" smtClean="0">
                <a:solidFill>
                  <a:srgbClr val="0070C0"/>
                </a:solidFill>
                <a:latin typeface="LIBRAS2002" pitchFamily="2" charset="0"/>
              </a:rPr>
              <a:t>l</a:t>
            </a:r>
            <a:r>
              <a:rPr lang="pt-BR" sz="5300" b="1" dirty="0" smtClean="0">
                <a:solidFill>
                  <a:srgbClr val="FF0066"/>
                </a:solidFill>
                <a:latin typeface="LIBRAS2002" pitchFamily="2" charset="0"/>
              </a:rPr>
              <a:t>i</a:t>
            </a:r>
            <a:r>
              <a:rPr lang="pt-BR" sz="5300" b="1" dirty="0" smtClean="0">
                <a:solidFill>
                  <a:srgbClr val="FF0000"/>
                </a:solidFill>
                <a:latin typeface="LIBRAS2002" pitchFamily="2" charset="0"/>
              </a:rPr>
              <a:t>b</a:t>
            </a:r>
            <a:r>
              <a:rPr lang="pt-BR" sz="5300" b="1" dirty="0" smtClean="0">
                <a:solidFill>
                  <a:srgbClr val="006600"/>
                </a:solidFill>
                <a:latin typeface="LIBRAS2002" pitchFamily="2" charset="0"/>
              </a:rPr>
              <a:t>r</a:t>
            </a:r>
            <a:r>
              <a:rPr lang="pt-BR" sz="5300" b="1" dirty="0" smtClean="0">
                <a:solidFill>
                  <a:srgbClr val="FFC000"/>
                </a:solidFill>
                <a:latin typeface="LIBRAS2002" pitchFamily="2" charset="0"/>
              </a:rPr>
              <a:t>a</a:t>
            </a:r>
            <a:r>
              <a:rPr lang="pt-BR" sz="5300" b="1" dirty="0" smtClean="0">
                <a:solidFill>
                  <a:srgbClr val="7030A0"/>
                </a:solidFill>
                <a:latin typeface="LIBRAS2002" pitchFamily="2" charset="0"/>
              </a:rPr>
              <a:t>s</a:t>
            </a:r>
            <a:endParaRPr lang="pt-BR" sz="53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1802" y="2071678"/>
            <a:ext cx="3357586" cy="464347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/>
                </a:solidFill>
                <a:latin typeface="+mj-lt"/>
              </a:rPr>
              <a:t>  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Consiste em aulas de Libras que favorecem o conhecimento e aquisição da língua natural do aluno com surdez, desenvolvendo assim a sua competência comunicativa e o aprendizado dos diferentes conteúdos da escola.</a:t>
            </a:r>
          </a:p>
          <a:p>
            <a:pPr algn="ctr"/>
            <a:endParaRPr lang="pt-BR" dirty="0"/>
          </a:p>
        </p:txBody>
      </p:sp>
      <p:pic>
        <p:nvPicPr>
          <p:cNvPr id="4" name="Imagem 3" descr="D:\CAPI\Documents\Meus documentos até 2012\Minhas imagens\CAPI\CAPI 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D:\CAPI\Documents\Meus documentos até 2012\Minhas imagens\CAPI\CAPI 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572008"/>
            <a:ext cx="228598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D:\CAPI\Documents\Meus documentos até 2012\Minhas imagens\VERDURÃO 28.AGOS . 2011\CIMG20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857364"/>
            <a:ext cx="2486025" cy="186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D:\CAPI\Documents\Meus documentos até 2012\Minhas imagens\visita ao PAT\CIMG12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357694"/>
            <a:ext cx="285752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1384</TotalTime>
  <Words>963</Words>
  <Application>Microsoft Macintosh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Solstício</vt:lpstr>
      <vt:lpstr>PowerPoint Presentation</vt:lpstr>
      <vt:lpstr>A VISÃO DOS SURDOS DA CIDADE DE IPIAÚ (BA, BRASIL) SOBRE O SIGNWRITING  </vt:lpstr>
      <vt:lpstr>A  VISÃO DOS SURDOS DA CIDADE DE IPIAÚ – BA (BRASIL) SOBRE O SIGNWRITING</vt:lpstr>
      <vt:lpstr>CENTRO DE APOIO PEDAGÓGICO DE IPIAÚ – BA (BRASIL)</vt:lpstr>
      <vt:lpstr>PowerPoint Presentation</vt:lpstr>
      <vt:lpstr>PowerPoint Presentation</vt:lpstr>
      <vt:lpstr>PowerPoint Presentation</vt:lpstr>
      <vt:lpstr>                  ÁREA: SURDEZ</vt:lpstr>
      <vt:lpstr>ATENDIMENTO PEDAGÓGICO PARA O ENSINO DE libras</vt:lpstr>
      <vt:lpstr>METODOLOGIA</vt:lpstr>
      <vt:lpstr>ALFABETIZAÇÃO PELO SISTEMA SIGNWRITING</vt:lpstr>
      <vt:lpstr>PowerPoint Presentation</vt:lpstr>
      <vt:lpstr> TRABALHO NO ESPAÇO AEE</vt:lpstr>
      <vt:lpstr>PowerPoint Presentation</vt:lpstr>
      <vt:lpstr>DEPOIMENTOS DE ALUNOS SURDOS EM RELAÇÃO AO SIGNWRITING</vt:lpstr>
      <vt:lpstr>PowerPoint Presentation</vt:lpstr>
      <vt:lpstr>CONSIDERAÇÕES FINAIS</vt:lpstr>
      <vt:lpstr>REFERÊNCIAS </vt:lpstr>
      <vt:lpstr>Contatos Info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VISÃO DOS SURDOS DA CIDADE DE IPIAÚ (BA, BRASIL) SOBRE O SIGNWRITING</dc:title>
  <dc:creator>CAPI</dc:creator>
  <cp:lastModifiedBy>Valerie Sutton</cp:lastModifiedBy>
  <cp:revision>110</cp:revision>
  <dcterms:created xsi:type="dcterms:W3CDTF">2014-06-26T18:02:40Z</dcterms:created>
  <dcterms:modified xsi:type="dcterms:W3CDTF">2014-07-19T18:26:34Z</dcterms:modified>
</cp:coreProperties>
</file>