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327" r:id="rId4"/>
    <p:sldId id="328" r:id="rId5"/>
    <p:sldId id="329" r:id="rId6"/>
    <p:sldId id="330" r:id="rId7"/>
    <p:sldId id="291" r:id="rId8"/>
    <p:sldId id="331" r:id="rId9"/>
    <p:sldId id="321" r:id="rId10"/>
    <p:sldId id="322" r:id="rId11"/>
    <p:sldId id="348" r:id="rId12"/>
    <p:sldId id="323" r:id="rId13"/>
    <p:sldId id="333" r:id="rId14"/>
    <p:sldId id="334" r:id="rId15"/>
    <p:sldId id="345" r:id="rId16"/>
    <p:sldId id="324" r:id="rId17"/>
    <p:sldId id="335" r:id="rId18"/>
    <p:sldId id="336" r:id="rId19"/>
    <p:sldId id="349" r:id="rId20"/>
    <p:sldId id="350" r:id="rId21"/>
    <p:sldId id="352" r:id="rId22"/>
    <p:sldId id="351" r:id="rId23"/>
    <p:sldId id="353" r:id="rId24"/>
    <p:sldId id="341" r:id="rId25"/>
    <p:sldId id="342" r:id="rId26"/>
    <p:sldId id="343" r:id="rId27"/>
    <p:sldId id="326" r:id="rId28"/>
    <p:sldId id="35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57" autoAdjust="0"/>
    <p:restoredTop sz="95000" autoAdjust="0"/>
  </p:normalViewPr>
  <p:slideViewPr>
    <p:cSldViewPr snapToGrid="0" snapToObjects="1">
      <p:cViewPr>
        <p:scale>
          <a:sx n="100" d="100"/>
          <a:sy n="100" d="100"/>
        </p:scale>
        <p:origin x="-1128" y="-1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206E25-6C00-9F4E-A417-EB057DC663F7}" type="datetimeFigureOut">
              <a:rPr lang="it-IT" smtClean="0"/>
              <a:pPr/>
              <a:t>8/7/14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6373D-2F6B-0B48-8920-AA939CF39876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24961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544AB-9283-FB4E-9B2A-C05048D2AB0B}" type="datetimeFigureOut">
              <a:rPr lang="it-IT" smtClean="0"/>
              <a:pPr/>
              <a:t>8/7/14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CFDD7-3069-FA4D-BEC4-32C1E2077546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12386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Greetings.</a:t>
            </a:r>
          </a:p>
          <a:p>
            <a:r>
              <a:rPr lang="it-IT" dirty="0" smtClean="0"/>
              <a:t>Expertise.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CFDD7-3069-FA4D-BEC4-32C1E2077546}" type="slidenum">
              <a:rPr lang="it-IT" smtClean="0"/>
              <a:pPr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89433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Brief</a:t>
            </a:r>
            <a:r>
              <a:rPr lang="it-IT" baseline="0" dirty="0" smtClean="0"/>
              <a:t> summary.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CFDD7-3069-FA4D-BEC4-32C1E2077546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987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FC16DB7F-C9F3-4EF4-B89E-E2D921F417E9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B0C47-4C05-456F-8B66-2D5FC6F1D731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06591-FE35-477D-8228-E2661377BC17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E86E-F5CF-4E73-92EC-07D539353806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6DCC6D12-6D9E-4A39-89CB-7226C6449072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BA378BED-CB1C-492E-92F4-C295D5417C19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A01B0-2021-4D98-AB59-97A41D2924ED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16139B3-E513-4219-B4AA-EACDA15FB530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2F781BF-E3D2-4E83-83E2-5F8C0C507FDC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C1D7E7F7-C560-4378-B339-8806231A957F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D4992-5252-443B-BA84-9DC282E344C6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89650-C830-4049-AB9D-52F23A2E5CA6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2" name="Rectangle 6"/>
          <p:cNvSpPr/>
          <p:nvPr userDrawn="1"/>
        </p:nvSpPr>
        <p:spPr>
          <a:xfrm>
            <a:off x="8305800" y="282574"/>
            <a:ext cx="54684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9733" y="1981200"/>
            <a:ext cx="554038" cy="365125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9"/>
          <p:cNvSpPr/>
          <p:nvPr userDrawn="1"/>
        </p:nvSpPr>
        <p:spPr>
          <a:xfrm>
            <a:off x="7898991" y="282574"/>
            <a:ext cx="305248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5" name="Rectangle 6"/>
          <p:cNvSpPr/>
          <p:nvPr userDrawn="1"/>
        </p:nvSpPr>
        <p:spPr>
          <a:xfrm>
            <a:off x="7230529" y="282574"/>
            <a:ext cx="568192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pic>
        <p:nvPicPr>
          <p:cNvPr id="16" name="Immagine 15" descr="SignWriting_Symposium_Logo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726" y="338274"/>
            <a:ext cx="1488670" cy="14886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B60CD-C057-459D-ABCF-DDCCD53F8958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7D02-1381-4142-8946-A11B75BA6EE4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325257B7-9E2E-4FE7-AAFA-A6F721BB9E32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0998279C-5982-4A9B-97D2-034344FA1217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DE361-A54B-4CA0-B3A8-5F38C90C4858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42A5-9566-4142-A7B1-465D49786DC7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DC85E-441B-4D04-A0DB-12282EF30C6F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B22BE-A02D-43E6-9C6A-C42882EE0AFA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C0D98CF-00E9-4E51-880A-A80E231DDBD5}" type="datetime1">
              <a:rPr lang="it-IT" smtClean="0"/>
              <a:t>8/7/14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41864" y="4624668"/>
            <a:ext cx="6997338" cy="933450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A proposal for the recognition </a:t>
            </a:r>
            <a:r>
              <a:rPr lang="en-US" dirty="0" smtClean="0"/>
              <a:t>of handwritten </a:t>
            </a:r>
            <a:r>
              <a:rPr lang="en-US" dirty="0"/>
              <a:t>SignWriting for SWORD project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326190" y="5562599"/>
            <a:ext cx="5513010" cy="1174449"/>
          </a:xfrm>
        </p:spPr>
        <p:txBody>
          <a:bodyPr>
            <a:normAutofit/>
          </a:bodyPr>
          <a:lstStyle/>
          <a:p>
            <a:pPr algn="r"/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Fabrizio Borgia</a:t>
            </a:r>
            <a:r>
              <a:rPr lang="it-IT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1,2</a:t>
            </a:r>
            <a:r>
              <a:rPr lang="it-IT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Maria De Marsico</a:t>
            </a:r>
            <a:r>
              <a:rPr lang="it-IT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</a:p>
          <a:p>
            <a:pPr algn="r"/>
            <a:endParaRPr lang="it-IT" baseline="300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/>
            <a:r>
              <a:rPr lang="ro-RO" baseline="30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ro-RO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Université Toulouse </a:t>
            </a:r>
            <a:r>
              <a:rPr lang="ro-RO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III - Paul </a:t>
            </a:r>
            <a:r>
              <a:rPr lang="ro-R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Sabatier</a:t>
            </a:r>
          </a:p>
          <a:p>
            <a:pPr algn="r"/>
            <a:r>
              <a:rPr lang="ro-RO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ro-R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Sapienza Università di Roma</a:t>
            </a:r>
          </a:p>
        </p:txBody>
      </p:sp>
      <p:pic>
        <p:nvPicPr>
          <p:cNvPr id="7" name="Immagine 6" descr="SWift-Logo.png"/>
          <p:cNvPicPr>
            <a:picLocks noChangeAspect="1"/>
          </p:cNvPicPr>
          <p:nvPr/>
        </p:nvPicPr>
        <p:blipFill>
          <a:blip r:embed="rId3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0162" y="312961"/>
            <a:ext cx="1856621" cy="1856621"/>
          </a:xfrm>
          <a:prstGeom prst="rect">
            <a:avLst/>
          </a:prstGeom>
        </p:spPr>
      </p:pic>
      <p:pic>
        <p:nvPicPr>
          <p:cNvPr id="12" name="Immagine 11" descr="SWift-Home.png"/>
          <p:cNvPicPr>
            <a:picLocks noChangeAspect="1"/>
          </p:cNvPicPr>
          <p:nvPr/>
        </p:nvPicPr>
        <p:blipFill rotWithShape="1">
          <a:blip r:embed="rId4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9" r="-2607"/>
          <a:stretch/>
        </p:blipFill>
        <p:spPr>
          <a:xfrm>
            <a:off x="381001" y="317500"/>
            <a:ext cx="4138083" cy="4008275"/>
          </a:xfrm>
          <a:prstGeom prst="rect">
            <a:avLst/>
          </a:prstGeom>
        </p:spPr>
      </p:pic>
      <p:pic>
        <p:nvPicPr>
          <p:cNvPr id="6" name="Immagine 5" descr="Fun Hi-Res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9375" y="497413"/>
            <a:ext cx="1958652" cy="1523848"/>
          </a:xfrm>
          <a:prstGeom prst="rect">
            <a:avLst/>
          </a:prstGeom>
        </p:spPr>
      </p:pic>
      <p:pic>
        <p:nvPicPr>
          <p:cNvPr id="13" name="Immagine 12" descr="Component-User.png"/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3" t="1895" r="22463" b="3619"/>
          <a:stretch/>
        </p:blipFill>
        <p:spPr>
          <a:xfrm>
            <a:off x="6912290" y="2453775"/>
            <a:ext cx="1856621" cy="1872000"/>
          </a:xfrm>
          <a:prstGeom prst="rect">
            <a:avLst/>
          </a:prstGeom>
        </p:spPr>
      </p:pic>
      <p:pic>
        <p:nvPicPr>
          <p:cNvPr id="14" name="Immagine 13" descr="Handwriting.pn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420" y="2351206"/>
            <a:ext cx="1650995" cy="2088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300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5600" indent="-355600">
              <a:tabLst>
                <a:tab pos="355600" algn="l"/>
              </a:tabLst>
            </a:pPr>
            <a:r>
              <a:rPr lang="en-US" sz="2800" dirty="0"/>
              <a:t>A new generation of </a:t>
            </a:r>
            <a:r>
              <a:rPr lang="en-US" sz="2800" dirty="0" smtClean="0"/>
              <a:t>SignWriting editors</a:t>
            </a:r>
            <a:endParaRPr lang="en-US" sz="28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6136" y="2534192"/>
            <a:ext cx="7820423" cy="181573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200" dirty="0" smtClean="0"/>
              <a:t>SWift still </a:t>
            </a:r>
            <a:r>
              <a:rPr lang="en-GB" sz="3200" dirty="0"/>
              <a:t>carries </a:t>
            </a:r>
            <a:r>
              <a:rPr lang="en-GB" sz="3200" dirty="0" smtClean="0"/>
              <a:t>most </a:t>
            </a:r>
            <a:r>
              <a:rPr lang="en-GB" sz="3200" dirty="0"/>
              <a:t>intrinsic </a:t>
            </a:r>
            <a:r>
              <a:rPr lang="en-GB" sz="3200" dirty="0" smtClean="0"/>
              <a:t>shortcomings </a:t>
            </a:r>
            <a:r>
              <a:rPr lang="en-GB" sz="3200" dirty="0"/>
              <a:t>of its peers, including the strict dependency on WIMP interfaces. </a:t>
            </a:r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44025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contenuto 2"/>
          <p:cNvSpPr>
            <a:spLocks noGrp="1"/>
          </p:cNvSpPr>
          <p:nvPr>
            <p:ph idx="1"/>
          </p:nvPr>
        </p:nvSpPr>
        <p:spPr>
          <a:xfrm>
            <a:off x="498474" y="1981200"/>
            <a:ext cx="7556313" cy="414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designed </a:t>
            </a:r>
            <a:r>
              <a:rPr lang="en-US" dirty="0"/>
              <a:t>a new generation of </a:t>
            </a:r>
            <a:r>
              <a:rPr lang="en-US" dirty="0" smtClean="0"/>
              <a:t>SignWriting editors,</a:t>
            </a:r>
            <a:r>
              <a:rPr lang="en-US" dirty="0"/>
              <a:t> </a:t>
            </a:r>
            <a:r>
              <a:rPr lang="en-US" dirty="0" smtClean="0"/>
              <a:t>able </a:t>
            </a:r>
            <a:r>
              <a:rPr lang="en-US" dirty="0"/>
              <a:t>to partially overcome the concept of the WIMP interface and to move </a:t>
            </a:r>
            <a:r>
              <a:rPr lang="en-US" dirty="0" smtClean="0"/>
              <a:t>along the </a:t>
            </a:r>
            <a:r>
              <a:rPr lang="en-US" dirty="0"/>
              <a:t>line of the so called “natural interfaces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No click, drag, search and browse on the </a:t>
            </a:r>
            <a:r>
              <a:rPr lang="en-US" dirty="0"/>
              <a:t>UI during the SW production process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/>
          </a:p>
        </p:txBody>
      </p:sp>
      <p:pic>
        <p:nvPicPr>
          <p:cNvPr id="3" name="Immagine 2" descr="table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100" y="3967163"/>
            <a:ext cx="3492500" cy="2324100"/>
          </a:xfrm>
          <a:prstGeom prst="rect">
            <a:avLst/>
          </a:prstGeom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Concept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310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Concept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930400"/>
            <a:ext cx="7556313" cy="4493185"/>
          </a:xfrm>
        </p:spPr>
        <p:txBody>
          <a:bodyPr>
            <a:normAutofit/>
          </a:bodyPr>
          <a:lstStyle/>
          <a:p>
            <a:r>
              <a:rPr lang="en-GB" sz="2400" dirty="0" smtClean="0"/>
              <a:t>Introducing a </a:t>
            </a:r>
            <a:r>
              <a:rPr lang="en-GB" sz="2400" dirty="0"/>
              <a:t>SW-OGR engine within an existing SW editor, such as </a:t>
            </a:r>
            <a:r>
              <a:rPr lang="en-GB" sz="2400" dirty="0" smtClean="0"/>
              <a:t>SWift: </a:t>
            </a:r>
          </a:p>
          <a:p>
            <a:pPr lvl="1"/>
            <a:r>
              <a:rPr lang="en-GB" sz="2000" dirty="0"/>
              <a:t>T</a:t>
            </a:r>
            <a:r>
              <a:rPr lang="en-GB" sz="2000" dirty="0" smtClean="0"/>
              <a:t>he </a:t>
            </a:r>
            <a:r>
              <a:rPr lang="en-GB" sz="2000" dirty="0"/>
              <a:t>user </a:t>
            </a:r>
            <a:r>
              <a:rPr lang="en-GB" sz="2000" dirty="0" smtClean="0"/>
              <a:t>will handwrite glyphs rather </a:t>
            </a:r>
            <a:r>
              <a:rPr lang="en-GB" sz="2000" dirty="0"/>
              <a:t>than searching them among thousands </a:t>
            </a:r>
            <a:r>
              <a:rPr lang="en-GB" sz="2000" dirty="0" smtClean="0"/>
              <a:t>others</a:t>
            </a:r>
          </a:p>
          <a:p>
            <a:pPr lvl="1"/>
            <a:r>
              <a:rPr lang="en-GB" sz="2000" dirty="0"/>
              <a:t>E</a:t>
            </a:r>
            <a:r>
              <a:rPr lang="en-GB" sz="2000" dirty="0" smtClean="0"/>
              <a:t>ach </a:t>
            </a:r>
            <a:r>
              <a:rPr lang="en-GB" sz="2000" dirty="0"/>
              <a:t>handwritten symbol will be processed and replaced with its standard ISWA version by SW-</a:t>
            </a:r>
            <a:r>
              <a:rPr lang="en-GB" sz="2000" dirty="0" smtClean="0"/>
              <a:t>OGR</a:t>
            </a:r>
          </a:p>
          <a:p>
            <a:r>
              <a:rPr lang="en-GB" sz="2400" dirty="0" smtClean="0"/>
              <a:t>We maintain the advantages of a digital editor</a:t>
            </a:r>
          </a:p>
          <a:p>
            <a:pPr lvl="1"/>
            <a:r>
              <a:rPr lang="en-US" sz="2000" dirty="0"/>
              <a:t>Multiple save </a:t>
            </a:r>
            <a:r>
              <a:rPr lang="en-US" sz="2000" dirty="0" smtClean="0"/>
              <a:t>options: PNG</a:t>
            </a:r>
            <a:r>
              <a:rPr lang="en-US" sz="2000" dirty="0"/>
              <a:t>, XML and remove save</a:t>
            </a:r>
          </a:p>
          <a:p>
            <a:pPr lvl="1"/>
            <a:r>
              <a:rPr lang="en-US" sz="2000" dirty="0" smtClean="0"/>
              <a:t>Each </a:t>
            </a:r>
            <a:r>
              <a:rPr lang="en-US" sz="2000" dirty="0"/>
              <a:t>sign is </a:t>
            </a:r>
            <a:r>
              <a:rPr lang="en-US" sz="2000" dirty="0" smtClean="0"/>
              <a:t>saved </a:t>
            </a:r>
            <a:r>
              <a:rPr lang="en-US" sz="2000" dirty="0"/>
              <a:t>in a database with the list of its component </a:t>
            </a:r>
            <a:r>
              <a:rPr lang="en-US" sz="2000" dirty="0" smtClean="0"/>
              <a:t>glyphs: support </a:t>
            </a:r>
            <a:r>
              <a:rPr lang="en-US" sz="2000" dirty="0"/>
              <a:t>for linguistic </a:t>
            </a:r>
            <a:r>
              <a:rPr lang="en-US" sz="2000" dirty="0" smtClean="0"/>
              <a:t>analysis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15399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Challenges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2699665"/>
            <a:ext cx="7921626" cy="3497935"/>
          </a:xfrm>
        </p:spPr>
        <p:txBody>
          <a:bodyPr>
            <a:normAutofit/>
          </a:bodyPr>
          <a:lstStyle/>
          <a:p>
            <a:r>
              <a:rPr lang="en-GB" dirty="0" smtClean="0"/>
              <a:t>WIMP </a:t>
            </a:r>
            <a:r>
              <a:rPr lang="en-GB" dirty="0"/>
              <a:t>is currently the most common interface style, it cannot be totally left </a:t>
            </a:r>
            <a:r>
              <a:rPr lang="en-GB" dirty="0" smtClean="0"/>
              <a:t>behind</a:t>
            </a:r>
          </a:p>
          <a:p>
            <a:pPr lvl="1"/>
            <a:r>
              <a:rPr lang="en-US" dirty="0" smtClean="0"/>
              <a:t>The </a:t>
            </a:r>
            <a:r>
              <a:rPr lang="en-GB" dirty="0" smtClean="0"/>
              <a:t>interaction </a:t>
            </a:r>
            <a:r>
              <a:rPr lang="en-GB" dirty="0"/>
              <a:t>with most application is still firmly grounded on </a:t>
            </a:r>
            <a:r>
              <a:rPr lang="en-GB" dirty="0" smtClean="0"/>
              <a:t>it</a:t>
            </a:r>
          </a:p>
          <a:p>
            <a:pPr lvl="1"/>
            <a:endParaRPr lang="en-GB" dirty="0"/>
          </a:p>
          <a:p>
            <a:r>
              <a:rPr lang="en-GB" dirty="0" smtClean="0"/>
              <a:t>Nevertheless</a:t>
            </a:r>
            <a:r>
              <a:rPr lang="en-GB" dirty="0"/>
              <a:t>, our aim is to limit its use, or to dismiss it whenever possible, during the SW production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35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Challenges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Very high number of glyphs (tens of thousands) </a:t>
            </a:r>
          </a:p>
          <a:p>
            <a:r>
              <a:rPr lang="en-GB" dirty="0" err="1" smtClean="0"/>
              <a:t>Multilinear</a:t>
            </a:r>
            <a:r>
              <a:rPr lang="en-GB" dirty="0" smtClean="0"/>
              <a:t>/two-dimensional arrangement</a:t>
            </a:r>
          </a:p>
          <a:p>
            <a:r>
              <a:rPr lang="en-GB" dirty="0" smtClean="0"/>
              <a:t>No </a:t>
            </a:r>
            <a:r>
              <a:rPr lang="en-GB" dirty="0"/>
              <a:t>rigid rules for </a:t>
            </a:r>
            <a:r>
              <a:rPr lang="en-GB" dirty="0" smtClean="0"/>
              <a:t>composition</a:t>
            </a:r>
          </a:p>
          <a:p>
            <a:r>
              <a:rPr lang="en-GB" dirty="0" smtClean="0"/>
              <a:t>Complex </a:t>
            </a:r>
            <a:r>
              <a:rPr lang="en-GB" dirty="0"/>
              <a:t>segmentation, particularly when </a:t>
            </a:r>
            <a:r>
              <a:rPr lang="en-GB" dirty="0" smtClean="0"/>
              <a:t>handwritten</a:t>
            </a:r>
            <a:endParaRPr lang="en-GB" dirty="0"/>
          </a:p>
          <a:p>
            <a:endParaRPr lang="it-IT" dirty="0" smtClean="0"/>
          </a:p>
          <a:p>
            <a:r>
              <a:rPr lang="it-IT" dirty="0"/>
              <a:t>OCR-like </a:t>
            </a:r>
            <a:r>
              <a:rPr lang="en-GB" dirty="0"/>
              <a:t>pattern-recognition </a:t>
            </a:r>
            <a:r>
              <a:rPr lang="it-IT" dirty="0"/>
              <a:t>approach not feasible</a:t>
            </a:r>
            <a:endParaRPr lang="en-GB" dirty="0"/>
          </a:p>
          <a:p>
            <a:pPr lvl="1"/>
            <a:r>
              <a:rPr lang="en-GB" dirty="0"/>
              <a:t>Large amount of patterns to recognize, and consequently very long machine training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55958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5" y="2963333"/>
            <a:ext cx="6753226" cy="316282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SignWriting Optical Glyph </a:t>
            </a:r>
            <a:r>
              <a:rPr lang="en-US" dirty="0" smtClean="0"/>
              <a:t>Recognition (</a:t>
            </a:r>
            <a:r>
              <a:rPr lang="en-US" dirty="0"/>
              <a:t>SW-OGR</a:t>
            </a:r>
            <a:r>
              <a:rPr lang="en-US" dirty="0" smtClean="0"/>
              <a:t>)</a:t>
            </a:r>
          </a:p>
          <a:p>
            <a:pPr marL="0" indent="0" algn="just">
              <a:buNone/>
            </a:pPr>
            <a:r>
              <a:rPr lang="en-US" dirty="0" smtClean="0"/>
              <a:t>An application module </a:t>
            </a:r>
            <a:r>
              <a:rPr lang="en-US" dirty="0"/>
              <a:t>designed to operate the electronic conversion (recognition) </a:t>
            </a:r>
            <a:r>
              <a:rPr lang="en-US" dirty="0" smtClean="0"/>
              <a:t>of user</a:t>
            </a:r>
            <a:r>
              <a:rPr lang="en-US" dirty="0"/>
              <a:t>-produced images containing handwritten (or printed) SignWriting </a:t>
            </a:r>
            <a:r>
              <a:rPr lang="en-US" dirty="0" smtClean="0"/>
              <a:t>symbols into </a:t>
            </a:r>
            <a:r>
              <a:rPr lang="en-US" dirty="0"/>
              <a:t>machine-encoded (ISWA) SW </a:t>
            </a:r>
            <a:r>
              <a:rPr lang="en-US" dirty="0" smtClean="0"/>
              <a:t>text.</a:t>
            </a:r>
            <a:endParaRPr lang="it-IT" dirty="0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/>
          </a:p>
        </p:txBody>
      </p:sp>
      <p:pic>
        <p:nvPicPr>
          <p:cNvPr id="6" name="Immagine 5" descr="40-04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" r="76135"/>
          <a:stretch/>
        </p:blipFill>
        <p:spPr>
          <a:xfrm>
            <a:off x="7414587" y="2336634"/>
            <a:ext cx="1432800" cy="3998051"/>
          </a:xfrm>
          <a:prstGeom prst="rect">
            <a:avLst/>
          </a:prstGeom>
          <a:ln>
            <a:solidFill>
              <a:srgbClr val="BFBFBF"/>
            </a:solidFill>
          </a:ln>
        </p:spPr>
      </p:pic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3699953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2695304"/>
            <a:ext cx="7556313" cy="1650274"/>
          </a:xfrm>
        </p:spPr>
        <p:txBody>
          <a:bodyPr>
            <a:normAutofit/>
          </a:bodyPr>
          <a:lstStyle/>
          <a:p>
            <a:r>
              <a:rPr lang="en-GB" dirty="0" smtClean="0"/>
              <a:t>The SW-OGR approach is based on:</a:t>
            </a:r>
          </a:p>
          <a:p>
            <a:pPr lvl="1"/>
            <a:r>
              <a:rPr lang="en-GB" dirty="0" smtClean="0"/>
              <a:t>Geometric features of the glyphs</a:t>
            </a:r>
          </a:p>
          <a:p>
            <a:pPr lvl="1"/>
            <a:r>
              <a:rPr lang="it-IT" dirty="0" smtClean="0"/>
              <a:t>Topologic information about the glyphs</a:t>
            </a:r>
          </a:p>
          <a:p>
            <a:pPr lvl="1"/>
            <a:r>
              <a:rPr lang="it-IT" dirty="0" smtClean="0"/>
              <a:t>Contextual information about the organization of the ISWA</a:t>
            </a:r>
            <a:endParaRPr lang="en-GB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5399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SWOGR-Blueprints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04" y="2321180"/>
            <a:ext cx="6339416" cy="4055404"/>
          </a:xfrm>
          <a:prstGeom prst="rect">
            <a:avLst/>
          </a:prstGeom>
          <a:ln>
            <a:solidFill>
              <a:srgbClr val="BFBFBF"/>
            </a:solidFill>
          </a:ln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3387697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SWOGR-Blueprints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04" y="2321180"/>
            <a:ext cx="6339416" cy="4055404"/>
          </a:xfrm>
          <a:prstGeom prst="rect">
            <a:avLst/>
          </a:prstGeom>
          <a:ln>
            <a:solidFill>
              <a:srgbClr val="BFBFBF"/>
            </a:solidFill>
          </a:ln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  <p:sp>
        <p:nvSpPr>
          <p:cNvPr id="9" name="Rettangolo arrotondato 8"/>
          <p:cNvSpPr/>
          <p:nvPr/>
        </p:nvSpPr>
        <p:spPr>
          <a:xfrm>
            <a:off x="3496732" y="2192867"/>
            <a:ext cx="989071" cy="948188"/>
          </a:xfrm>
          <a:prstGeom prst="round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2810927" y="1610378"/>
            <a:ext cx="23537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800000"/>
                </a:solidFill>
              </a:rPr>
              <a:t>Image (SignWriting text) production by the User</a:t>
            </a:r>
            <a:endParaRPr lang="en-US" sz="1400" b="1" dirty="0">
              <a:solidFill>
                <a:srgbClr val="800000"/>
              </a:solidFill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2031993" y="3435928"/>
            <a:ext cx="1524000" cy="1270000"/>
          </a:xfrm>
          <a:prstGeom prst="round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157669" y="3786313"/>
            <a:ext cx="19494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800000"/>
                </a:solidFill>
              </a:rPr>
              <a:t>Image acquisition interface</a:t>
            </a:r>
            <a:endParaRPr lang="en-US" sz="14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507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SWOGR-Blueprints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04" y="2327531"/>
            <a:ext cx="6339416" cy="4055404"/>
          </a:xfrm>
          <a:prstGeom prst="rect">
            <a:avLst/>
          </a:prstGeom>
          <a:ln>
            <a:solidFill>
              <a:srgbClr val="BFBFBF"/>
            </a:solidFill>
          </a:ln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  <p:sp>
        <p:nvSpPr>
          <p:cNvPr id="13" name="Rettangolo arrotondato 13"/>
          <p:cNvSpPr/>
          <p:nvPr/>
        </p:nvSpPr>
        <p:spPr>
          <a:xfrm>
            <a:off x="1981901" y="5149853"/>
            <a:ext cx="4029432" cy="1194982"/>
          </a:xfrm>
          <a:prstGeom prst="roundRect">
            <a:avLst>
              <a:gd name="adj" fmla="val 8771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201706" y="5378624"/>
            <a:ext cx="1780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Optical glyph recognition by SW-OGR module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044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Outline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320800"/>
            <a:ext cx="7743826" cy="4906963"/>
          </a:xfrm>
        </p:spPr>
        <p:txBody>
          <a:bodyPr>
            <a:normAutofit fontScale="92500" lnSpcReduction="10000"/>
          </a:bodyPr>
          <a:lstStyle/>
          <a:p>
            <a:pPr marL="355600" indent="-355600">
              <a:tabLst>
                <a:tab pos="355600" algn="l"/>
              </a:tabLst>
            </a:pPr>
            <a:r>
              <a:rPr lang="en-US" sz="2900" dirty="0" smtClean="0"/>
              <a:t>Introduction</a:t>
            </a:r>
          </a:p>
          <a:p>
            <a:pPr marL="355600" indent="-355600">
              <a:tabLst>
                <a:tab pos="355600" algn="l"/>
              </a:tabLst>
            </a:pPr>
            <a:r>
              <a:rPr lang="en-US" sz="2900" dirty="0" smtClean="0"/>
              <a:t>The SWORD project</a:t>
            </a:r>
          </a:p>
          <a:p>
            <a:pPr marL="355600" indent="-355600">
              <a:tabLst>
                <a:tab pos="355600" algn="l"/>
              </a:tabLst>
            </a:pPr>
            <a:r>
              <a:rPr lang="en-US" sz="2900" dirty="0" smtClean="0"/>
              <a:t>A new generation of SignWriting editors</a:t>
            </a:r>
            <a:endParaRPr lang="en-US" sz="2900" dirty="0"/>
          </a:p>
          <a:p>
            <a:pPr marL="355600" indent="-355600">
              <a:tabLst>
                <a:tab pos="355600" algn="l"/>
              </a:tabLst>
            </a:pPr>
            <a:r>
              <a:rPr lang="en-US" sz="2900" dirty="0" smtClean="0"/>
              <a:t>SW-OGR - Concept</a:t>
            </a:r>
          </a:p>
          <a:p>
            <a:pPr marL="355600" indent="-355600">
              <a:tabLst>
                <a:tab pos="355600" algn="l"/>
              </a:tabLst>
            </a:pPr>
            <a:r>
              <a:rPr lang="en-US" sz="2900" dirty="0"/>
              <a:t>SW-OGR - </a:t>
            </a:r>
            <a:r>
              <a:rPr lang="en-US" sz="2900" dirty="0" smtClean="0"/>
              <a:t>Challenges</a:t>
            </a:r>
            <a:endParaRPr lang="en-US" sz="2900" dirty="0"/>
          </a:p>
          <a:p>
            <a:pPr marL="355600" indent="-355600">
              <a:tabLst>
                <a:tab pos="355600" algn="l"/>
              </a:tabLst>
            </a:pPr>
            <a:r>
              <a:rPr lang="en-US" sz="2900" dirty="0"/>
              <a:t>SW-OGR - </a:t>
            </a:r>
            <a:r>
              <a:rPr lang="en-US" sz="2900" dirty="0" smtClean="0"/>
              <a:t>Design</a:t>
            </a:r>
            <a:endParaRPr lang="en-US" sz="2900" dirty="0"/>
          </a:p>
          <a:p>
            <a:pPr marL="355600" indent="-355600">
              <a:tabLst>
                <a:tab pos="355600" algn="l"/>
              </a:tabLst>
            </a:pPr>
            <a:r>
              <a:rPr lang="en-US" sz="2900" dirty="0"/>
              <a:t>SW-OGR </a:t>
            </a:r>
            <a:r>
              <a:rPr lang="en-US" sz="2900" dirty="0" smtClean="0"/>
              <a:t>– In action</a:t>
            </a:r>
            <a:endParaRPr lang="en-US" sz="2900" dirty="0"/>
          </a:p>
          <a:p>
            <a:pPr marL="355600" indent="-355600">
              <a:tabLst>
                <a:tab pos="355600" algn="l"/>
              </a:tabLst>
            </a:pPr>
            <a:r>
              <a:rPr lang="en-US" sz="2900" dirty="0" smtClean="0"/>
              <a:t>Conclusions and Future</a:t>
            </a:r>
          </a:p>
          <a:p>
            <a:pPr lvl="2"/>
            <a:endParaRPr lang="it-IT" dirty="0" smtClean="0"/>
          </a:p>
          <a:p>
            <a:pPr lvl="2"/>
            <a:endParaRPr lang="it-IT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it-IT" dirty="0" smtClean="0"/>
          </a:p>
          <a:p>
            <a:endParaRPr lang="it-IT" dirty="0" smtClean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838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SWOGR-Blueprints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404" y="2333880"/>
            <a:ext cx="6339416" cy="4055404"/>
          </a:xfrm>
          <a:prstGeom prst="rect">
            <a:avLst/>
          </a:prstGeom>
          <a:ln>
            <a:solidFill>
              <a:srgbClr val="BFBFBF"/>
            </a:solidFill>
          </a:ln>
        </p:spPr>
      </p:pic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  <p:sp>
        <p:nvSpPr>
          <p:cNvPr id="11" name="Rettangolo arrotondato 10"/>
          <p:cNvSpPr/>
          <p:nvPr/>
        </p:nvSpPr>
        <p:spPr>
          <a:xfrm>
            <a:off x="4348781" y="3435928"/>
            <a:ext cx="1524000" cy="1270000"/>
          </a:xfrm>
          <a:prstGeom prst="round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037209" y="3418031"/>
            <a:ext cx="2461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800000"/>
                </a:solidFill>
              </a:rPr>
              <a:t>Human-assisted review of the recognition</a:t>
            </a:r>
            <a:endParaRPr lang="en-US" sz="14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87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2095228"/>
            <a:ext cx="7556313" cy="418174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The recognition by SW-OGR is composed by different analyses of the image (SignWriting text):</a:t>
            </a:r>
          </a:p>
          <a:p>
            <a:pPr marL="571500" lvl="1" indent="-342900">
              <a:buFont typeface="+mj-lt"/>
              <a:buAutoNum type="arabicPeriod"/>
            </a:pPr>
            <a:r>
              <a:rPr lang="en-GB" sz="2000" dirty="0" smtClean="0"/>
              <a:t>Image pre-processing and binarization</a:t>
            </a:r>
            <a:endParaRPr lang="en-GB" sz="2000" dirty="0"/>
          </a:p>
          <a:p>
            <a:pPr lvl="2"/>
            <a:r>
              <a:rPr lang="en-GB" sz="2000" dirty="0"/>
              <a:t>N</a:t>
            </a:r>
            <a:r>
              <a:rPr lang="en-GB" sz="2000" dirty="0" smtClean="0"/>
              <a:t>oise reduction, </a:t>
            </a:r>
            <a:r>
              <a:rPr lang="it-IT" sz="2000" dirty="0" smtClean="0"/>
              <a:t>thresholding</a:t>
            </a:r>
          </a:p>
          <a:p>
            <a:pPr marL="571500" lvl="1" indent="-342900">
              <a:buFont typeface="+mj-lt"/>
              <a:buAutoNum type="arabicPeriod"/>
            </a:pPr>
            <a:r>
              <a:rPr lang="it-IT" sz="2000" dirty="0" smtClean="0"/>
              <a:t>Detection of geometric shapes within the image</a:t>
            </a:r>
          </a:p>
          <a:p>
            <a:pPr lvl="2"/>
            <a:r>
              <a:rPr lang="it-IT" sz="2000" dirty="0" smtClean="0"/>
              <a:t>Circles, rectangles, trapeziuses, etc...</a:t>
            </a:r>
          </a:p>
          <a:p>
            <a:pPr marL="571500" lvl="1" indent="-342900">
              <a:buFont typeface="+mj-lt"/>
              <a:buAutoNum type="arabicPeriod"/>
            </a:pPr>
            <a:r>
              <a:rPr lang="it-IT" sz="2000" dirty="0" smtClean="0"/>
              <a:t>Category inference on geometric shapes</a:t>
            </a:r>
          </a:p>
          <a:p>
            <a:pPr lvl="2"/>
            <a:r>
              <a:rPr lang="it-IT" sz="2000" dirty="0" smtClean="0"/>
              <a:t>Topological and contextual information</a:t>
            </a:r>
          </a:p>
          <a:p>
            <a:pPr marL="571500" lvl="1" indent="-342900">
              <a:buFont typeface="+mj-lt"/>
              <a:buAutoNum type="arabicPeriod"/>
            </a:pPr>
            <a:r>
              <a:rPr lang="it-IT" sz="2000" dirty="0" smtClean="0"/>
              <a:t>Glyph recognition</a:t>
            </a:r>
          </a:p>
          <a:p>
            <a:pPr lvl="2"/>
            <a:r>
              <a:rPr lang="it-IT" sz="2000" dirty="0" smtClean="0"/>
              <a:t>OGR coding to ISWA coding conversion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486535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98474" y="1752600"/>
            <a:ext cx="7794625" cy="4676775"/>
          </a:xfrm>
        </p:spPr>
        <p:txBody>
          <a:bodyPr>
            <a:normAutofit/>
          </a:bodyPr>
          <a:lstStyle/>
          <a:p>
            <a:r>
              <a:rPr lang="en-GB" dirty="0" smtClean="0"/>
              <a:t>OGR Coding</a:t>
            </a:r>
          </a:p>
          <a:p>
            <a:pPr lvl="1"/>
            <a:r>
              <a:rPr lang="en-GB" dirty="0" smtClean="0"/>
              <a:t>An alternative coding for SignWriting symbols able to guide the recognition process</a:t>
            </a:r>
          </a:p>
          <a:p>
            <a:pPr lvl="1"/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/>
              <a:t>t</a:t>
            </a:r>
            <a:r>
              <a:rPr lang="it-IT" dirty="0" err="1" smtClean="0"/>
              <a:t>akes</a:t>
            </a:r>
            <a:r>
              <a:rPr lang="it-IT" dirty="0" smtClean="0"/>
              <a:t> into account geometric/topoligical features of the </a:t>
            </a:r>
            <a:r>
              <a:rPr lang="it-IT" dirty="0" err="1" smtClean="0"/>
              <a:t>glyphs</a:t>
            </a:r>
            <a:endParaRPr lang="it-IT" dirty="0" smtClean="0"/>
          </a:p>
          <a:p>
            <a:pPr lvl="1"/>
            <a:r>
              <a:rPr lang="it-IT" dirty="0" smtClean="0"/>
              <a:t>It does </a:t>
            </a:r>
            <a:r>
              <a:rPr lang="en-US" dirty="0" smtClean="0"/>
              <a:t>not</a:t>
            </a:r>
            <a:r>
              <a:rPr lang="it-IT" dirty="0" smtClean="0"/>
              <a:t> substitute ISWA: it is a “process coding”</a:t>
            </a:r>
          </a:p>
          <a:p>
            <a:r>
              <a:rPr lang="it-IT" dirty="0" smtClean="0"/>
              <a:t>OGR Coding of a handwritten glyph can be automatically calculated by SW-OGR</a:t>
            </a:r>
          </a:p>
          <a:p>
            <a:r>
              <a:rPr lang="it-IT" dirty="0" smtClean="0"/>
              <a:t>OGR to ISWA mapping tables are required to complete the recognition</a:t>
            </a:r>
          </a:p>
          <a:p>
            <a:r>
              <a:rPr lang="it-IT" dirty="0" smtClean="0"/>
              <a:t>ISWA Bianchini was employed for the conversion, but the recognition output can also be encoded in ISWA 2010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28750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>
                <a:solidFill>
                  <a:srgbClr val="FF0000"/>
                </a:solidFill>
              </a:rPr>
              <a:t>Design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pic>
        <p:nvPicPr>
          <p:cNvPr id="1026" name="Picture 2" descr="E:\Carriera\Dottorato\2014.07 SignWriting Symposium 2014\Definitivi\Presentazione\OGR\img\MappingTable.png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33139"/>
          <a:stretch/>
        </p:blipFill>
        <p:spPr bwMode="auto">
          <a:xfrm>
            <a:off x="3178255" y="2505075"/>
            <a:ext cx="2787490" cy="38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egnaposto contenuto 2"/>
          <p:cNvSpPr>
            <a:spLocks noGrp="1"/>
          </p:cNvSpPr>
          <p:nvPr>
            <p:ph idx="1"/>
          </p:nvPr>
        </p:nvSpPr>
        <p:spPr>
          <a:xfrm>
            <a:off x="498475" y="2095228"/>
            <a:ext cx="7254876" cy="4181747"/>
          </a:xfrm>
        </p:spPr>
        <p:txBody>
          <a:bodyPr>
            <a:normAutofit/>
          </a:bodyPr>
          <a:lstStyle/>
          <a:p>
            <a:r>
              <a:rPr lang="it-IT" dirty="0" smtClean="0"/>
              <a:t>OGR to ISWA mapping table</a:t>
            </a:r>
            <a:endParaRPr lang="en-GB" dirty="0" smtClean="0"/>
          </a:p>
        </p:txBody>
      </p:sp>
      <p:sp>
        <p:nvSpPr>
          <p:cNvPr id="8" name="Rettangolo arrotondato 10"/>
          <p:cNvSpPr/>
          <p:nvPr/>
        </p:nvSpPr>
        <p:spPr>
          <a:xfrm>
            <a:off x="3482006" y="2692977"/>
            <a:ext cx="1451944" cy="3730607"/>
          </a:xfrm>
          <a:prstGeom prst="roundRect">
            <a:avLst/>
          </a:prstGeom>
          <a:noFill/>
          <a:ln w="2857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9" name="CasellaDiTesto 11"/>
          <p:cNvSpPr txBox="1"/>
          <p:nvPr/>
        </p:nvSpPr>
        <p:spPr>
          <a:xfrm>
            <a:off x="717047" y="4187465"/>
            <a:ext cx="2461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800000"/>
                </a:solidFill>
              </a:rPr>
              <a:t>ISWA Bianchini codes</a:t>
            </a:r>
            <a:endParaRPr lang="en-US" sz="1400" b="1" dirty="0">
              <a:solidFill>
                <a:srgbClr val="800000"/>
              </a:solidFill>
            </a:endParaRPr>
          </a:p>
        </p:txBody>
      </p:sp>
      <p:sp>
        <p:nvSpPr>
          <p:cNvPr id="10" name="Rettangolo arrotondato 13"/>
          <p:cNvSpPr/>
          <p:nvPr/>
        </p:nvSpPr>
        <p:spPr>
          <a:xfrm>
            <a:off x="5001326" y="2689805"/>
            <a:ext cx="837499" cy="3752830"/>
          </a:xfrm>
          <a:prstGeom prst="roundRect">
            <a:avLst>
              <a:gd name="adj" fmla="val 21281"/>
            </a:avLst>
          </a:prstGeom>
          <a:noFill/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11" name="CasellaDiTesto 11"/>
          <p:cNvSpPr txBox="1"/>
          <p:nvPr/>
        </p:nvSpPr>
        <p:spPr>
          <a:xfrm>
            <a:off x="5292143" y="4195910"/>
            <a:ext cx="2461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F0000"/>
                </a:solidFill>
              </a:rPr>
              <a:t>OGR codes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89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98474" y="1938868"/>
            <a:ext cx="7556313" cy="4144963"/>
          </a:xfrm>
        </p:spPr>
        <p:txBody>
          <a:bodyPr/>
          <a:lstStyle/>
          <a:p>
            <a:pPr marL="228600" lvl="1" indent="0">
              <a:buNone/>
            </a:pPr>
            <a:r>
              <a:rPr lang="en-GB" dirty="0" smtClean="0"/>
              <a:t>Image </a:t>
            </a:r>
            <a:r>
              <a:rPr lang="en-GB" dirty="0"/>
              <a:t>pre-processing and binarization</a:t>
            </a:r>
          </a:p>
        </p:txBody>
      </p:sp>
      <p:pic>
        <p:nvPicPr>
          <p:cNvPr id="6" name="Immagine 5" descr="40-04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6999" y="2445974"/>
            <a:ext cx="6005491" cy="3998051"/>
          </a:xfrm>
          <a:prstGeom prst="rect">
            <a:avLst/>
          </a:prstGeom>
          <a:ln>
            <a:solidFill>
              <a:srgbClr val="BFBFBF"/>
            </a:solidFill>
          </a:ln>
        </p:spPr>
      </p:pic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8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In action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44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98474" y="1938868"/>
            <a:ext cx="7556313" cy="4144963"/>
          </a:xfrm>
        </p:spPr>
        <p:txBody>
          <a:bodyPr/>
          <a:lstStyle/>
          <a:p>
            <a:pPr marL="228600" lvl="1" indent="0">
              <a:buNone/>
            </a:pPr>
            <a:r>
              <a:rPr lang="it-IT" dirty="0"/>
              <a:t>Detection of geometric shapes within the image</a:t>
            </a:r>
          </a:p>
        </p:txBody>
      </p:sp>
      <p:pic>
        <p:nvPicPr>
          <p:cNvPr id="10" name="Immagine 9" descr="40-04 MAIN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782" y="2445977"/>
            <a:ext cx="5851712" cy="4035992"/>
          </a:xfrm>
          <a:prstGeom prst="rect">
            <a:avLst/>
          </a:prstGeom>
          <a:ln>
            <a:solidFill>
              <a:srgbClr val="BFBFBF"/>
            </a:solidFill>
          </a:ln>
        </p:spPr>
      </p:pic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7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In action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201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>
          <a:xfrm>
            <a:off x="498474" y="1938868"/>
            <a:ext cx="7556313" cy="4144963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/>
              <a:t>Recognition output (in development)</a:t>
            </a:r>
            <a:endParaRPr lang="it-IT" dirty="0"/>
          </a:p>
        </p:txBody>
      </p:sp>
      <p:pic>
        <p:nvPicPr>
          <p:cNvPr id="7" name="Immagine 6" descr="40-04 OUTPUT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100" b="12385"/>
          <a:stretch/>
        </p:blipFill>
        <p:spPr>
          <a:xfrm>
            <a:off x="1423783" y="2445800"/>
            <a:ext cx="5851711" cy="3985200"/>
          </a:xfrm>
          <a:prstGeom prst="rect">
            <a:avLst/>
          </a:prstGeom>
          <a:ln>
            <a:solidFill>
              <a:srgbClr val="BFBFBF"/>
            </a:solidFill>
          </a:ln>
        </p:spPr>
      </p:pic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</p:spPr>
        <p:txBody>
          <a:bodyPr/>
          <a:lstStyle/>
          <a:p>
            <a:pPr>
              <a:tabLst>
                <a:tab pos="0" algn="l"/>
              </a:tabLst>
            </a:pPr>
            <a:r>
              <a:rPr lang="en-US" dirty="0" smtClean="0"/>
              <a:t>SW-OGR</a:t>
            </a:r>
            <a:br>
              <a:rPr lang="en-US" dirty="0" smtClean="0"/>
            </a:br>
            <a:r>
              <a:rPr lang="en-US" dirty="0" smtClean="0">
                <a:solidFill>
                  <a:srgbClr val="FF0000"/>
                </a:solidFill>
              </a:rPr>
              <a:t>In action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380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/>
              <a:t>Conclusions and </a:t>
            </a:r>
            <a:r>
              <a:rPr lang="en-US" dirty="0" smtClean="0"/>
              <a:t>Future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pic>
        <p:nvPicPr>
          <p:cNvPr id="2050" name="Picture 2" descr="E:\Carriera\Dottorato\2014.07 SignWriting Symposium 2014\Definitivi\Presentazione\OGR\img\ItCouldWork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941" y="2174757"/>
            <a:ext cx="5116117" cy="2877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500067" y="5129865"/>
            <a:ext cx="61438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“IT</a:t>
            </a:r>
            <a:r>
              <a:rPr lang="en-GB" sz="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... COULD... WORK</a:t>
            </a:r>
            <a:r>
              <a:rPr lang="en-GB" sz="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!”</a:t>
            </a:r>
            <a:endParaRPr lang="en-GB" sz="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38617" y="5899306"/>
            <a:ext cx="31881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(Dr. Frederick Frankenstein)</a:t>
            </a:r>
            <a:endParaRPr lang="en-GB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72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0" algn="l"/>
              </a:tabLst>
            </a:pPr>
            <a:r>
              <a:rPr lang="en-US" dirty="0"/>
              <a:t>Conclusions and </a:t>
            </a:r>
            <a:r>
              <a:rPr lang="en-US" dirty="0" smtClean="0"/>
              <a:t>Future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34974" y="1054100"/>
            <a:ext cx="7556313" cy="4144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SignWriting Optical Glyph Recognition is possible</a:t>
            </a:r>
          </a:p>
          <a:p>
            <a:r>
              <a:rPr lang="en-US" sz="2200" dirty="0" smtClean="0"/>
              <a:t>SW-OGR makes digital handwriting of SignWriting texts real</a:t>
            </a:r>
          </a:p>
          <a:p>
            <a:r>
              <a:rPr lang="en-US" sz="2200" dirty="0" smtClean="0"/>
              <a:t>Overcoming WIMP interface in digital editors will make the sign composition process real</a:t>
            </a:r>
          </a:p>
          <a:p>
            <a:r>
              <a:rPr lang="en-US" sz="2200" dirty="0" smtClean="0"/>
              <a:t>SW-OGR needs to be expanded adding support for more and more ISWA categories and groups</a:t>
            </a:r>
            <a:endParaRPr lang="en-US" sz="2200" dirty="0"/>
          </a:p>
          <a:p>
            <a:r>
              <a:rPr lang="en-US" sz="2200" dirty="0" smtClean="0"/>
              <a:t>Real-time text recognition and batch corpora digitalization</a:t>
            </a:r>
          </a:p>
          <a:p>
            <a:r>
              <a:rPr lang="en-US" sz="2200" dirty="0" smtClean="0"/>
              <a:t>Next step: transcription from videos</a:t>
            </a:r>
          </a:p>
        </p:txBody>
      </p:sp>
    </p:spTree>
    <p:extLst>
      <p:ext uri="{BB962C8B-B14F-4D97-AF65-F5344CB8AC3E}">
        <p14:creationId xmlns:p14="http://schemas.microsoft.com/office/powerpoint/2010/main" val="181448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Introduction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5250" y="1970313"/>
            <a:ext cx="7809537" cy="4299857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pencil and a piece of paper are the only required items to produce signs using </a:t>
            </a:r>
            <a:r>
              <a:rPr lang="en-US" dirty="0" smtClean="0"/>
              <a:t>SignWriting</a:t>
            </a:r>
          </a:p>
          <a:p>
            <a:r>
              <a:rPr lang="en-US" dirty="0" smtClean="0"/>
              <a:t>Since </a:t>
            </a:r>
            <a:r>
              <a:rPr lang="en-US" dirty="0"/>
              <a:t>the early </a:t>
            </a:r>
            <a:r>
              <a:rPr lang="en-US" dirty="0" smtClean="0"/>
              <a:t>years </a:t>
            </a:r>
            <a:r>
              <a:rPr lang="en-US" dirty="0"/>
              <a:t>the need to produce a digital version of the system was </a:t>
            </a:r>
            <a:r>
              <a:rPr lang="en-US" dirty="0" smtClean="0"/>
              <a:t>evident</a:t>
            </a:r>
            <a:endParaRPr lang="en-US" dirty="0"/>
          </a:p>
          <a:p>
            <a:r>
              <a:rPr lang="en-US" dirty="0" smtClean="0"/>
              <a:t>The informatization of the system, started in 1986 with the SignWriter computer program, allowed SignWriting to achieve a wider diffusion through:</a:t>
            </a:r>
          </a:p>
          <a:p>
            <a:pPr lvl="1"/>
            <a:r>
              <a:rPr lang="en-US" dirty="0" smtClean="0"/>
              <a:t>Newspaper</a:t>
            </a:r>
          </a:p>
          <a:p>
            <a:pPr lvl="1"/>
            <a:r>
              <a:rPr lang="en-US" dirty="0" smtClean="0"/>
              <a:t>Books</a:t>
            </a:r>
          </a:p>
          <a:p>
            <a:pPr lvl="1"/>
            <a:r>
              <a:rPr lang="en-US" dirty="0" smtClean="0"/>
              <a:t>Websites</a:t>
            </a:r>
          </a:p>
          <a:p>
            <a:pPr lvl="1"/>
            <a:r>
              <a:rPr lang="en-US" dirty="0" smtClean="0"/>
              <a:t>Other digital resources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37955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Introduction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5250" y="1970313"/>
            <a:ext cx="7809537" cy="4321629"/>
          </a:xfrm>
        </p:spPr>
        <p:txBody>
          <a:bodyPr>
            <a:normAutofit/>
          </a:bodyPr>
          <a:lstStyle/>
          <a:p>
            <a:r>
              <a:rPr lang="en-US" dirty="0" smtClean="0"/>
              <a:t>Digital version of the </a:t>
            </a:r>
            <a:r>
              <a:rPr lang="en-US" u="sng" dirty="0" smtClean="0"/>
              <a:t>glyphs</a:t>
            </a:r>
            <a:r>
              <a:rPr lang="en-US" dirty="0" smtClean="0"/>
              <a:t> were created</a:t>
            </a:r>
          </a:p>
          <a:p>
            <a:r>
              <a:rPr lang="en-US" dirty="0" smtClean="0"/>
              <a:t>The conceptual organization of glyph images was ensured by assigning to each of them a unique ISWA code</a:t>
            </a:r>
            <a:endParaRPr lang="it-IT" dirty="0"/>
          </a:p>
        </p:txBody>
      </p:sp>
      <p:pic>
        <p:nvPicPr>
          <p:cNvPr id="5" name="Immagine 4" descr="SW-Analog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2204" y="3492500"/>
            <a:ext cx="1824794" cy="2374900"/>
          </a:xfrm>
          <a:prstGeom prst="rect">
            <a:avLst/>
          </a:prstGeom>
        </p:spPr>
      </p:pic>
      <p:pic>
        <p:nvPicPr>
          <p:cNvPr id="6" name="Immagine 5" descr="SW-Digital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100" y="3949700"/>
            <a:ext cx="673100" cy="134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010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Introduction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5250" y="1992086"/>
            <a:ext cx="7809537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SignWriting </a:t>
            </a:r>
            <a:r>
              <a:rPr lang="en-US" dirty="0"/>
              <a:t>digital editors </a:t>
            </a:r>
            <a:r>
              <a:rPr lang="en-US" dirty="0" smtClean="0"/>
              <a:t>are </a:t>
            </a:r>
            <a:r>
              <a:rPr lang="en-US" dirty="0"/>
              <a:t>the tools that enable the creation of digital </a:t>
            </a:r>
            <a:r>
              <a:rPr lang="en-US" dirty="0" smtClean="0"/>
              <a:t>resources </a:t>
            </a:r>
            <a:r>
              <a:rPr lang="en-US" dirty="0"/>
              <a:t>written in </a:t>
            </a:r>
            <a:r>
              <a:rPr lang="en-US" dirty="0" smtClean="0"/>
              <a:t>SignWriting</a:t>
            </a:r>
          </a:p>
          <a:p>
            <a:r>
              <a:rPr lang="en-US" dirty="0" smtClean="0"/>
              <a:t>In </a:t>
            </a:r>
            <a:r>
              <a:rPr lang="en-US" dirty="0"/>
              <a:t>other words, they are critical for the informatization of </a:t>
            </a:r>
            <a:r>
              <a:rPr lang="en-US" dirty="0" smtClean="0"/>
              <a:t>SignWriting</a:t>
            </a:r>
            <a:r>
              <a:rPr lang="en-US" dirty="0"/>
              <a:t> and therefore the “digital transcription” of </a:t>
            </a:r>
            <a:r>
              <a:rPr lang="en-US" dirty="0" smtClean="0"/>
              <a:t>SLs</a:t>
            </a:r>
          </a:p>
          <a:p>
            <a:r>
              <a:rPr lang="en-US" dirty="0" smtClean="0"/>
              <a:t>Many applications </a:t>
            </a:r>
            <a:r>
              <a:rPr lang="en-US" dirty="0"/>
              <a:t>have been produced by different </a:t>
            </a:r>
            <a:r>
              <a:rPr lang="en-US" dirty="0" smtClean="0"/>
              <a:t>teams</a:t>
            </a:r>
            <a:r>
              <a:rPr lang="en-US" dirty="0"/>
              <a:t>, delivered in different ways, ranging from desktop to web </a:t>
            </a:r>
            <a:r>
              <a:rPr lang="en-US" dirty="0" smtClean="0"/>
              <a:t>applications</a:t>
            </a:r>
          </a:p>
        </p:txBody>
      </p:sp>
    </p:spTree>
    <p:extLst>
      <p:ext uri="{BB962C8B-B14F-4D97-AF65-F5344CB8AC3E}">
        <p14:creationId xmlns:p14="http://schemas.microsoft.com/office/powerpoint/2010/main" val="3119088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Introduction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5250" y="1959429"/>
            <a:ext cx="7809537" cy="4332514"/>
          </a:xfrm>
        </p:spPr>
        <p:txBody>
          <a:bodyPr>
            <a:normAutofit/>
          </a:bodyPr>
          <a:lstStyle/>
          <a:p>
            <a:r>
              <a:rPr lang="en-US" dirty="0" smtClean="0"/>
              <a:t>Most </a:t>
            </a:r>
            <a:r>
              <a:rPr lang="en-US" dirty="0"/>
              <a:t>SignWriting digital editors basically provide the same </a:t>
            </a:r>
            <a:r>
              <a:rPr lang="en-US" dirty="0" smtClean="0"/>
              <a:t>functionalities</a:t>
            </a:r>
          </a:p>
          <a:p>
            <a:r>
              <a:rPr lang="en-US" dirty="0" smtClean="0"/>
              <a:t>Despite </a:t>
            </a:r>
            <a:r>
              <a:rPr lang="en-US" dirty="0"/>
              <a:t>differences in design and implementation existing from one editor to another, such functionalities are: </a:t>
            </a:r>
            <a:endParaRPr lang="en-US" dirty="0" smtClean="0"/>
          </a:p>
          <a:p>
            <a:pPr lvl="1" algn="just"/>
            <a:r>
              <a:rPr lang="en-US" dirty="0" smtClean="0"/>
              <a:t>Search for (or type) glyphs which belong to the ISWA</a:t>
            </a:r>
          </a:p>
          <a:p>
            <a:pPr lvl="1"/>
            <a:r>
              <a:rPr lang="en-US" dirty="0" smtClean="0"/>
              <a:t>Insert </a:t>
            </a:r>
            <a:r>
              <a:rPr lang="en-US" dirty="0"/>
              <a:t>the chosen </a:t>
            </a:r>
            <a:r>
              <a:rPr lang="en-US" dirty="0" smtClean="0"/>
              <a:t>glyphs </a:t>
            </a:r>
            <a:r>
              <a:rPr lang="en-US" dirty="0"/>
              <a:t>onto an area which is designated for the composition of the </a:t>
            </a:r>
            <a:r>
              <a:rPr lang="en-US" dirty="0" smtClean="0"/>
              <a:t>sign</a:t>
            </a:r>
          </a:p>
          <a:p>
            <a:pPr lvl="1"/>
            <a:r>
              <a:rPr lang="en-US" dirty="0" smtClean="0"/>
              <a:t>Manage </a:t>
            </a:r>
            <a:r>
              <a:rPr lang="en-US" dirty="0"/>
              <a:t>the </a:t>
            </a:r>
            <a:r>
              <a:rPr lang="en-US" dirty="0" smtClean="0"/>
              <a:t>glyphs on </a:t>
            </a:r>
            <a:r>
              <a:rPr lang="en-US" dirty="0"/>
              <a:t>the sign composition </a:t>
            </a:r>
            <a:r>
              <a:rPr lang="en-US" dirty="0" smtClean="0"/>
              <a:t>area</a:t>
            </a:r>
          </a:p>
          <a:p>
            <a:pPr lvl="1"/>
            <a:r>
              <a:rPr lang="en-US" dirty="0" smtClean="0"/>
              <a:t>Save </a:t>
            </a:r>
            <a:r>
              <a:rPr lang="en-US" dirty="0"/>
              <a:t>the sign in one (or more) </a:t>
            </a:r>
            <a:r>
              <a:rPr lang="en-US" dirty="0" smtClean="0"/>
              <a:t>formats</a:t>
            </a:r>
          </a:p>
          <a:p>
            <a:pPr lvl="1"/>
            <a:r>
              <a:rPr lang="en-US" dirty="0" smtClean="0"/>
              <a:t>See </a:t>
            </a:r>
            <a:r>
              <a:rPr lang="en-US" dirty="0" err="1" smtClean="0"/>
              <a:t>SignMaker</a:t>
            </a:r>
            <a:r>
              <a:rPr lang="en-US" dirty="0" smtClean="0"/>
              <a:t> and </a:t>
            </a:r>
            <a:r>
              <a:rPr lang="en-US" dirty="0" err="1" smtClean="0"/>
              <a:t>SWift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5617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Introduction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910" y="2524398"/>
            <a:ext cx="8572179" cy="17656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dirty="0"/>
              <a:t>Despite their increasing capabilities, </a:t>
            </a:r>
            <a:r>
              <a:rPr lang="en-GB" sz="3200" dirty="0" smtClean="0"/>
              <a:t>SignWriting digital </a:t>
            </a:r>
            <a:r>
              <a:rPr lang="en-GB" sz="3200" dirty="0"/>
              <a:t>editors </a:t>
            </a:r>
            <a:r>
              <a:rPr lang="en-GB" sz="3200" dirty="0" smtClean="0"/>
              <a:t>are still far </a:t>
            </a:r>
            <a:r>
              <a:rPr lang="en-GB" sz="3200" dirty="0"/>
              <a:t>from </a:t>
            </a:r>
            <a:r>
              <a:rPr lang="en-GB" sz="3200" dirty="0" smtClean="0"/>
              <a:t>the </a:t>
            </a:r>
            <a:r>
              <a:rPr lang="en-GB" sz="3200" dirty="0"/>
              <a:t>simplicity of the </a:t>
            </a:r>
            <a:r>
              <a:rPr lang="en-GB" sz="3200" dirty="0" smtClean="0"/>
              <a:t>handwriting </a:t>
            </a:r>
            <a:r>
              <a:rPr lang="en-GB" sz="3200" dirty="0"/>
              <a:t>approach.</a:t>
            </a:r>
          </a:p>
        </p:txBody>
      </p:sp>
    </p:spTree>
    <p:extLst>
      <p:ext uri="{BB962C8B-B14F-4D97-AF65-F5344CB8AC3E}">
        <p14:creationId xmlns:p14="http://schemas.microsoft.com/office/powerpoint/2010/main" val="100883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Introduction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5250" y="1959429"/>
            <a:ext cx="7809537" cy="4332514"/>
          </a:xfrm>
        </p:spPr>
        <p:txBody>
          <a:bodyPr>
            <a:normAutofit/>
          </a:bodyPr>
          <a:lstStyle/>
          <a:p>
            <a:r>
              <a:rPr lang="en-GB" dirty="0" smtClean="0"/>
              <a:t>Any SignWriting digital editor developed so far relies heavily on “Windows, Icons, Menus, Pointer” (WIMP) interfaces</a:t>
            </a:r>
          </a:p>
          <a:p>
            <a:r>
              <a:rPr lang="en-GB" dirty="0" smtClean="0"/>
              <a:t>They require a navigation/selection process in a huge amount of digital images that, though facilitated, may become long and cumbersome</a:t>
            </a:r>
          </a:p>
          <a:p>
            <a:r>
              <a:rPr lang="en-GB" dirty="0" smtClean="0"/>
              <a:t>SignWriting users are more fast and comfortable when using handwriting, rather than when dealing with the complex interaction style of a </a:t>
            </a:r>
            <a:r>
              <a:rPr lang="en-GB" dirty="0"/>
              <a:t>SignWriting digital </a:t>
            </a:r>
            <a:r>
              <a:rPr lang="en-GB" dirty="0" smtClean="0"/>
              <a:t>editor</a:t>
            </a:r>
          </a:p>
          <a:p>
            <a:r>
              <a:rPr lang="it-IT" dirty="0" smtClean="0"/>
              <a:t>Writing is easier </a:t>
            </a:r>
            <a:r>
              <a:rPr lang="it-IT" dirty="0" err="1" smtClean="0"/>
              <a:t>than</a:t>
            </a:r>
            <a:r>
              <a:rPr lang="it-IT" dirty="0" smtClean="0"/>
              <a:t> </a:t>
            </a:r>
            <a:r>
              <a:rPr lang="it-IT" dirty="0" err="1" smtClean="0"/>
              <a:t>understanding</a:t>
            </a:r>
            <a:r>
              <a:rPr lang="it-IT" dirty="0" smtClean="0"/>
              <a:t> and using a User Interface</a:t>
            </a:r>
            <a:endParaRPr lang="en-GB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0003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SWORD </a:t>
            </a:r>
            <a:r>
              <a:rPr lang="en-US" dirty="0" smtClean="0"/>
              <a:t>project</a:t>
            </a:r>
            <a:r>
              <a:rPr lang="it-IT" dirty="0"/>
              <a:t/>
            </a:r>
            <a:br>
              <a:rPr lang="it-IT" dirty="0"/>
            </a:br>
            <a:endParaRPr lang="it-IT" sz="2800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 proposal for the recognition of handwritten SignWriting for SWORD project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6136" y="1915884"/>
            <a:ext cx="7820423" cy="43107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SignWriting </a:t>
            </a:r>
            <a:r>
              <a:rPr lang="en-GB" dirty="0"/>
              <a:t>Oriented Resources for the </a:t>
            </a:r>
            <a:r>
              <a:rPr lang="en-GB" dirty="0" smtClean="0"/>
              <a:t>Deaf (SWORD)</a:t>
            </a:r>
          </a:p>
          <a:p>
            <a:r>
              <a:rPr lang="en-GB" dirty="0" smtClean="0"/>
              <a:t>A </a:t>
            </a:r>
            <a:r>
              <a:rPr lang="en-GB" dirty="0"/>
              <a:t>project towards the full </a:t>
            </a:r>
            <a:r>
              <a:rPr lang="en-GB" dirty="0" smtClean="0"/>
              <a:t>SignWriting-based integration </a:t>
            </a:r>
            <a:r>
              <a:rPr lang="en-GB" dirty="0"/>
              <a:t>of deaf people in the digital </a:t>
            </a:r>
            <a:r>
              <a:rPr lang="en-GB" dirty="0" smtClean="0"/>
              <a:t>society</a:t>
            </a:r>
          </a:p>
          <a:p>
            <a:r>
              <a:rPr lang="it-IT" dirty="0" smtClean="0"/>
              <a:t>The project aims at producing digital artifacts (applications, websites, etc.) featuring deaf-oriented accessibility via written Sign Language</a:t>
            </a:r>
            <a:endParaRPr lang="en-GB" dirty="0"/>
          </a:p>
          <a:p>
            <a:r>
              <a:rPr lang="en-GB" dirty="0" smtClean="0"/>
              <a:t>A SignWriting digital editor, namely SWift, </a:t>
            </a:r>
            <a:r>
              <a:rPr lang="en-GB" dirty="0"/>
              <a:t>was produced within </a:t>
            </a:r>
            <a:r>
              <a:rPr lang="en-GB" dirty="0" smtClean="0"/>
              <a:t>SWORD</a:t>
            </a:r>
          </a:p>
        </p:txBody>
      </p:sp>
    </p:spTree>
    <p:extLst>
      <p:ext uri="{BB962C8B-B14F-4D97-AF65-F5344CB8AC3E}">
        <p14:creationId xmlns:p14="http://schemas.microsoft.com/office/powerpoint/2010/main" val="3939195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dvantage">
  <a:themeElements>
    <a:clrScheme name="Calamaio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Vantaggio.thmx</Template>
  <TotalTime>1811</TotalTime>
  <Words>1420</Words>
  <Application>Microsoft Macintosh PowerPoint</Application>
  <PresentationFormat>On-screen Show (4:3)</PresentationFormat>
  <Paragraphs>165</Paragraphs>
  <Slides>28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Advantage</vt:lpstr>
      <vt:lpstr>A proposal for the recognition of handwritten SignWriting for SWORD project</vt:lpstr>
      <vt:lpstr>Outline</vt:lpstr>
      <vt:lpstr>Introduction</vt:lpstr>
      <vt:lpstr>Introduction</vt:lpstr>
      <vt:lpstr>Introduction</vt:lpstr>
      <vt:lpstr>Introduction</vt:lpstr>
      <vt:lpstr>Introduction</vt:lpstr>
      <vt:lpstr>Introduction</vt:lpstr>
      <vt:lpstr>The SWORD project </vt:lpstr>
      <vt:lpstr>A new generation of SignWriting editors</vt:lpstr>
      <vt:lpstr>SW-OGR Concept</vt:lpstr>
      <vt:lpstr>SW-OGR Concept</vt:lpstr>
      <vt:lpstr>SW-OGR Challenges</vt:lpstr>
      <vt:lpstr>SW-OGR Challenges</vt:lpstr>
      <vt:lpstr>SW-OGR Design</vt:lpstr>
      <vt:lpstr>SW-OGR Design</vt:lpstr>
      <vt:lpstr>SW-OGR Design</vt:lpstr>
      <vt:lpstr>SW-OGR Design</vt:lpstr>
      <vt:lpstr>SW-OGR Design</vt:lpstr>
      <vt:lpstr>SW-OGR Design</vt:lpstr>
      <vt:lpstr>SW-OGR Design</vt:lpstr>
      <vt:lpstr>SW-OGR Design</vt:lpstr>
      <vt:lpstr>SW-OGR Design</vt:lpstr>
      <vt:lpstr>SW-OGR In action</vt:lpstr>
      <vt:lpstr>SW-OGR In action</vt:lpstr>
      <vt:lpstr>SW-OGR In action</vt:lpstr>
      <vt:lpstr>Conclusions and Future</vt:lpstr>
      <vt:lpstr>Conclusions and 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Towards Improving the e-learning Experience for Deaf Students: e-LUX</dc:title>
  <dc:creator>Fabrizio Borgia</dc:creator>
  <cp:lastModifiedBy>Valerie Sutton</cp:lastModifiedBy>
  <cp:revision>621</cp:revision>
  <dcterms:created xsi:type="dcterms:W3CDTF">2014-06-23T11:43:47Z</dcterms:created>
  <dcterms:modified xsi:type="dcterms:W3CDTF">2014-08-08T01:40:29Z</dcterms:modified>
</cp:coreProperties>
</file>