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91" r:id="rId4"/>
    <p:sldId id="290" r:id="rId5"/>
    <p:sldId id="299" r:id="rId6"/>
    <p:sldId id="300" r:id="rId7"/>
    <p:sldId id="302" r:id="rId8"/>
    <p:sldId id="303" r:id="rId9"/>
    <p:sldId id="293" r:id="rId10"/>
    <p:sldId id="294" r:id="rId11"/>
    <p:sldId id="295" r:id="rId12"/>
    <p:sldId id="304" r:id="rId13"/>
    <p:sldId id="321" r:id="rId14"/>
    <p:sldId id="310" r:id="rId15"/>
    <p:sldId id="307" r:id="rId16"/>
    <p:sldId id="309" r:id="rId17"/>
    <p:sldId id="313" r:id="rId18"/>
    <p:sldId id="311" r:id="rId19"/>
    <p:sldId id="312" r:id="rId20"/>
    <p:sldId id="316" r:id="rId21"/>
    <p:sldId id="317" r:id="rId22"/>
    <p:sldId id="318" r:id="rId23"/>
    <p:sldId id="319" r:id="rId24"/>
    <p:sldId id="320" r:id="rId25"/>
    <p:sldId id="322" r:id="rId26"/>
    <p:sldId id="323" r:id="rId27"/>
    <p:sldId id="324" r:id="rId28"/>
    <p:sldId id="325" r:id="rId29"/>
    <p:sldId id="327" r:id="rId30"/>
    <p:sldId id="328" r:id="rId31"/>
    <p:sldId id="296" r:id="rId32"/>
    <p:sldId id="297" r:id="rId33"/>
    <p:sldId id="329" r:id="rId34"/>
    <p:sldId id="29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5000" autoAdjust="0"/>
  </p:normalViewPr>
  <p:slideViewPr>
    <p:cSldViewPr snapToGrid="0" snapToObjects="1">
      <p:cViewPr>
        <p:scale>
          <a:sx n="100" d="100"/>
          <a:sy n="100" d="100"/>
        </p:scale>
        <p:origin x="-2440" y="-1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06E25-6C00-9F4E-A417-EB057DC663F7}" type="datetimeFigureOut">
              <a:rPr lang="it-IT" smtClean="0"/>
              <a:pPr/>
              <a:t>7/16/14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6373D-2F6B-0B48-8920-AA939CF39876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24961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544AB-9283-FB4E-9B2A-C05048D2AB0B}" type="datetimeFigureOut">
              <a:rPr lang="it-IT" smtClean="0"/>
              <a:pPr/>
              <a:t>7/16/14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CFDD7-3069-FA4D-BEC4-32C1E2077546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1238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Greetings.</a:t>
            </a:r>
          </a:p>
          <a:p>
            <a:r>
              <a:rPr lang="it-IT" dirty="0" smtClean="0"/>
              <a:t>Expertise.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CFDD7-3069-FA4D-BEC4-32C1E2077546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943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Brief</a:t>
            </a:r>
            <a:r>
              <a:rPr lang="it-IT" baseline="0" dirty="0" smtClean="0"/>
              <a:t> summary.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CFDD7-3069-FA4D-BEC4-32C1E2077546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98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CFDD7-3069-FA4D-BEC4-32C1E2077546}" type="slidenum">
              <a:rPr lang="it-IT" smtClean="0"/>
              <a:pPr/>
              <a:t>9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E76F269C-F941-4F08-B318-9941A5D12B38}" type="datetime1">
              <a:rPr lang="it-IT" smtClean="0"/>
              <a:t>7/16/14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2C34-366B-40E1-8303-823635EAEE77}" type="datetime1">
              <a:rPr lang="it-IT" smtClean="0"/>
              <a:t>7/16/14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774C-EE56-4E0C-AAEB-2EDFDC1D0119}" type="datetime1">
              <a:rPr lang="it-IT" smtClean="0"/>
              <a:t>7/16/14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A678-2B8A-401B-AEBD-667F53EFC754}" type="datetime1">
              <a:rPr lang="it-IT" smtClean="0"/>
              <a:t>7/16/14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BD9862D-16C7-424E-9F44-B816ABAE116D}" type="datetime1">
              <a:rPr lang="it-IT" smtClean="0"/>
              <a:t>7/16/14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406D60C-442D-4659-B846-449C2114CCA9}" type="datetime1">
              <a:rPr lang="it-IT" smtClean="0"/>
              <a:t>7/16/14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AE47-C9C3-4801-9583-18CA1477BD44}" type="datetime1">
              <a:rPr lang="it-IT" smtClean="0"/>
              <a:t>7/16/14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5D05DF-E766-4022-B788-A8BAC0E1724D}" type="datetime1">
              <a:rPr lang="it-IT" smtClean="0"/>
              <a:t>7/16/14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1EF68F-6035-41C7-A2F5-DD1ECDD72A07}" type="datetime1">
              <a:rPr lang="it-IT" smtClean="0"/>
              <a:t>7/16/14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44D5B6F-F0CE-42FC-9192-E130389C36A2}" type="datetime1">
              <a:rPr lang="it-IT" smtClean="0"/>
              <a:t>7/16/14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6356-7A51-4FBB-8CCA-66D0F90CA236}" type="datetime1">
              <a:rPr lang="it-IT" smtClean="0"/>
              <a:t>7/16/14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05800" y="282574"/>
            <a:ext cx="54684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4E31-AAE5-4913-B2B0-A2B401D7387E}" type="datetime1">
              <a:rPr lang="it-IT" smtClean="0"/>
              <a:t>7/16/14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9733" y="1981200"/>
            <a:ext cx="554038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98991" y="282574"/>
            <a:ext cx="305248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ectangle 6"/>
          <p:cNvSpPr/>
          <p:nvPr userDrawn="1"/>
        </p:nvSpPr>
        <p:spPr>
          <a:xfrm>
            <a:off x="7230529" y="282574"/>
            <a:ext cx="568192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8" name="Immagine 7" descr="SignWriting_Symposium_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726" y="338274"/>
            <a:ext cx="1488670" cy="1488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1A0E-F623-41CB-9A37-A5398A09F0C2}" type="datetime1">
              <a:rPr lang="it-IT" smtClean="0"/>
              <a:t>7/16/14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A260-7E48-46C8-A4E7-0603C23E7296}" type="datetime1">
              <a:rPr lang="it-IT" smtClean="0"/>
              <a:t>7/16/14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CDB5E71F-DFB7-43D1-B829-5A99F7705890}" type="datetime1">
              <a:rPr lang="it-IT" smtClean="0"/>
              <a:t>7/16/14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C7A0635-CEF3-4BD1-83E3-A59B6545F17B}" type="datetime1">
              <a:rPr lang="it-IT" smtClean="0"/>
              <a:t>7/16/14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2D8A-F195-4C24-98ED-C956743C9139}" type="datetime1">
              <a:rPr lang="it-IT" smtClean="0"/>
              <a:t>7/16/14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2D8A-8FC5-48B6-81E5-18F9A411368A}" type="datetime1">
              <a:rPr lang="it-IT" smtClean="0"/>
              <a:t>7/16/14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D3AD-7D2D-461C-8561-3C503385714C}" type="datetime1">
              <a:rPr lang="it-IT" smtClean="0"/>
              <a:t>7/16/14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8A1E-7EF1-471F-BD1A-85ED0EE0D506}" type="datetime1">
              <a:rPr lang="it-IT" smtClean="0"/>
              <a:t>7/16/14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4D5FBD-489B-4CB6-8FB6-3F6180674147}" type="datetime1">
              <a:rPr lang="it-IT" smtClean="0"/>
              <a:t>7/16/14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84287" y="4624668"/>
            <a:ext cx="5754914" cy="933450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/>
              <a:t>SWift, a user-centered digital editor for SignWriting within SWORD project</a:t>
            </a:r>
            <a:r>
              <a:rPr lang="it-IT" dirty="0"/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26190" y="5562599"/>
            <a:ext cx="5513010" cy="1174449"/>
          </a:xfrm>
        </p:spPr>
        <p:txBody>
          <a:bodyPr>
            <a:normAutofit lnSpcReduction="10000"/>
          </a:bodyPr>
          <a:lstStyle/>
          <a:p>
            <a:pPr algn="r"/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Fabrizio Borgia</a:t>
            </a:r>
            <a:r>
              <a:rPr lang="it-IT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1,2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Claudia S. Bianchini</a:t>
            </a:r>
            <a:r>
              <a:rPr lang="it-IT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Maria De Marsico</a:t>
            </a:r>
            <a:r>
              <a:rPr lang="it-IT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  <a:p>
            <a:pPr algn="r"/>
            <a:endParaRPr lang="it-IT" baseline="30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ro-RO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Université Toulouse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III - Paul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Sabatier</a:t>
            </a:r>
          </a:p>
          <a:p>
            <a:pPr algn="r"/>
            <a:r>
              <a:rPr lang="ro-RO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Sapienza Università di Roma</a:t>
            </a:r>
          </a:p>
          <a:p>
            <a:pPr algn="r"/>
            <a:r>
              <a:rPr lang="ro-RO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Université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Poitiers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Immagine 6" descr="SWift-Logo.png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162" y="312961"/>
            <a:ext cx="1856621" cy="1856621"/>
          </a:xfrm>
          <a:prstGeom prst="rect">
            <a:avLst/>
          </a:prstGeom>
        </p:spPr>
      </p:pic>
      <p:pic>
        <p:nvPicPr>
          <p:cNvPr id="12" name="Immagine 11" descr="SWift-Home.pn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r="-2607"/>
          <a:stretch/>
        </p:blipFill>
        <p:spPr>
          <a:xfrm>
            <a:off x="381001" y="317500"/>
            <a:ext cx="4138083" cy="4008275"/>
          </a:xfrm>
          <a:prstGeom prst="rect">
            <a:avLst/>
          </a:prstGeom>
        </p:spPr>
      </p:pic>
      <p:pic>
        <p:nvPicPr>
          <p:cNvPr id="6" name="Immagine 5" descr="Fun Hi-Res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75" y="497413"/>
            <a:ext cx="1958652" cy="1523848"/>
          </a:xfrm>
          <a:prstGeom prst="rect">
            <a:avLst/>
          </a:prstGeom>
        </p:spPr>
      </p:pic>
      <p:pic>
        <p:nvPicPr>
          <p:cNvPr id="13" name="Immagine 12" descr="Component-User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3" t="1895" r="22463" b="3619"/>
          <a:stretch/>
        </p:blipFill>
        <p:spPr>
          <a:xfrm>
            <a:off x="6912290" y="2453775"/>
            <a:ext cx="1856621" cy="1872000"/>
          </a:xfrm>
          <a:prstGeom prst="rect">
            <a:avLst/>
          </a:prstGeom>
        </p:spPr>
      </p:pic>
      <p:pic>
        <p:nvPicPr>
          <p:cNvPr id="14" name="Immagine 13" descr="Handwriting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20" y="2351206"/>
            <a:ext cx="1650995" cy="208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0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SWift</a:t>
            </a:r>
            <a:r>
              <a:rPr lang="it-IT" dirty="0"/>
              <a:t/>
            </a:r>
            <a:br>
              <a:rPr lang="it-IT" dirty="0"/>
            </a:br>
            <a:r>
              <a:rPr lang="it-IT" sz="2800" dirty="0" smtClean="0">
                <a:solidFill>
                  <a:srgbClr val="FF0000"/>
                </a:solidFill>
              </a:rPr>
              <a:t>Introduction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1706" y="1981200"/>
            <a:ext cx="7853081" cy="4144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SignWriting improved fast transcriber</a:t>
            </a:r>
          </a:p>
          <a:p>
            <a:r>
              <a:rPr lang="en-US" dirty="0" smtClean="0"/>
              <a:t>Provides all the features of a SignWriting digital editor</a:t>
            </a:r>
          </a:p>
          <a:p>
            <a:r>
              <a:rPr lang="en-US" dirty="0" smtClean="0"/>
              <a:t>Produced by “Sapienza” University of Rome, in partnership with the research team at ISTC-CNR (which includes many deaf people)</a:t>
            </a:r>
          </a:p>
          <a:p>
            <a:r>
              <a:rPr lang="en-US" dirty="0" smtClean="0"/>
              <a:t>New features with respect to other digital editors</a:t>
            </a:r>
          </a:p>
          <a:p>
            <a:r>
              <a:rPr lang="en-US" dirty="0" smtClean="0"/>
              <a:t>Key requirements: usability and accessibility</a:t>
            </a:r>
          </a:p>
          <a:p>
            <a:r>
              <a:rPr lang="en-US" dirty="0" smtClean="0"/>
              <a:t>Application tested with deaf participants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Immagine 4" descr="SWift-Logo.png"/>
          <p:cNvPicPr>
            <a:picLocks noChangeAspect="1"/>
          </p:cNvPicPr>
          <p:nvPr/>
        </p:nvPicPr>
        <p:blipFill>
          <a:blip r:embed="rId2" cstate="print"/>
          <a:srcRect t="24484" b="28350"/>
          <a:stretch>
            <a:fillRect/>
          </a:stretch>
        </p:blipFill>
        <p:spPr>
          <a:xfrm>
            <a:off x="4879770" y="391448"/>
            <a:ext cx="2239935" cy="105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9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pic>
        <p:nvPicPr>
          <p:cNvPr id="6" name="Immagine 5" descr="SWift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611" y="1945791"/>
            <a:ext cx="7415440" cy="4087251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/>
          <a:lstStyle/>
          <a:p>
            <a:r>
              <a:rPr lang="it-IT" dirty="0" smtClean="0"/>
              <a:t>SWift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9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SWift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8392" y="1966621"/>
            <a:ext cx="7323688" cy="4498014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01706" y="6935089"/>
            <a:ext cx="6122894" cy="365125"/>
          </a:xfrm>
        </p:spPr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/>
          <a:lstStyle/>
          <a:p>
            <a:r>
              <a:rPr lang="it-IT" dirty="0" smtClean="0"/>
              <a:t>SWift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1303811" y="1969734"/>
            <a:ext cx="2049639" cy="2297339"/>
          </a:xfrm>
          <a:prstGeom prst="roundRect">
            <a:avLst>
              <a:gd name="adj" fmla="val 9601"/>
            </a:avLst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370577" y="1596641"/>
            <a:ext cx="1916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800000"/>
                </a:solidFill>
              </a:rPr>
              <a:t>Sign Composition</a:t>
            </a:r>
            <a:endParaRPr lang="en-US" sz="1400" b="1" dirty="0">
              <a:solidFill>
                <a:srgbClr val="800000"/>
              </a:solidFill>
            </a:endParaRPr>
          </a:p>
        </p:txBody>
      </p:sp>
      <p:cxnSp>
        <p:nvCxnSpPr>
          <p:cNvPr id="19" name="Connettore 1 18"/>
          <p:cNvCxnSpPr/>
          <p:nvPr/>
        </p:nvCxnSpPr>
        <p:spPr>
          <a:xfrm flipH="1">
            <a:off x="1499830" y="1904418"/>
            <a:ext cx="159356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tangolo arrotondato 11"/>
          <p:cNvSpPr/>
          <p:nvPr/>
        </p:nvSpPr>
        <p:spPr>
          <a:xfrm>
            <a:off x="4255872" y="1966623"/>
            <a:ext cx="3966208" cy="4221445"/>
          </a:xfrm>
          <a:prstGeom prst="roundRect">
            <a:avLst>
              <a:gd name="adj" fmla="val 8771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 flipH="1">
            <a:off x="5440781" y="1893331"/>
            <a:ext cx="13907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5429896" y="1565292"/>
            <a:ext cx="160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Glyph Search</a:t>
            </a:r>
            <a:endParaRPr lang="it-IT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9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SWift</a:t>
            </a:r>
            <a:r>
              <a:rPr lang="it-IT" dirty="0"/>
              <a:t/>
            </a:r>
            <a:br>
              <a:rPr lang="it-IT" dirty="0"/>
            </a:br>
            <a:r>
              <a:rPr lang="it-IT" sz="2800" dirty="0">
                <a:solidFill>
                  <a:srgbClr val="FF0000"/>
                </a:solidFill>
              </a:rPr>
              <a:t>Basic </a:t>
            </a:r>
            <a:r>
              <a:rPr lang="en-US" sz="2800" dirty="0" smtClean="0">
                <a:solidFill>
                  <a:srgbClr val="FF0000"/>
                </a:solidFill>
              </a:rPr>
              <a:t>features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6135" y="1615103"/>
            <a:ext cx="8300175" cy="4545261"/>
          </a:xfrm>
        </p:spPr>
        <p:txBody>
          <a:bodyPr>
            <a:noAutofit/>
          </a:bodyPr>
          <a:lstStyle/>
          <a:p>
            <a:r>
              <a:rPr lang="en-US" dirty="0" smtClean="0"/>
              <a:t>Sign composition area and glyph search areas</a:t>
            </a:r>
          </a:p>
          <a:p>
            <a:pPr lvl="2"/>
            <a:r>
              <a:rPr lang="en-US" dirty="0" smtClean="0"/>
              <a:t>Interaction via click, and drag-and-drop</a:t>
            </a:r>
          </a:p>
          <a:p>
            <a:pPr lvl="2"/>
            <a:r>
              <a:rPr lang="en-US" dirty="0" smtClean="0"/>
              <a:t>Natural organization of the search space according to intuitive criteria (e.g., the part of body involved)</a:t>
            </a:r>
          </a:p>
          <a:p>
            <a:r>
              <a:rPr lang="en-US" dirty="0" smtClean="0"/>
              <a:t>Functionalities for glyph editing</a:t>
            </a:r>
          </a:p>
          <a:p>
            <a:pPr lvl="1"/>
            <a:r>
              <a:rPr lang="en-US" dirty="0" smtClean="0"/>
              <a:t>Rotation, duplication, deletion, etc.</a:t>
            </a:r>
          </a:p>
          <a:p>
            <a:r>
              <a:rPr lang="en-US" dirty="0" smtClean="0"/>
              <a:t>Multiple save options</a:t>
            </a:r>
          </a:p>
          <a:p>
            <a:pPr lvl="1"/>
            <a:r>
              <a:rPr lang="en-US" dirty="0" smtClean="0"/>
              <a:t>PNG, XML and remote save</a:t>
            </a:r>
          </a:p>
          <a:p>
            <a:r>
              <a:rPr lang="en-US" dirty="0" smtClean="0"/>
              <a:t>“Open” functionality to edit signs composed previously</a:t>
            </a:r>
          </a:p>
          <a:p>
            <a:r>
              <a:rPr lang="en-US" dirty="0" smtClean="0"/>
              <a:t>Each sign is save in a database with the list of its component glyphs</a:t>
            </a:r>
          </a:p>
          <a:p>
            <a:pPr lvl="1"/>
            <a:r>
              <a:rPr lang="en-US" dirty="0" smtClean="0"/>
              <a:t>Support for linguistic analysis</a:t>
            </a:r>
          </a:p>
        </p:txBody>
      </p:sp>
    </p:spTree>
    <p:extLst>
      <p:ext uri="{BB962C8B-B14F-4D97-AF65-F5344CB8AC3E}">
        <p14:creationId xmlns:p14="http://schemas.microsoft.com/office/powerpoint/2010/main" val="393919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pic>
        <p:nvPicPr>
          <p:cNvPr id="6" name="Immagine 5" descr="SWift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611" y="1945791"/>
            <a:ext cx="7415440" cy="4087251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/>
          <a:lstStyle/>
          <a:p>
            <a:r>
              <a:rPr lang="it-IT" dirty="0" smtClean="0"/>
              <a:t>SWift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br>
              <a:rPr lang="it-IT" sz="2800" dirty="0" smtClean="0">
                <a:solidFill>
                  <a:srgbClr val="FF0000"/>
                </a:solidFill>
              </a:rPr>
            </a:br>
            <a:r>
              <a:rPr lang="it-IT" sz="2800" dirty="0" smtClean="0">
                <a:solidFill>
                  <a:srgbClr val="FF0000"/>
                </a:solidFill>
              </a:rPr>
              <a:t>Overview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9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SWift</a:t>
            </a:r>
            <a:r>
              <a:rPr lang="it-IT" dirty="0"/>
              <a:t/>
            </a:r>
            <a:br>
              <a:rPr lang="it-IT" dirty="0"/>
            </a:br>
            <a:r>
              <a:rPr lang="it-IT" sz="2800" dirty="0" smtClean="0">
                <a:solidFill>
                  <a:srgbClr val="FF0000"/>
                </a:solidFill>
              </a:rPr>
              <a:t>Overview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6136" y="1915884"/>
            <a:ext cx="7820423" cy="4310743"/>
          </a:xfrm>
        </p:spPr>
        <p:txBody>
          <a:bodyPr>
            <a:normAutofit/>
          </a:bodyPr>
          <a:lstStyle/>
          <a:p>
            <a:r>
              <a:rPr lang="en-US" dirty="0" smtClean="0"/>
              <a:t>Support for SignWriting beginners</a:t>
            </a:r>
          </a:p>
          <a:p>
            <a:pPr lvl="1"/>
            <a:r>
              <a:rPr lang="en-US" dirty="0" smtClean="0"/>
              <a:t>Presence of graphic elements within the glyph search area, to guide the user towards the correct glyph</a:t>
            </a:r>
          </a:p>
          <a:p>
            <a:pPr lvl="1"/>
            <a:r>
              <a:rPr lang="en-US" dirty="0" smtClean="0"/>
              <a:t>Buttons that are used to modify glyphs have very simple icons</a:t>
            </a:r>
          </a:p>
          <a:p>
            <a:pPr lvl="1"/>
            <a:r>
              <a:rPr lang="en-US" dirty="0"/>
              <a:t>Use of </a:t>
            </a:r>
            <a:r>
              <a:rPr lang="en-US" dirty="0" err="1"/>
              <a:t>mouseover</a:t>
            </a:r>
            <a:r>
              <a:rPr lang="en-US" dirty="0"/>
              <a:t>-activated animations (instead of textual labels) to provide additional information to the user (e.g., the meaning of buttons to modify glyphs in the composition area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SWift</a:t>
            </a:r>
            <a:r>
              <a:rPr lang="it-IT" dirty="0"/>
              <a:t/>
            </a:r>
            <a:br>
              <a:rPr lang="it-IT" dirty="0"/>
            </a:br>
            <a:r>
              <a:rPr lang="it-IT" sz="2800" dirty="0" smtClean="0">
                <a:solidFill>
                  <a:srgbClr val="FF0000"/>
                </a:solidFill>
              </a:rPr>
              <a:t>Overview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82" y="1915884"/>
            <a:ext cx="7981497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Support for SignWriting beginners</a:t>
            </a:r>
          </a:p>
          <a:p>
            <a:pPr lvl="1"/>
            <a:r>
              <a:rPr lang="en-US" u="sng" dirty="0" smtClean="0"/>
              <a:t>The puppet</a:t>
            </a:r>
            <a:r>
              <a:rPr lang="en-US" dirty="0" smtClean="0"/>
              <a:t>: a stylized human figure helps the user to choose the appropriate anatomic area (head, hands, etc.) of the glyph</a:t>
            </a:r>
          </a:p>
          <a:p>
            <a:pPr lvl="1"/>
            <a:r>
              <a:rPr lang="en-US" dirty="0" smtClean="0"/>
              <a:t>Animations on mouseover show a set of example glyphs for any area</a:t>
            </a:r>
          </a:p>
          <a:p>
            <a:pPr lvl="1"/>
            <a:endParaRPr lang="en-US" dirty="0" smtClean="0"/>
          </a:p>
        </p:txBody>
      </p:sp>
      <p:pic>
        <p:nvPicPr>
          <p:cNvPr id="12" name="Immagine 11" descr="SWift-Puppet-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7973" y="3313589"/>
            <a:ext cx="3006260" cy="276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9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SWift-Puppet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561" y="3335362"/>
            <a:ext cx="3006260" cy="276189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SWift</a:t>
            </a:r>
            <a:r>
              <a:rPr lang="it-IT" dirty="0"/>
              <a:t/>
            </a:r>
            <a:br>
              <a:rPr lang="it-IT" dirty="0"/>
            </a:br>
            <a:r>
              <a:rPr lang="it-IT" sz="2800" dirty="0" smtClean="0">
                <a:solidFill>
                  <a:srgbClr val="FF0000"/>
                </a:solidFill>
              </a:rPr>
              <a:t>Overview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82" y="1915884"/>
            <a:ext cx="7981497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Support for SignWriting beginners</a:t>
            </a:r>
          </a:p>
          <a:p>
            <a:pPr lvl="1"/>
            <a:r>
              <a:rPr lang="en-US" u="sng" dirty="0" smtClean="0"/>
              <a:t>The puppet</a:t>
            </a:r>
            <a:r>
              <a:rPr lang="en-US" dirty="0" smtClean="0"/>
              <a:t>: a stylized human figure helps the user to choose the appropriate anatomic area (head, hands, etc.) of the glyph</a:t>
            </a:r>
          </a:p>
          <a:p>
            <a:pPr lvl="1"/>
            <a:r>
              <a:rPr lang="en-US" dirty="0" smtClean="0"/>
              <a:t>Animations on mouseover show a set of example glyphs for any area</a:t>
            </a:r>
          </a:p>
          <a:p>
            <a:pPr lvl="1"/>
            <a:endParaRPr lang="en-US" dirty="0" smtClean="0"/>
          </a:p>
        </p:txBody>
      </p:sp>
      <p:pic>
        <p:nvPicPr>
          <p:cNvPr id="8" name="Immagine 7" descr="Point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5818" y="3872636"/>
            <a:ext cx="484080" cy="459876"/>
          </a:xfrm>
          <a:prstGeom prst="rect">
            <a:avLst/>
          </a:prstGeom>
        </p:spPr>
      </p:pic>
      <p:pic>
        <p:nvPicPr>
          <p:cNvPr id="7" name="Immagine 10" descr="SWift-Puppet-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0676" y="3346248"/>
            <a:ext cx="2978478" cy="2736371"/>
          </a:xfrm>
          <a:prstGeom prst="rect">
            <a:avLst/>
          </a:prstGeom>
        </p:spPr>
      </p:pic>
      <p:pic>
        <p:nvPicPr>
          <p:cNvPr id="9" name="Immagine 12" descr="Point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2537" y="5124493"/>
            <a:ext cx="484080" cy="45987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2000" y="3429000"/>
            <a:ext cx="0" cy="26682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19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SWift</a:t>
            </a:r>
            <a:r>
              <a:rPr lang="it-IT" dirty="0"/>
              <a:t/>
            </a:r>
            <a:br>
              <a:rPr lang="it-IT" dirty="0"/>
            </a:br>
            <a:r>
              <a:rPr lang="it-IT" sz="2800" dirty="0" smtClean="0">
                <a:solidFill>
                  <a:srgbClr val="FF0000"/>
                </a:solidFill>
              </a:rPr>
              <a:t>Overview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8474" y="1894112"/>
            <a:ext cx="7981497" cy="4144963"/>
          </a:xfrm>
        </p:spPr>
        <p:txBody>
          <a:bodyPr>
            <a:normAutofit/>
          </a:bodyPr>
          <a:lstStyle/>
          <a:p>
            <a:pPr lvl="0" algn="just">
              <a:defRPr/>
            </a:pPr>
            <a:r>
              <a:rPr lang="en-GB" dirty="0" smtClean="0"/>
              <a:t>As the user chooses a glyph area, he/she is presented with a search interface customized for that particular area</a:t>
            </a:r>
          </a:p>
          <a:p>
            <a:pPr lvl="1"/>
            <a:endParaRPr lang="en-US" dirty="0" smtClean="0"/>
          </a:p>
        </p:txBody>
      </p:sp>
      <p:pic>
        <p:nvPicPr>
          <p:cNvPr id="13" name="Immagine 12" descr="Swift04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" b="3695"/>
          <a:stretch/>
        </p:blipFill>
        <p:spPr>
          <a:xfrm>
            <a:off x="2418768" y="2587396"/>
            <a:ext cx="4254171" cy="3657579"/>
          </a:xfrm>
          <a:prstGeom prst="rect">
            <a:avLst/>
          </a:prstGeom>
        </p:spPr>
      </p:pic>
      <p:sp>
        <p:nvSpPr>
          <p:cNvPr id="7" name="Rettangolo arrotondato 6"/>
          <p:cNvSpPr/>
          <p:nvPr/>
        </p:nvSpPr>
        <p:spPr>
          <a:xfrm>
            <a:off x="2407881" y="2554738"/>
            <a:ext cx="868719" cy="2180547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11629" y="3349825"/>
            <a:ext cx="1916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800000"/>
                </a:solidFill>
              </a:rPr>
              <a:t>Navigation Menu</a:t>
            </a:r>
            <a:endParaRPr lang="en-US" sz="1400" b="1" dirty="0">
              <a:solidFill>
                <a:srgbClr val="800000"/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 flipH="1">
            <a:off x="830096" y="3635830"/>
            <a:ext cx="159356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tangolo arrotondato 10"/>
          <p:cNvSpPr/>
          <p:nvPr/>
        </p:nvSpPr>
        <p:spPr>
          <a:xfrm>
            <a:off x="3320144" y="2543852"/>
            <a:ext cx="3352795" cy="3604373"/>
          </a:xfrm>
          <a:prstGeom prst="roundRect">
            <a:avLst>
              <a:gd name="adj" fmla="val 5526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1" name="Connettore 1 11"/>
          <p:cNvCxnSpPr/>
          <p:nvPr/>
        </p:nvCxnSpPr>
        <p:spPr>
          <a:xfrm flipH="1">
            <a:off x="6683824" y="4571999"/>
            <a:ext cx="13907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3"/>
          <p:cNvSpPr txBox="1"/>
          <p:nvPr/>
        </p:nvSpPr>
        <p:spPr>
          <a:xfrm>
            <a:off x="6672939" y="4243960"/>
            <a:ext cx="160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Glyph Search</a:t>
            </a:r>
            <a:endParaRPr lang="it-IT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9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SWift</a:t>
            </a:r>
            <a:r>
              <a:rPr lang="it-IT" dirty="0"/>
              <a:t/>
            </a:r>
            <a:br>
              <a:rPr lang="it-IT" dirty="0"/>
            </a:br>
            <a:r>
              <a:rPr lang="it-IT" sz="2800" dirty="0" smtClean="0">
                <a:solidFill>
                  <a:srgbClr val="FF0000"/>
                </a:solidFill>
              </a:rPr>
              <a:t>Overview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pic>
        <p:nvPicPr>
          <p:cNvPr id="8" name="Immagine 7" descr="Swift04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" b="3695"/>
          <a:stretch/>
        </p:blipFill>
        <p:spPr>
          <a:xfrm>
            <a:off x="-2282" y="2095723"/>
            <a:ext cx="4713510" cy="4052502"/>
          </a:xfrm>
          <a:prstGeom prst="rect">
            <a:avLst/>
          </a:prstGeom>
        </p:spPr>
      </p:pic>
      <p:sp>
        <p:nvSpPr>
          <p:cNvPr id="9" name="Rettangolo arrotondato 8"/>
          <p:cNvSpPr/>
          <p:nvPr/>
        </p:nvSpPr>
        <p:spPr>
          <a:xfrm>
            <a:off x="983976" y="2021341"/>
            <a:ext cx="3609783" cy="525918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983976" y="4078738"/>
            <a:ext cx="3609783" cy="525918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4" name="Forma 13"/>
          <p:cNvCxnSpPr>
            <a:stCxn id="11" idx="3"/>
          </p:cNvCxnSpPr>
          <p:nvPr/>
        </p:nvCxnSpPr>
        <p:spPr>
          <a:xfrm flipV="1">
            <a:off x="4593759" y="2284300"/>
            <a:ext cx="478971" cy="2057397"/>
          </a:xfrm>
          <a:prstGeom prst="bentConnector2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stCxn id="9" idx="3"/>
          </p:cNvCxnSpPr>
          <p:nvPr/>
        </p:nvCxnSpPr>
        <p:spPr>
          <a:xfrm>
            <a:off x="4593759" y="2284300"/>
            <a:ext cx="97971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5573472" y="2021341"/>
            <a:ext cx="3570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A label and an icon explain the user what kind of glyphs are available through the group of boxes beneath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9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8474" y="1320800"/>
            <a:ext cx="7743826" cy="4906963"/>
          </a:xfrm>
        </p:spPr>
        <p:txBody>
          <a:bodyPr>
            <a:normAutofit fontScale="85000" lnSpcReduction="20000"/>
          </a:bodyPr>
          <a:lstStyle/>
          <a:p>
            <a:pPr marL="355600" indent="-355600">
              <a:tabLst>
                <a:tab pos="355600" algn="l"/>
              </a:tabLst>
            </a:pPr>
            <a:r>
              <a:rPr lang="en-US" sz="2900" dirty="0" smtClean="0"/>
              <a:t>Introduction</a:t>
            </a:r>
          </a:p>
          <a:p>
            <a:pPr marL="355600" indent="-355600">
              <a:tabLst>
                <a:tab pos="355600" algn="l"/>
              </a:tabLst>
            </a:pPr>
            <a:r>
              <a:rPr lang="en-US" sz="2900" dirty="0" smtClean="0"/>
              <a:t>SignWriting digital editors - Overview</a:t>
            </a:r>
          </a:p>
          <a:p>
            <a:pPr marL="355600" indent="-355600">
              <a:tabLst>
                <a:tab pos="355600" algn="l"/>
              </a:tabLst>
            </a:pPr>
            <a:r>
              <a:rPr lang="en-US" sz="2900" dirty="0"/>
              <a:t>SignWriting digital </a:t>
            </a:r>
            <a:r>
              <a:rPr lang="en-US" sz="2900" dirty="0" smtClean="0"/>
              <a:t>editors - Challenges</a:t>
            </a:r>
            <a:endParaRPr lang="en-US" sz="2900" dirty="0"/>
          </a:p>
          <a:p>
            <a:pPr marL="355600" indent="-355600">
              <a:tabLst>
                <a:tab pos="355600" algn="l"/>
              </a:tabLst>
            </a:pPr>
            <a:r>
              <a:rPr lang="en-US" sz="2900" dirty="0" smtClean="0"/>
              <a:t>SWift - </a:t>
            </a:r>
            <a:r>
              <a:rPr lang="en-US" sz="2900" dirty="0"/>
              <a:t>I</a:t>
            </a:r>
            <a:r>
              <a:rPr lang="en-US" sz="2900" dirty="0" smtClean="0"/>
              <a:t>ntroduction</a:t>
            </a:r>
          </a:p>
          <a:p>
            <a:pPr marL="355600" indent="-355600">
              <a:tabLst>
                <a:tab pos="355600" algn="l"/>
              </a:tabLst>
            </a:pPr>
            <a:r>
              <a:rPr lang="en-US" sz="2900" dirty="0" smtClean="0"/>
              <a:t>SWift – Overview</a:t>
            </a:r>
          </a:p>
          <a:p>
            <a:pPr marL="355600" indent="-355600">
              <a:tabLst>
                <a:tab pos="355600" algn="l"/>
              </a:tabLst>
            </a:pPr>
            <a:r>
              <a:rPr lang="en-US" sz="2900" dirty="0" smtClean="0"/>
              <a:t>SWift - Advanced features</a:t>
            </a:r>
          </a:p>
          <a:p>
            <a:pPr marL="355600" indent="-355600">
              <a:tabLst>
                <a:tab pos="355600" algn="l"/>
              </a:tabLst>
            </a:pPr>
            <a:r>
              <a:rPr lang="en-US" sz="2900" dirty="0" smtClean="0"/>
              <a:t>SWift </a:t>
            </a:r>
            <a:r>
              <a:rPr lang="it-IT" sz="2900" dirty="0" smtClean="0"/>
              <a:t>–</a:t>
            </a:r>
            <a:r>
              <a:rPr lang="en-US" sz="2900" dirty="0" smtClean="0"/>
              <a:t> Supporting </a:t>
            </a:r>
            <a:r>
              <a:rPr lang="en-US" sz="2900" dirty="0"/>
              <a:t>d</a:t>
            </a:r>
            <a:r>
              <a:rPr lang="en-US" sz="2900" dirty="0" smtClean="0"/>
              <a:t>ifferent ISWA versions</a:t>
            </a:r>
          </a:p>
          <a:p>
            <a:pPr marL="355600" indent="-355600">
              <a:tabLst>
                <a:tab pos="355600" algn="l"/>
              </a:tabLst>
            </a:pPr>
            <a:r>
              <a:rPr lang="en-US" sz="2900" dirty="0" smtClean="0"/>
              <a:t>SWift - Testing</a:t>
            </a:r>
          </a:p>
          <a:p>
            <a:pPr marL="355600" indent="-355600">
              <a:tabLst>
                <a:tab pos="355600" algn="l"/>
              </a:tabLst>
            </a:pPr>
            <a:r>
              <a:rPr lang="en-US" sz="2900" dirty="0" smtClean="0"/>
              <a:t>Conclusions and Future</a:t>
            </a:r>
          </a:p>
          <a:p>
            <a:pPr lvl="2"/>
            <a:endParaRPr lang="it-IT" dirty="0" smtClean="0"/>
          </a:p>
          <a:p>
            <a:pPr lvl="2"/>
            <a:endParaRPr lang="it-IT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it-IT" dirty="0" smtClean="0"/>
          </a:p>
          <a:p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3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SWift</a:t>
            </a:r>
            <a:r>
              <a:rPr lang="it-IT" dirty="0"/>
              <a:t/>
            </a:r>
            <a:br>
              <a:rPr lang="it-IT" dirty="0"/>
            </a:br>
            <a:r>
              <a:rPr lang="it-IT" sz="2800" dirty="0" smtClean="0">
                <a:solidFill>
                  <a:srgbClr val="FF0000"/>
                </a:solidFill>
              </a:rPr>
              <a:t>Overview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pic>
        <p:nvPicPr>
          <p:cNvPr id="8" name="Immagine 7" descr="Swift04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" b="3695"/>
          <a:stretch/>
        </p:blipFill>
        <p:spPr>
          <a:xfrm>
            <a:off x="41262" y="2095723"/>
            <a:ext cx="4713510" cy="4052502"/>
          </a:xfrm>
          <a:prstGeom prst="rect">
            <a:avLst/>
          </a:prstGeom>
        </p:spPr>
      </p:pic>
      <p:sp>
        <p:nvSpPr>
          <p:cNvPr id="9" name="Rettangolo arrotondato 8"/>
          <p:cNvSpPr/>
          <p:nvPr/>
        </p:nvSpPr>
        <p:spPr>
          <a:xfrm>
            <a:off x="1027520" y="2021341"/>
            <a:ext cx="3609783" cy="525918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1027520" y="4078738"/>
            <a:ext cx="3609783" cy="525918"/>
          </a:xfrm>
          <a:prstGeom prst="round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4" name="Forma 13"/>
          <p:cNvCxnSpPr>
            <a:stCxn id="11" idx="3"/>
          </p:cNvCxnSpPr>
          <p:nvPr/>
        </p:nvCxnSpPr>
        <p:spPr>
          <a:xfrm flipV="1">
            <a:off x="4637303" y="2284300"/>
            <a:ext cx="478971" cy="2057397"/>
          </a:xfrm>
          <a:prstGeom prst="bentConnector2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stCxn id="9" idx="3"/>
          </p:cNvCxnSpPr>
          <p:nvPr/>
        </p:nvCxnSpPr>
        <p:spPr>
          <a:xfrm>
            <a:off x="4637303" y="2284300"/>
            <a:ext cx="979714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5617016" y="2021341"/>
            <a:ext cx="35269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A label and an icon explain the user what kind of glyphs are available through the group of boxes beneath</a:t>
            </a:r>
            <a:endParaRPr lang="en-US" sz="14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1027520" y="2590804"/>
            <a:ext cx="3609783" cy="1382484"/>
          </a:xfrm>
          <a:prstGeom prst="roundRect">
            <a:avLst>
              <a:gd name="adj" fmla="val 5526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1027520" y="4648200"/>
            <a:ext cx="3609783" cy="1382484"/>
          </a:xfrm>
          <a:prstGeom prst="roundRect">
            <a:avLst>
              <a:gd name="adj" fmla="val 5526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4637303" y="5355770"/>
            <a:ext cx="9797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Forma 20"/>
          <p:cNvCxnSpPr>
            <a:stCxn id="13" idx="3"/>
          </p:cNvCxnSpPr>
          <p:nvPr/>
        </p:nvCxnSpPr>
        <p:spPr>
          <a:xfrm>
            <a:off x="4637303" y="3282046"/>
            <a:ext cx="293914" cy="2073724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5617017" y="4656252"/>
            <a:ext cx="3526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Choose Boxes: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Provide independent choices for a certain glyph feature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 The user can use any number of combined criteria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 No predefined order of choice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9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SWift06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8" t="367" b="16474"/>
          <a:stretch/>
        </p:blipFill>
        <p:spPr>
          <a:xfrm>
            <a:off x="59760" y="2040056"/>
            <a:ext cx="4695011" cy="420403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SWift</a:t>
            </a:r>
            <a:r>
              <a:rPr lang="it-IT" dirty="0"/>
              <a:t/>
            </a:r>
            <a:br>
              <a:rPr lang="it-IT" dirty="0"/>
            </a:br>
            <a:r>
              <a:rPr lang="it-IT" sz="2800" dirty="0" smtClean="0">
                <a:solidFill>
                  <a:srgbClr val="FF0000"/>
                </a:solidFill>
              </a:rPr>
              <a:t>Overview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22" name="Rettangolo 21"/>
          <p:cNvSpPr/>
          <p:nvPr/>
        </p:nvSpPr>
        <p:spPr>
          <a:xfrm>
            <a:off x="5617016" y="2382482"/>
            <a:ext cx="35269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As the user performs a choice…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1027520" y="4419600"/>
            <a:ext cx="3609783" cy="1728624"/>
          </a:xfrm>
          <a:prstGeom prst="roundRect">
            <a:avLst>
              <a:gd name="adj" fmla="val 5526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4637303" y="5301340"/>
            <a:ext cx="9797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5617018" y="5004950"/>
            <a:ext cx="3526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The set of glyphs meeting the requirements of the user is updated.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9" name="Immagine 18" descr="Point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4689" y="3241267"/>
            <a:ext cx="484080" cy="459876"/>
          </a:xfrm>
          <a:prstGeom prst="rect">
            <a:avLst/>
          </a:prstGeom>
        </p:spPr>
      </p:pic>
      <p:sp>
        <p:nvSpPr>
          <p:cNvPr id="20" name="Rettangolo arrotondato 19"/>
          <p:cNvSpPr/>
          <p:nvPr/>
        </p:nvSpPr>
        <p:spPr>
          <a:xfrm>
            <a:off x="1049293" y="2536371"/>
            <a:ext cx="864792" cy="1545772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25" name="Forma 24"/>
          <p:cNvCxnSpPr>
            <a:stCxn id="20" idx="3"/>
          </p:cNvCxnSpPr>
          <p:nvPr/>
        </p:nvCxnSpPr>
        <p:spPr>
          <a:xfrm flipV="1">
            <a:off x="1914085" y="2536371"/>
            <a:ext cx="241288" cy="772886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2155373" y="2536371"/>
            <a:ext cx="34616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19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Wift07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4" t="367" b="14802"/>
          <a:stretch/>
        </p:blipFill>
        <p:spPr>
          <a:xfrm>
            <a:off x="59760" y="2040056"/>
            <a:ext cx="4802850" cy="430882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SWift</a:t>
            </a:r>
            <a:r>
              <a:rPr lang="it-IT" dirty="0"/>
              <a:t/>
            </a:r>
            <a:br>
              <a:rPr lang="it-IT" dirty="0"/>
            </a:br>
            <a:r>
              <a:rPr lang="it-IT" sz="2800" dirty="0" smtClean="0">
                <a:solidFill>
                  <a:srgbClr val="FF0000"/>
                </a:solidFill>
              </a:rPr>
              <a:t>Overview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22" name="Rettangolo 21"/>
          <p:cNvSpPr/>
          <p:nvPr/>
        </p:nvSpPr>
        <p:spPr>
          <a:xfrm>
            <a:off x="5617016" y="2382482"/>
            <a:ext cx="35269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The more choices the user makes…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1027520" y="4419600"/>
            <a:ext cx="3609783" cy="1728624"/>
          </a:xfrm>
          <a:prstGeom prst="roundRect">
            <a:avLst>
              <a:gd name="adj" fmla="val 5526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4637303" y="5301340"/>
            <a:ext cx="9797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5617018" y="5026722"/>
            <a:ext cx="3526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The more accurate and restricted becomes the set of result glyphs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9" name="Immagine 18" descr="Point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9186" y="3230250"/>
            <a:ext cx="484080" cy="459876"/>
          </a:xfrm>
          <a:prstGeom prst="rect">
            <a:avLst/>
          </a:prstGeom>
        </p:spPr>
      </p:pic>
      <p:sp>
        <p:nvSpPr>
          <p:cNvPr id="20" name="Rettangolo arrotondato 19"/>
          <p:cNvSpPr/>
          <p:nvPr/>
        </p:nvSpPr>
        <p:spPr>
          <a:xfrm>
            <a:off x="1049293" y="2536371"/>
            <a:ext cx="864792" cy="1545772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25" name="Forma 24"/>
          <p:cNvCxnSpPr/>
          <p:nvPr/>
        </p:nvCxnSpPr>
        <p:spPr>
          <a:xfrm flipV="1">
            <a:off x="2810385" y="2536371"/>
            <a:ext cx="241288" cy="772886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3040656" y="2536371"/>
            <a:ext cx="25983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ttangolo arrotondato 20"/>
          <p:cNvSpPr/>
          <p:nvPr/>
        </p:nvSpPr>
        <p:spPr>
          <a:xfrm>
            <a:off x="1958153" y="2536371"/>
            <a:ext cx="864792" cy="1545772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9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 descr="SWift08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0" t="-3682" b="14058"/>
          <a:stretch/>
        </p:blipFill>
        <p:spPr>
          <a:xfrm>
            <a:off x="59760" y="1865904"/>
            <a:ext cx="4688852" cy="455768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SWift</a:t>
            </a:r>
            <a:r>
              <a:rPr lang="it-IT" dirty="0"/>
              <a:t/>
            </a:r>
            <a:br>
              <a:rPr lang="it-IT" dirty="0"/>
            </a:br>
            <a:r>
              <a:rPr lang="it-IT" sz="2800" dirty="0" smtClean="0">
                <a:solidFill>
                  <a:srgbClr val="FF0000"/>
                </a:solidFill>
              </a:rPr>
              <a:t>Overview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22" name="Rettangolo 21"/>
          <p:cNvSpPr/>
          <p:nvPr/>
        </p:nvSpPr>
        <p:spPr>
          <a:xfrm>
            <a:off x="5617016" y="2382482"/>
            <a:ext cx="35269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The more choices the user makes…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1027520" y="4419600"/>
            <a:ext cx="3609783" cy="1728624"/>
          </a:xfrm>
          <a:prstGeom prst="roundRect">
            <a:avLst>
              <a:gd name="adj" fmla="val 5526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4637303" y="5301340"/>
            <a:ext cx="9797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5617018" y="5026722"/>
            <a:ext cx="3526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The more accurate and restricted becomes the set of result glyphs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9" name="Immagine 18" descr="Point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0665" y="3122863"/>
            <a:ext cx="484080" cy="459876"/>
          </a:xfrm>
          <a:prstGeom prst="rect">
            <a:avLst/>
          </a:prstGeom>
        </p:spPr>
      </p:pic>
      <p:sp>
        <p:nvSpPr>
          <p:cNvPr id="20" name="Rettangolo arrotondato 19"/>
          <p:cNvSpPr/>
          <p:nvPr/>
        </p:nvSpPr>
        <p:spPr>
          <a:xfrm>
            <a:off x="1049293" y="2536371"/>
            <a:ext cx="864792" cy="1545772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27" name="Connettore 1 26"/>
          <p:cNvCxnSpPr>
            <a:endCxn id="22" idx="1"/>
          </p:cNvCxnSpPr>
          <p:nvPr/>
        </p:nvCxnSpPr>
        <p:spPr>
          <a:xfrm>
            <a:off x="3846220" y="2536371"/>
            <a:ext cx="17707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ttangolo arrotondato 20"/>
          <p:cNvSpPr/>
          <p:nvPr/>
        </p:nvSpPr>
        <p:spPr>
          <a:xfrm>
            <a:off x="1958153" y="2536371"/>
            <a:ext cx="864792" cy="1545772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9" name="Rettangolo arrotondato 28"/>
          <p:cNvSpPr/>
          <p:nvPr/>
        </p:nvSpPr>
        <p:spPr>
          <a:xfrm>
            <a:off x="2866489" y="2536371"/>
            <a:ext cx="749460" cy="772886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32" name="Forma 31"/>
          <p:cNvCxnSpPr>
            <a:stCxn id="29" idx="3"/>
          </p:cNvCxnSpPr>
          <p:nvPr/>
        </p:nvCxnSpPr>
        <p:spPr>
          <a:xfrm flipV="1">
            <a:off x="3615949" y="2536371"/>
            <a:ext cx="230271" cy="386443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19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SWift</a:t>
            </a:r>
            <a:r>
              <a:rPr lang="it-IT" dirty="0"/>
              <a:t/>
            </a:r>
            <a:br>
              <a:rPr lang="it-IT" dirty="0"/>
            </a:br>
            <a:r>
              <a:rPr lang="it-IT" sz="2800" dirty="0" smtClean="0">
                <a:solidFill>
                  <a:srgbClr val="FF0000"/>
                </a:solidFill>
              </a:rPr>
              <a:t>Advanced features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17" name="Segnaposto contenuto 2"/>
          <p:cNvSpPr>
            <a:spLocks noGrp="1"/>
          </p:cNvSpPr>
          <p:nvPr>
            <p:ph idx="1"/>
          </p:nvPr>
        </p:nvSpPr>
        <p:spPr>
          <a:xfrm>
            <a:off x="258982" y="1915884"/>
            <a:ext cx="8275418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Glyph Hint Panel</a:t>
            </a:r>
          </a:p>
          <a:p>
            <a:pPr lvl="1"/>
            <a:r>
              <a:rPr lang="en-US" dirty="0" smtClean="0"/>
              <a:t>Shows a set of glyphs that are compatible with those the user inserted in the sign composition area.</a:t>
            </a:r>
          </a:p>
          <a:p>
            <a:pPr lvl="1"/>
            <a:r>
              <a:rPr lang="en-US" dirty="0" smtClean="0"/>
              <a:t>The glyphs are immediately draggable on the sign composition area.</a:t>
            </a:r>
          </a:p>
          <a:p>
            <a:pPr lvl="1"/>
            <a:r>
              <a:rPr lang="en-US" dirty="0" smtClean="0"/>
              <a:t>Hints come from an analysis based on the frequency of co-occurrences of the glyphs in the sign database.</a:t>
            </a:r>
          </a:p>
          <a:p>
            <a:pPr lvl="1"/>
            <a:r>
              <a:rPr lang="en-US" dirty="0" smtClean="0"/>
              <a:t>Statistics are updated immediately after any sign is saved in SWift format.</a:t>
            </a:r>
          </a:p>
          <a:p>
            <a:pPr lvl="1"/>
            <a:r>
              <a:rPr lang="en-US" dirty="0" smtClean="0"/>
              <a:t>The proposed glyph exclusively belong to the anatomical area the user is currently searching.</a:t>
            </a:r>
          </a:p>
          <a:p>
            <a:r>
              <a:rPr lang="en-US" u="sng" dirty="0" smtClean="0"/>
              <a:t>Sign</a:t>
            </a:r>
            <a:r>
              <a:rPr lang="en-US" dirty="0" smtClean="0"/>
              <a:t> Hint Panel implemented but untested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919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SWift</a:t>
            </a:r>
            <a:r>
              <a:rPr lang="it-IT" dirty="0"/>
              <a:t/>
            </a:r>
            <a:br>
              <a:rPr lang="it-IT" dirty="0"/>
            </a:br>
            <a:r>
              <a:rPr lang="it-IT" sz="2800" dirty="0" smtClean="0">
                <a:solidFill>
                  <a:srgbClr val="FF0000"/>
                </a:solidFill>
              </a:rPr>
              <a:t>Advanced features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pic>
        <p:nvPicPr>
          <p:cNvPr id="5" name="Immagine 4" descr="SWift-Hint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578" y="1915424"/>
            <a:ext cx="5769429" cy="4116265"/>
          </a:xfrm>
          <a:prstGeom prst="rect">
            <a:avLst/>
          </a:prstGeom>
        </p:spPr>
      </p:pic>
      <p:sp>
        <p:nvSpPr>
          <p:cNvPr id="6" name="Rettangolo arrotondato 5"/>
          <p:cNvSpPr/>
          <p:nvPr/>
        </p:nvSpPr>
        <p:spPr>
          <a:xfrm>
            <a:off x="49301" y="5050963"/>
            <a:ext cx="5826705" cy="751112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5876007" y="5421076"/>
            <a:ext cx="26288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6138891" y="5050963"/>
            <a:ext cx="30051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Glyph Hint Panel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Compatible glyphs belonging to the current area (hands).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Immediately draggable on the sign composition area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9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SWift-Hint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578" y="1915424"/>
            <a:ext cx="5769429" cy="411626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SWift</a:t>
            </a:r>
            <a:r>
              <a:rPr lang="it-IT" dirty="0"/>
              <a:t/>
            </a:r>
            <a:br>
              <a:rPr lang="it-IT" dirty="0"/>
            </a:br>
            <a:r>
              <a:rPr lang="it-IT" sz="2800" dirty="0" smtClean="0">
                <a:solidFill>
                  <a:srgbClr val="FF0000"/>
                </a:solidFill>
              </a:rPr>
              <a:t>Advanced features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6" name="Rettangolo arrotondato 5"/>
          <p:cNvSpPr/>
          <p:nvPr/>
        </p:nvSpPr>
        <p:spPr>
          <a:xfrm>
            <a:off x="49301" y="5050963"/>
            <a:ext cx="5826705" cy="751112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5876007" y="5421076"/>
            <a:ext cx="26288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6138891" y="5050963"/>
            <a:ext cx="30051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Glyph Hint Panel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Compatible glyphs belonging to the current area (contacts).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Immediately draggable on the sign composition area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9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SWift</a:t>
            </a:r>
            <a:r>
              <a:rPr lang="it-IT" dirty="0"/>
              <a:t/>
            </a:r>
            <a:br>
              <a:rPr lang="it-IT" dirty="0"/>
            </a:br>
            <a:r>
              <a:rPr lang="it-IT" sz="2800" dirty="0" smtClean="0">
                <a:solidFill>
                  <a:srgbClr val="FF0000"/>
                </a:solidFill>
              </a:rPr>
              <a:t>Advanced features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17" name="Segnaposto contenuto 2"/>
          <p:cNvSpPr>
            <a:spLocks noGrp="1"/>
          </p:cNvSpPr>
          <p:nvPr>
            <p:ph idx="1"/>
          </p:nvPr>
        </p:nvSpPr>
        <p:spPr>
          <a:xfrm>
            <a:off x="258982" y="1915884"/>
            <a:ext cx="8275418" cy="4144963"/>
          </a:xfrm>
        </p:spPr>
        <p:txBody>
          <a:bodyPr>
            <a:normAutofit/>
          </a:bodyPr>
          <a:lstStyle/>
          <a:p>
            <a:pPr lvl="0" algn="just"/>
            <a:r>
              <a:rPr lang="en-GB" sz="1800" dirty="0" smtClean="0"/>
              <a:t>Custom glyphs handwriting support.</a:t>
            </a:r>
          </a:p>
          <a:p>
            <a:pPr lvl="0" algn="just"/>
            <a:r>
              <a:rPr lang="en-GB" sz="1800" dirty="0" smtClean="0"/>
              <a:t>Many SignWriting users tend to  “invent” </a:t>
            </a:r>
            <a:r>
              <a:rPr lang="en-GB" sz="1800" i="1" dirty="0" smtClean="0"/>
              <a:t>ad hoc</a:t>
            </a:r>
            <a:r>
              <a:rPr lang="en-GB" sz="1800" dirty="0" smtClean="0"/>
              <a:t> glyphs during the writing process</a:t>
            </a:r>
          </a:p>
          <a:p>
            <a:pPr lvl="1" algn="just"/>
            <a:r>
              <a:rPr lang="en-GB" sz="1600" dirty="0" smtClean="0"/>
              <a:t>This happens when the user is not able to find the glyph he/she is looking for</a:t>
            </a:r>
          </a:p>
          <a:p>
            <a:pPr lvl="1" algn="just"/>
            <a:r>
              <a:rPr lang="en-GB" sz="1600" dirty="0" smtClean="0"/>
              <a:t>The </a:t>
            </a:r>
            <a:r>
              <a:rPr lang="en-GB" sz="1600" i="1" dirty="0" smtClean="0"/>
              <a:t>ad hoc</a:t>
            </a:r>
            <a:r>
              <a:rPr lang="en-GB" sz="1600" dirty="0" smtClean="0"/>
              <a:t> glyphs are </a:t>
            </a:r>
            <a:r>
              <a:rPr lang="en-GB" sz="1600" u="sng" dirty="0" smtClean="0"/>
              <a:t>consistent</a:t>
            </a:r>
            <a:r>
              <a:rPr lang="en-GB" sz="1600" dirty="0" smtClean="0"/>
              <a:t> with the rules and organization of SignWriting, so they can be understood by other users</a:t>
            </a:r>
          </a:p>
          <a:p>
            <a:pPr algn="just"/>
            <a:r>
              <a:rPr lang="en-GB" sz="1800" dirty="0" smtClean="0"/>
              <a:t>We designed and developed a functionality to support the handwriting of </a:t>
            </a:r>
            <a:r>
              <a:rPr lang="en-GB" sz="1800" i="1" dirty="0" smtClean="0"/>
              <a:t>ad hoc</a:t>
            </a:r>
            <a:r>
              <a:rPr lang="en-GB" sz="1800" dirty="0" smtClean="0"/>
              <a:t> glyphs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919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SWift</a:t>
            </a:r>
            <a:r>
              <a:rPr lang="it-IT" dirty="0"/>
              <a:t/>
            </a:r>
            <a:br>
              <a:rPr lang="it-IT" dirty="0"/>
            </a:br>
            <a:r>
              <a:rPr lang="it-IT" sz="2800" dirty="0" smtClean="0">
                <a:solidFill>
                  <a:srgbClr val="FF0000"/>
                </a:solidFill>
              </a:rPr>
              <a:t>Advanced features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pic>
        <p:nvPicPr>
          <p:cNvPr id="5" name="Immagine 4" descr="SWift11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" b="15000"/>
          <a:stretch/>
        </p:blipFill>
        <p:spPr>
          <a:xfrm>
            <a:off x="498474" y="2425338"/>
            <a:ext cx="6206377" cy="3766141"/>
          </a:xfrm>
          <a:prstGeom prst="rect">
            <a:avLst/>
          </a:prstGeom>
        </p:spPr>
      </p:pic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258982" y="1915884"/>
            <a:ext cx="8275418" cy="4144963"/>
          </a:xfrm>
        </p:spPr>
        <p:txBody>
          <a:bodyPr>
            <a:normAutofit/>
          </a:bodyPr>
          <a:lstStyle/>
          <a:p>
            <a:pPr lvl="0" algn="just"/>
            <a:r>
              <a:rPr lang="en-GB" sz="1800" dirty="0" smtClean="0"/>
              <a:t>Custom glyphs handwriting support.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3662611" y="2292448"/>
            <a:ext cx="2911612" cy="4071257"/>
          </a:xfrm>
          <a:prstGeom prst="roundRect">
            <a:avLst>
              <a:gd name="adj" fmla="val 9259"/>
            </a:avLst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0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574223" y="3809297"/>
            <a:ext cx="2439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The user handwrites a </a:t>
            </a: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</a:rPr>
              <a:t>ad hoc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glyph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6573409" y="4332517"/>
            <a:ext cx="2298448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19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SWift</a:t>
            </a:r>
            <a:r>
              <a:rPr lang="it-IT" dirty="0"/>
              <a:t/>
            </a:r>
            <a:br>
              <a:rPr lang="it-IT" dirty="0"/>
            </a:br>
            <a:r>
              <a:rPr lang="it-IT" sz="2800" dirty="0" smtClean="0">
                <a:solidFill>
                  <a:srgbClr val="FF0000"/>
                </a:solidFill>
              </a:rPr>
              <a:t>Advanced features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258982" y="1915884"/>
            <a:ext cx="8275418" cy="4144963"/>
          </a:xfrm>
        </p:spPr>
        <p:txBody>
          <a:bodyPr>
            <a:normAutofit/>
          </a:bodyPr>
          <a:lstStyle/>
          <a:p>
            <a:pPr lvl="0" algn="just"/>
            <a:r>
              <a:rPr lang="en-GB" sz="1800" dirty="0" smtClean="0"/>
              <a:t>Custom glyphs handwriting support.</a:t>
            </a:r>
          </a:p>
        </p:txBody>
      </p:sp>
      <p:pic>
        <p:nvPicPr>
          <p:cNvPr id="6" name="Immagine 5" descr="SWift12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03" b="8703"/>
          <a:stretch/>
        </p:blipFill>
        <p:spPr>
          <a:xfrm>
            <a:off x="513709" y="2069297"/>
            <a:ext cx="6297804" cy="4354288"/>
          </a:xfrm>
          <a:prstGeom prst="rect">
            <a:avLst/>
          </a:prstGeom>
        </p:spPr>
      </p:pic>
      <p:sp>
        <p:nvSpPr>
          <p:cNvPr id="9" name="Rettangolo arrotondato 8"/>
          <p:cNvSpPr/>
          <p:nvPr/>
        </p:nvSpPr>
        <p:spPr>
          <a:xfrm>
            <a:off x="925286" y="2395873"/>
            <a:ext cx="1850571" cy="2295872"/>
          </a:xfrm>
          <a:prstGeom prst="roundRect">
            <a:avLst>
              <a:gd name="adj" fmla="val 9259"/>
            </a:avLst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0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889171" y="2600980"/>
            <a:ext cx="2928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</a:rPr>
              <a:t>ad hoc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glyph is inserted onto the sign composition area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2775857" y="3124200"/>
            <a:ext cx="6041572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19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Introduction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5250" y="1970313"/>
            <a:ext cx="7809537" cy="4299857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pencil and a piece of paper are the only required items to produce signs using </a:t>
            </a:r>
            <a:r>
              <a:rPr lang="en-US" dirty="0" smtClean="0"/>
              <a:t>SignWriting</a:t>
            </a:r>
          </a:p>
          <a:p>
            <a:r>
              <a:rPr lang="en-US" dirty="0" smtClean="0"/>
              <a:t>Since </a:t>
            </a:r>
            <a:r>
              <a:rPr lang="en-US" dirty="0"/>
              <a:t>the early </a:t>
            </a:r>
            <a:r>
              <a:rPr lang="en-US" dirty="0" smtClean="0"/>
              <a:t>years </a:t>
            </a:r>
            <a:r>
              <a:rPr lang="en-US" dirty="0"/>
              <a:t>the need to produce a digital version of the system was </a:t>
            </a:r>
            <a:r>
              <a:rPr lang="en-US" dirty="0" smtClean="0"/>
              <a:t>evident</a:t>
            </a:r>
            <a:endParaRPr lang="en-US" dirty="0"/>
          </a:p>
          <a:p>
            <a:r>
              <a:rPr lang="en-US" dirty="0" smtClean="0"/>
              <a:t>The informatization of the system, started in 1986 with the SignWriter computer program, allowed SignWriting to achieve a wider diffusion through:</a:t>
            </a:r>
          </a:p>
          <a:p>
            <a:pPr lvl="1"/>
            <a:r>
              <a:rPr lang="en-US" dirty="0" smtClean="0"/>
              <a:t>Newspaper</a:t>
            </a:r>
          </a:p>
          <a:p>
            <a:pPr lvl="1"/>
            <a:r>
              <a:rPr lang="en-US" dirty="0" smtClean="0"/>
              <a:t>Books</a:t>
            </a:r>
          </a:p>
          <a:p>
            <a:pPr lvl="1"/>
            <a:r>
              <a:rPr lang="en-US" dirty="0" smtClean="0"/>
              <a:t>Websites</a:t>
            </a:r>
          </a:p>
          <a:p>
            <a:pPr lvl="1"/>
            <a:r>
              <a:rPr lang="en-US" dirty="0" smtClean="0"/>
              <a:t>Other digital resources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883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SWift</a:t>
            </a:r>
            <a:r>
              <a:rPr lang="it-IT" dirty="0"/>
              <a:t/>
            </a:r>
            <a:br>
              <a:rPr lang="it-IT" dirty="0"/>
            </a:br>
            <a:r>
              <a:rPr lang="it-IT" sz="2800" dirty="0" smtClean="0">
                <a:solidFill>
                  <a:srgbClr val="FF0000"/>
                </a:solidFill>
              </a:rPr>
              <a:t>Advanced features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17" name="Segnaposto contenuto 2"/>
          <p:cNvSpPr>
            <a:spLocks noGrp="1"/>
          </p:cNvSpPr>
          <p:nvPr>
            <p:ph idx="1"/>
          </p:nvPr>
        </p:nvSpPr>
        <p:spPr>
          <a:xfrm>
            <a:off x="258982" y="1915884"/>
            <a:ext cx="8275418" cy="4144963"/>
          </a:xfrm>
        </p:spPr>
        <p:txBody>
          <a:bodyPr>
            <a:normAutofit/>
          </a:bodyPr>
          <a:lstStyle/>
          <a:p>
            <a:pPr lvl="0" algn="just"/>
            <a:r>
              <a:rPr lang="en-US" sz="1800" dirty="0" smtClean="0"/>
              <a:t>Signed Stories Support</a:t>
            </a:r>
          </a:p>
          <a:p>
            <a:pPr lvl="1" algn="just"/>
            <a:r>
              <a:rPr lang="en-US" dirty="0" smtClean="0"/>
              <a:t>SWift can be used to compose whole signed stories, rather that single signs</a:t>
            </a:r>
          </a:p>
          <a:p>
            <a:pPr lvl="1" algn="just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" name="Immagine 5" descr="SWift1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" b="1105"/>
          <a:stretch>
            <a:fillRect/>
          </a:stretch>
        </p:blipFill>
        <p:spPr>
          <a:xfrm>
            <a:off x="2496129" y="2891861"/>
            <a:ext cx="4529383" cy="337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9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SWift</a:t>
            </a:r>
            <a:r>
              <a:rPr lang="it-IT" dirty="0"/>
              <a:t/>
            </a:r>
            <a:br>
              <a:rPr lang="it-IT" dirty="0"/>
            </a:br>
            <a:r>
              <a:rPr lang="en-US" sz="2800" dirty="0">
                <a:solidFill>
                  <a:srgbClr val="FF0000"/>
                </a:solidFill>
              </a:rPr>
              <a:t>Supporting different ISWA versions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258982" y="1915884"/>
            <a:ext cx="8275418" cy="4144963"/>
          </a:xfrm>
        </p:spPr>
        <p:txBody>
          <a:bodyPr>
            <a:normAutofit/>
          </a:bodyPr>
          <a:lstStyle/>
          <a:p>
            <a:pPr lvl="0" algn="just"/>
            <a:r>
              <a:rPr lang="en-US" sz="1800" dirty="0" smtClean="0"/>
              <a:t>SWift can support multiple ISWA versions:</a:t>
            </a:r>
          </a:p>
          <a:p>
            <a:pPr lvl="1" algn="just"/>
            <a:r>
              <a:rPr lang="en-US" dirty="0" smtClean="0"/>
              <a:t>ISWA2008</a:t>
            </a:r>
          </a:p>
          <a:p>
            <a:pPr lvl="1" algn="just"/>
            <a:r>
              <a:rPr lang="en-US" dirty="0" smtClean="0"/>
              <a:t>ISWA2010</a:t>
            </a:r>
          </a:p>
          <a:p>
            <a:pPr lvl="1" algn="just"/>
            <a:r>
              <a:rPr lang="en-US" dirty="0" smtClean="0"/>
              <a:t>ISWA Bianchini</a:t>
            </a:r>
          </a:p>
          <a:p>
            <a:pPr lvl="1" algn="just"/>
            <a:endParaRPr lang="en-US" dirty="0" smtClean="0"/>
          </a:p>
          <a:p>
            <a:pPr algn="just"/>
            <a:r>
              <a:rPr lang="en-US" dirty="0" smtClean="0"/>
              <a:t>However, the business logic of the glyph search area is based on ISWA Bianchini</a:t>
            </a:r>
          </a:p>
          <a:p>
            <a:pPr lvl="1" algn="just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902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SWift</a:t>
            </a:r>
            <a:r>
              <a:rPr lang="it-IT" dirty="0"/>
              <a:t/>
            </a:r>
            <a:br>
              <a:rPr lang="it-IT" dirty="0"/>
            </a:br>
            <a:r>
              <a:rPr lang="it-IT" sz="2800" dirty="0" smtClean="0">
                <a:solidFill>
                  <a:srgbClr val="FF0000"/>
                </a:solidFill>
              </a:rPr>
              <a:t>Testing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SWift has been tested with a number of SignWriting-proficient participants</a:t>
            </a:r>
          </a:p>
          <a:p>
            <a:r>
              <a:rPr lang="en-US" dirty="0" smtClean="0"/>
              <a:t>A deaf-oriented adaptation of the Think-Aloud Protocol (by C. Lewis and J. Rieman) was necessary in order to perform the test</a:t>
            </a:r>
          </a:p>
          <a:p>
            <a:r>
              <a:rPr lang="en-US" dirty="0" smtClean="0"/>
              <a:t>The devised test was named “Think by Signs” protocol</a:t>
            </a:r>
          </a:p>
          <a:p>
            <a:r>
              <a:rPr lang="en-US" dirty="0" smtClean="0"/>
              <a:t>The results of the test underlined a very good usability level</a:t>
            </a:r>
          </a:p>
          <a:p>
            <a:r>
              <a:rPr lang="en-US" dirty="0" smtClean="0"/>
              <a:t>Critical areas of intervention were identified within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180413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SWift</a:t>
            </a:r>
            <a:r>
              <a:rPr lang="it-IT" dirty="0"/>
              <a:t/>
            </a:r>
            <a:br>
              <a:rPr lang="it-IT" dirty="0"/>
            </a:br>
            <a:r>
              <a:rPr lang="it-IT" sz="2800" dirty="0" smtClean="0">
                <a:solidFill>
                  <a:srgbClr val="FF0000"/>
                </a:solidFill>
              </a:rPr>
              <a:t>Testing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For more information about the testing of SWift, and for detailed result, please refer to:</a:t>
            </a:r>
          </a:p>
          <a:p>
            <a:pPr lvl="1"/>
            <a:endParaRPr lang="en-US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498474" y="2850606"/>
            <a:ext cx="839213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Bianchini, C.S., Borgia, F., Bottoni, P., De Marsico, M. (2012).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SWift - A SignWriting improved fast transcriber. </a:t>
            </a:r>
            <a:endParaRPr lang="it-IT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Proceedings of AVI2012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(Capri, 21-25 May 2012)</a:t>
            </a:r>
          </a:p>
          <a:p>
            <a:pPr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Bianchini, C.S., Borgia, F., De Marsico, M. (2012). 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SWift - A SignWriting editor to bridge between deaf world and e-learning. 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Proceedings of ICALT2012 (Rome, 7-10 July 2012)</a:t>
            </a:r>
            <a:endParaRPr lang="it-IT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3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Conclusions and Future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SWift is a new digital editor with novel capabilities with respect to other digital editors</a:t>
            </a:r>
          </a:p>
          <a:p>
            <a:r>
              <a:rPr lang="en-US" dirty="0" smtClean="0"/>
              <a:t>SWift is framed within the SWORD (SignWriting Oriented Resources for the Deaf) project</a:t>
            </a:r>
          </a:p>
          <a:p>
            <a:r>
              <a:rPr lang="en-US" dirty="0" smtClean="0"/>
              <a:t>SWORD will represent a step towards full integration of deaf people in digital society</a:t>
            </a:r>
            <a:endParaRPr lang="it-IT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409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Introduction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5250" y="1970313"/>
            <a:ext cx="7809537" cy="4321629"/>
          </a:xfrm>
        </p:spPr>
        <p:txBody>
          <a:bodyPr>
            <a:normAutofit/>
          </a:bodyPr>
          <a:lstStyle/>
          <a:p>
            <a:r>
              <a:rPr lang="en-US" dirty="0" smtClean="0"/>
              <a:t>Digital versions of the </a:t>
            </a:r>
            <a:r>
              <a:rPr lang="en-US" u="sng" dirty="0" smtClean="0"/>
              <a:t>glyphs</a:t>
            </a:r>
            <a:r>
              <a:rPr lang="en-US" dirty="0" smtClean="0"/>
              <a:t> were created</a:t>
            </a:r>
          </a:p>
          <a:p>
            <a:r>
              <a:rPr lang="en-US" dirty="0" smtClean="0"/>
              <a:t>The conceptual organization of the glyph images was ensured by assigning to each of them a unique ISWA code</a:t>
            </a:r>
            <a:endParaRPr lang="it-IT" dirty="0"/>
          </a:p>
        </p:txBody>
      </p:sp>
      <p:pic>
        <p:nvPicPr>
          <p:cNvPr id="5" name="Immagine 4" descr="SW-Analo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204" y="3492500"/>
            <a:ext cx="1824794" cy="2374900"/>
          </a:xfrm>
          <a:prstGeom prst="rect">
            <a:avLst/>
          </a:prstGeom>
        </p:spPr>
      </p:pic>
      <p:pic>
        <p:nvPicPr>
          <p:cNvPr id="6" name="Immagine 5" descr="SW-Digit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3949700"/>
            <a:ext cx="6731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3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SignWriting digital editors</a:t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Overview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5250" y="1992086"/>
            <a:ext cx="7809537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SignWriting </a:t>
            </a:r>
            <a:r>
              <a:rPr lang="en-US" dirty="0"/>
              <a:t>digital editors </a:t>
            </a:r>
            <a:r>
              <a:rPr lang="en-US" dirty="0" smtClean="0"/>
              <a:t>are </a:t>
            </a:r>
            <a:r>
              <a:rPr lang="en-US" dirty="0"/>
              <a:t>the tools that enable the creation of digital </a:t>
            </a:r>
            <a:r>
              <a:rPr lang="en-US" dirty="0" smtClean="0"/>
              <a:t>resources </a:t>
            </a:r>
            <a:r>
              <a:rPr lang="en-US" dirty="0"/>
              <a:t>written in </a:t>
            </a:r>
            <a:r>
              <a:rPr lang="en-US" dirty="0" smtClean="0"/>
              <a:t>SignWriting</a:t>
            </a:r>
          </a:p>
          <a:p>
            <a:r>
              <a:rPr lang="en-US" dirty="0" smtClean="0"/>
              <a:t>In </a:t>
            </a:r>
            <a:r>
              <a:rPr lang="en-US" dirty="0"/>
              <a:t>other words, they are critical for the informatization of </a:t>
            </a:r>
            <a:r>
              <a:rPr lang="en-US" dirty="0" smtClean="0"/>
              <a:t>SignWriting and therefore the “</a:t>
            </a:r>
            <a:r>
              <a:rPr lang="en-US" dirty="0"/>
              <a:t>digital transcription” of </a:t>
            </a:r>
            <a:r>
              <a:rPr lang="en-US" dirty="0" smtClean="0"/>
              <a:t>SLs</a:t>
            </a:r>
          </a:p>
          <a:p>
            <a:r>
              <a:rPr lang="en-US" dirty="0" smtClean="0"/>
              <a:t>Many applications </a:t>
            </a:r>
            <a:r>
              <a:rPr lang="en-US" dirty="0"/>
              <a:t>have been produced by different </a:t>
            </a:r>
            <a:r>
              <a:rPr lang="en-US" dirty="0" smtClean="0"/>
              <a:t>teams</a:t>
            </a:r>
            <a:r>
              <a:rPr lang="en-US" dirty="0"/>
              <a:t>, delivered in different ways, ranging from desktop to web </a:t>
            </a:r>
            <a:r>
              <a:rPr lang="en-US" dirty="0" smtClean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43914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SignWriting digital editors</a:t>
            </a:r>
            <a:br>
              <a:rPr lang="it-IT" dirty="0" smtClean="0"/>
            </a:br>
            <a:r>
              <a:rPr lang="it-IT" dirty="0">
                <a:solidFill>
                  <a:srgbClr val="FF0000"/>
                </a:solidFill>
              </a:rPr>
              <a:t>Overview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5250" y="1959429"/>
            <a:ext cx="7809537" cy="4332514"/>
          </a:xfrm>
        </p:spPr>
        <p:txBody>
          <a:bodyPr>
            <a:normAutofit/>
          </a:bodyPr>
          <a:lstStyle/>
          <a:p>
            <a:r>
              <a:rPr lang="en-US" dirty="0" smtClean="0"/>
              <a:t>Most </a:t>
            </a:r>
            <a:r>
              <a:rPr lang="en-US" dirty="0"/>
              <a:t>SignWriting digital editors basically provide the same </a:t>
            </a:r>
            <a:r>
              <a:rPr lang="en-US" dirty="0" smtClean="0"/>
              <a:t>functionalities</a:t>
            </a:r>
          </a:p>
          <a:p>
            <a:r>
              <a:rPr lang="en-US" dirty="0" smtClean="0"/>
              <a:t>Despite </a:t>
            </a:r>
            <a:r>
              <a:rPr lang="en-US" dirty="0"/>
              <a:t>differences in design and implementation existing from one editor to another, such functionalities are: </a:t>
            </a:r>
            <a:endParaRPr lang="en-US" dirty="0" smtClean="0"/>
          </a:p>
          <a:p>
            <a:pPr lvl="1" algn="just"/>
            <a:r>
              <a:rPr lang="en-US" dirty="0" smtClean="0"/>
              <a:t>Search for (or type) glyphs which belong to the ISWA</a:t>
            </a:r>
          </a:p>
          <a:p>
            <a:pPr lvl="1"/>
            <a:r>
              <a:rPr lang="en-US" dirty="0" smtClean="0"/>
              <a:t>Insert </a:t>
            </a:r>
            <a:r>
              <a:rPr lang="en-US" dirty="0"/>
              <a:t>the chosen </a:t>
            </a:r>
            <a:r>
              <a:rPr lang="en-US" dirty="0" smtClean="0"/>
              <a:t>glyphs </a:t>
            </a:r>
            <a:r>
              <a:rPr lang="en-US" dirty="0"/>
              <a:t>onto an area which is designated for the composition of the </a:t>
            </a:r>
            <a:r>
              <a:rPr lang="en-US" dirty="0" smtClean="0"/>
              <a:t>sign</a:t>
            </a:r>
          </a:p>
          <a:p>
            <a:pPr lvl="1"/>
            <a:r>
              <a:rPr lang="en-US" dirty="0" smtClean="0"/>
              <a:t>Manage </a:t>
            </a:r>
            <a:r>
              <a:rPr lang="en-US" dirty="0"/>
              <a:t>the </a:t>
            </a:r>
            <a:r>
              <a:rPr lang="en-US" dirty="0" smtClean="0"/>
              <a:t>glyphs on </a:t>
            </a:r>
            <a:r>
              <a:rPr lang="en-US" dirty="0"/>
              <a:t>the sign composition </a:t>
            </a:r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Save </a:t>
            </a:r>
            <a:r>
              <a:rPr lang="en-US" dirty="0"/>
              <a:t>the sign in one (or more) </a:t>
            </a:r>
            <a:r>
              <a:rPr lang="en-US" dirty="0" smtClean="0"/>
              <a:t>formats</a:t>
            </a:r>
          </a:p>
        </p:txBody>
      </p:sp>
    </p:spTree>
    <p:extLst>
      <p:ext uri="{BB962C8B-B14F-4D97-AF65-F5344CB8AC3E}">
        <p14:creationId xmlns:p14="http://schemas.microsoft.com/office/powerpoint/2010/main" val="225816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Digital SignWriting</a:t>
            </a:r>
            <a:br>
              <a:rPr lang="it-IT" dirty="0" smtClean="0"/>
            </a:br>
            <a:r>
              <a:rPr lang="en-US" dirty="0" smtClean="0">
                <a:solidFill>
                  <a:srgbClr val="FF0000"/>
                </a:solidFill>
              </a:rPr>
              <a:t>Overview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SWift, a user-centered digital editor for SignWriting within SWORD project </a:t>
            </a:r>
            <a:endParaRPr lang="en-US" dirty="0"/>
          </a:p>
        </p:txBody>
      </p:sp>
      <p:pic>
        <p:nvPicPr>
          <p:cNvPr id="7" name="Immagine 6" descr="SignMak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99" y="1641378"/>
            <a:ext cx="4259227" cy="4111721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>
            <a:off x="2290905" y="1641378"/>
            <a:ext cx="1864699" cy="1787622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4264" y="2373053"/>
            <a:ext cx="1915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</a:rPr>
              <a:t>Sign Composition</a:t>
            </a:r>
            <a:endParaRPr lang="en-US" sz="1400" b="1" dirty="0">
              <a:solidFill>
                <a:srgbClr val="800000"/>
              </a:solidFill>
            </a:endParaRPr>
          </a:p>
        </p:txBody>
      </p:sp>
      <p:cxnSp>
        <p:nvCxnSpPr>
          <p:cNvPr id="10" name="Connettore 1 9"/>
          <p:cNvCxnSpPr/>
          <p:nvPr/>
        </p:nvCxnSpPr>
        <p:spPr>
          <a:xfrm flipH="1">
            <a:off x="697347" y="2691716"/>
            <a:ext cx="159356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tangolo arrotondato 13"/>
          <p:cNvSpPr/>
          <p:nvPr/>
        </p:nvSpPr>
        <p:spPr>
          <a:xfrm>
            <a:off x="4200168" y="1600199"/>
            <a:ext cx="2481640" cy="4221445"/>
          </a:xfrm>
          <a:prstGeom prst="roundRect">
            <a:avLst>
              <a:gd name="adj" fmla="val 8771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3" name="Connettore 1 14"/>
          <p:cNvCxnSpPr/>
          <p:nvPr/>
        </p:nvCxnSpPr>
        <p:spPr>
          <a:xfrm flipH="1">
            <a:off x="6681809" y="3735308"/>
            <a:ext cx="16405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5"/>
          <p:cNvSpPr txBox="1"/>
          <p:nvPr/>
        </p:nvSpPr>
        <p:spPr>
          <a:xfrm>
            <a:off x="6681808" y="3427531"/>
            <a:ext cx="2150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G</a:t>
            </a:r>
            <a:r>
              <a:rPr lang="it-IT" sz="1400" b="1" dirty="0" smtClean="0">
                <a:solidFill>
                  <a:srgbClr val="FF0000"/>
                </a:solidFill>
              </a:rPr>
              <a:t>lyph Search</a:t>
            </a:r>
            <a:endParaRPr lang="it-IT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40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Digital SignWriting</a:t>
            </a:r>
            <a:br>
              <a:rPr lang="it-IT" dirty="0"/>
            </a:br>
            <a:r>
              <a:rPr lang="it-IT" dirty="0" smtClean="0">
                <a:solidFill>
                  <a:srgbClr val="FF0000"/>
                </a:solidFill>
              </a:rPr>
              <a:t>Challenges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 dirty="0" smtClean="0"/>
              <a:t>SWift, a user-centered digital editor for SignWriting within SWORD project </a:t>
            </a:r>
            <a:endParaRPr lang="en-US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3478" y="2013857"/>
            <a:ext cx="7831309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General:</a:t>
            </a:r>
          </a:p>
          <a:p>
            <a:r>
              <a:rPr lang="en-US" dirty="0" smtClean="0"/>
              <a:t>The system should provide at least:</a:t>
            </a:r>
          </a:p>
          <a:p>
            <a:pPr lvl="1"/>
            <a:r>
              <a:rPr lang="en-US" dirty="0" smtClean="0"/>
              <a:t>An area to compose the desired sign(s)</a:t>
            </a:r>
            <a:endParaRPr lang="en-US" u="sng" dirty="0" smtClean="0"/>
          </a:p>
          <a:p>
            <a:pPr lvl="1"/>
            <a:r>
              <a:rPr lang="en-US" dirty="0" smtClean="0"/>
              <a:t>An area to search for the desired glyphs(s)</a:t>
            </a:r>
          </a:p>
          <a:p>
            <a:r>
              <a:rPr lang="en-US" dirty="0" smtClean="0"/>
              <a:t>Achieve the best possible level of usability</a:t>
            </a:r>
          </a:p>
          <a:p>
            <a:r>
              <a:rPr lang="en-US" dirty="0"/>
              <a:t>Achieve the best possible level </a:t>
            </a:r>
            <a:r>
              <a:rPr lang="en-US" dirty="0" smtClean="0"/>
              <a:t>of accessibility (at least deaf-oriented accessibility)</a:t>
            </a:r>
          </a:p>
          <a:p>
            <a:pPr lvl="1"/>
            <a:r>
              <a:rPr lang="en-US" dirty="0" smtClean="0"/>
              <a:t>Minimize the use of  text (Vocal Language)</a:t>
            </a:r>
          </a:p>
          <a:p>
            <a:pPr lvl="1"/>
            <a:r>
              <a:rPr lang="en-US" dirty="0" smtClean="0"/>
              <a:t>Visual-oriented organization</a:t>
            </a:r>
          </a:p>
        </p:txBody>
      </p:sp>
    </p:spTree>
    <p:extLst>
      <p:ext uri="{BB962C8B-B14F-4D97-AF65-F5344CB8AC3E}">
        <p14:creationId xmlns:p14="http://schemas.microsoft.com/office/powerpoint/2010/main" val="65552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/>
              <a:t>Digital SignWriting</a:t>
            </a:r>
            <a:br>
              <a:rPr lang="it-IT" u="sng" dirty="0"/>
            </a:br>
            <a:r>
              <a:rPr lang="it-IT" u="sng" dirty="0" smtClean="0">
                <a:solidFill>
                  <a:srgbClr val="FF0000"/>
                </a:solidFill>
              </a:rPr>
              <a:t>Challenges</a:t>
            </a:r>
            <a:endParaRPr lang="it-IT" u="sng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 dirty="0" smtClean="0"/>
              <a:t>SWift, a user-centered digital editor for SignWriting within SWORD project </a:t>
            </a:r>
            <a:endParaRPr lang="en-US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1706" y="1981199"/>
            <a:ext cx="7853081" cy="42998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G</a:t>
            </a:r>
            <a:r>
              <a:rPr lang="en-US" sz="2800" dirty="0" smtClean="0"/>
              <a:t>lyph Search Area: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large amount of glyphs </a:t>
            </a:r>
            <a:r>
              <a:rPr lang="en-US" dirty="0" smtClean="0"/>
              <a:t>requires a robust yet intuitive organization of the glyph search area</a:t>
            </a:r>
          </a:p>
          <a:p>
            <a:r>
              <a:rPr lang="en-US" dirty="0" smtClean="0"/>
              <a:t>The organization of the glyph search area should </a:t>
            </a:r>
            <a:r>
              <a:rPr lang="en-US" u="sng" dirty="0" smtClean="0"/>
              <a:t>reflect</a:t>
            </a:r>
            <a:r>
              <a:rPr lang="en-US" dirty="0" smtClean="0"/>
              <a:t> the organization of the International SignWriting Alphabet (ISWA)</a:t>
            </a:r>
          </a:p>
          <a:p>
            <a:r>
              <a:rPr lang="en-US" dirty="0" smtClean="0"/>
              <a:t>The glyph search area should provide a </a:t>
            </a:r>
            <a:r>
              <a:rPr lang="en-US" u="sng" dirty="0" smtClean="0"/>
              <a:t>user-friendly navigation context </a:t>
            </a:r>
            <a:r>
              <a:rPr lang="en-US" dirty="0" smtClean="0"/>
              <a:t>for finding and fetching glyphs</a:t>
            </a:r>
          </a:p>
          <a:p>
            <a:r>
              <a:rPr lang="en-US" u="sng" dirty="0" smtClean="0"/>
              <a:t>SignWriting beginners </a:t>
            </a:r>
            <a:r>
              <a:rPr lang="en-US" dirty="0" smtClean="0"/>
              <a:t>should be able to find their orientation within the glyph search area too</a:t>
            </a:r>
          </a:p>
        </p:txBody>
      </p:sp>
    </p:spTree>
    <p:extLst>
      <p:ext uri="{BB962C8B-B14F-4D97-AF65-F5344CB8AC3E}">
        <p14:creationId xmlns:p14="http://schemas.microsoft.com/office/powerpoint/2010/main" val="65552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Calamaio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Vantaggio.thmx</Template>
  <TotalTime>1544</TotalTime>
  <Words>1865</Words>
  <Application>Microsoft Macintosh PowerPoint</Application>
  <PresentationFormat>On-screen Show (4:3)</PresentationFormat>
  <Paragraphs>215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Advantage</vt:lpstr>
      <vt:lpstr>SWift, a user-centered digital editor for SignWriting within SWORD project </vt:lpstr>
      <vt:lpstr>Outline</vt:lpstr>
      <vt:lpstr>Introduction</vt:lpstr>
      <vt:lpstr>Introduction</vt:lpstr>
      <vt:lpstr>SignWriting digital editors Overview</vt:lpstr>
      <vt:lpstr>SignWriting digital editors Overview</vt:lpstr>
      <vt:lpstr>Digital SignWriting Overview</vt:lpstr>
      <vt:lpstr>Digital SignWriting Challenges</vt:lpstr>
      <vt:lpstr>Digital SignWriting Challenges</vt:lpstr>
      <vt:lpstr>SWift Introduction</vt:lpstr>
      <vt:lpstr>SWift</vt:lpstr>
      <vt:lpstr>SWift</vt:lpstr>
      <vt:lpstr>SWift Basic features</vt:lpstr>
      <vt:lpstr>SWift  Overview</vt:lpstr>
      <vt:lpstr>SWift Overview</vt:lpstr>
      <vt:lpstr>SWift Overview</vt:lpstr>
      <vt:lpstr>SWift Overview</vt:lpstr>
      <vt:lpstr>SWift Overview</vt:lpstr>
      <vt:lpstr>SWift Overview</vt:lpstr>
      <vt:lpstr>SWift Overview</vt:lpstr>
      <vt:lpstr>SWift Overview</vt:lpstr>
      <vt:lpstr>SWift Overview</vt:lpstr>
      <vt:lpstr>SWift Overview</vt:lpstr>
      <vt:lpstr>SWift Advanced features</vt:lpstr>
      <vt:lpstr>SWift Advanced features</vt:lpstr>
      <vt:lpstr>SWift Advanced features</vt:lpstr>
      <vt:lpstr>SWift Advanced features</vt:lpstr>
      <vt:lpstr>SWift Advanced features</vt:lpstr>
      <vt:lpstr>SWift Advanced features</vt:lpstr>
      <vt:lpstr>SWift Advanced features</vt:lpstr>
      <vt:lpstr>SWift Supporting different ISWA versions</vt:lpstr>
      <vt:lpstr>SWift Testing</vt:lpstr>
      <vt:lpstr>SWift Testing</vt:lpstr>
      <vt:lpstr>Conclusions and Future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Improving the e-learning Experience for Deaf Students: e-LUX</dc:title>
  <dc:creator>Fabrizio Borgia</dc:creator>
  <cp:lastModifiedBy>Valerie Sutton</cp:lastModifiedBy>
  <cp:revision>503</cp:revision>
  <dcterms:created xsi:type="dcterms:W3CDTF">2014-06-23T11:43:47Z</dcterms:created>
  <dcterms:modified xsi:type="dcterms:W3CDTF">2014-07-17T05:32:07Z</dcterms:modified>
</cp:coreProperties>
</file>