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3004800" cy="9753600"/>
  <p:notesSz cx="6858000" cy="9144000"/>
  <p:defaultTextStyle>
    <a:lvl1pPr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1pPr>
    <a:lvl2pPr indent="2286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2pPr>
    <a:lvl3pPr indent="4572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3pPr>
    <a:lvl4pPr indent="6858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4pPr>
    <a:lvl5pPr indent="9144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5pPr>
    <a:lvl6pPr indent="11430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6pPr>
    <a:lvl7pPr indent="13716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7pPr>
    <a:lvl8pPr indent="16002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8pPr>
    <a:lvl9pPr indent="1828800" algn="ctr" defTabSz="584200">
      <a:defRPr sz="3600">
        <a:solidFill>
          <a:srgbClr val="3E231A"/>
        </a:solidFill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One</a:t>
            </a:r>
            <a:endParaRPr sz="36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Two</a:t>
            </a:r>
            <a:endParaRPr sz="36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Three</a:t>
            </a:r>
            <a:endParaRPr sz="36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Four</a:t>
            </a:r>
            <a:endParaRPr sz="36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One</a:t>
            </a:r>
            <a:endParaRPr sz="36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Two</a:t>
            </a:r>
            <a:endParaRPr sz="36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Three</a:t>
            </a:r>
            <a:endParaRPr sz="36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Four</a:t>
            </a:r>
            <a:endParaRPr sz="36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One</a:t>
            </a:r>
            <a:endParaRPr sz="36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Two</a:t>
            </a:r>
            <a:endParaRPr sz="36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Three</a:t>
            </a:r>
            <a:endParaRPr sz="36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Four</a:t>
            </a:r>
            <a:endParaRPr sz="36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One</a:t>
            </a:r>
            <a:endParaRPr sz="38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Two</a:t>
            </a:r>
            <a:endParaRPr sz="38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Three</a:t>
            </a:r>
            <a:endParaRPr sz="38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Four</a:t>
            </a:r>
            <a:endParaRPr sz="38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One</a:t>
            </a:r>
            <a:endParaRPr sz="30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Two</a:t>
            </a:r>
            <a:endParaRPr sz="30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Three</a:t>
            </a:r>
            <a:endParaRPr sz="30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Four</a:t>
            </a:r>
            <a:endParaRPr sz="30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One</a:t>
            </a:r>
            <a:endParaRPr sz="38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Two</a:t>
            </a:r>
            <a:endParaRPr sz="38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Three</a:t>
            </a:r>
            <a:endParaRPr sz="38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Four</a:t>
            </a:r>
            <a:endParaRPr sz="38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One</a:t>
            </a:r>
            <a:endParaRPr sz="3800">
              <a:solidFill>
                <a:srgbClr val="3E231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Two</a:t>
            </a:r>
            <a:endParaRPr sz="3800">
              <a:solidFill>
                <a:srgbClr val="3E231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Three</a:t>
            </a:r>
            <a:endParaRPr sz="3800">
              <a:solidFill>
                <a:srgbClr val="3E231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Four</a:t>
            </a:r>
            <a:endParaRPr sz="3800">
              <a:solidFill>
                <a:srgbClr val="3E231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1pPr>
      <a:lvl2pPr indent="2286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2pPr>
      <a:lvl3pPr indent="4572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3pPr>
      <a:lvl4pPr indent="6858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4pPr>
      <a:lvl5pPr indent="9144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5pPr>
      <a:lvl6pPr indent="11430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6pPr>
      <a:lvl7pPr indent="13716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7pPr>
      <a:lvl8pPr indent="16002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8pPr>
      <a:lvl9pPr indent="1828800" algn="ctr" defTabSz="584200">
        <a:defRPr sz="7200">
          <a:solidFill>
            <a:srgbClr val="3E231A"/>
          </a:solidFill>
          <a:latin typeface="+mn-lt"/>
          <a:ea typeface="+mn-ea"/>
          <a:cs typeface="+mn-cs"/>
          <a:sym typeface="Papyrus"/>
        </a:defRPr>
      </a:lvl9pPr>
    </p:titleStyle>
    <p:bodyStyle>
      <a:lvl1pPr marL="4699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1pPr>
      <a:lvl2pPr marL="9398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2pPr>
      <a:lvl3pPr marL="14097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3pPr>
      <a:lvl4pPr marL="18796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4pPr>
      <a:lvl5pPr marL="23495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5pPr>
      <a:lvl6pPr marL="28194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6pPr>
      <a:lvl7pPr marL="32893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7pPr>
      <a:lvl8pPr marL="37592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8pPr>
      <a:lvl9pPr marL="4229100" indent="-469900" defTabSz="584200">
        <a:spcBef>
          <a:spcPts val="3000"/>
        </a:spcBef>
        <a:buSzPct val="25000"/>
        <a:buBlip>
          <a:blip r:embed="rId3"/>
        </a:buBlip>
        <a:defRPr sz="3800">
          <a:solidFill>
            <a:srgbClr val="3E231A"/>
          </a:solidFill>
          <a:latin typeface="+mn-lt"/>
          <a:ea typeface="+mn-ea"/>
          <a:cs typeface="+mn-cs"/>
          <a:sym typeface="Papyru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6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9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0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1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20">
                <a:solidFill>
                  <a:srgbClr val="3E231A"/>
                </a:solidFill>
              </a:rPr>
              <a:t>Ways to Write Sign Languages by Hand with SignWriting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Adam Frost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2"/>
            <a:ext cx="4787900" cy="7086601"/>
          </a:xfrm>
          <a:prstGeom prst="rect">
            <a:avLst/>
          </a:prstGeom>
        </p:spPr>
      </p:pic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59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84">
                <a:solidFill>
                  <a:srgbClr val="3E231A"/>
                </a:solidFill>
              </a:rPr>
              <a:t>Artist: Deaf Student Eduard Schmidt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2008</a:t>
            </a:r>
            <a:endParaRPr sz="36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Osnabrück School for the Deaf, Germany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0" cy="7086601"/>
          </a:xfrm>
          <a:prstGeom prst="rect">
            <a:avLst/>
          </a:prstGeom>
        </p:spPr>
      </p:pic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63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92">
                <a:solidFill>
                  <a:srgbClr val="3E231A"/>
                </a:solidFill>
              </a:rPr>
              <a:t>Deaf Student Eduard Schmidt writing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2008</a:t>
            </a:r>
            <a:endParaRPr sz="36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Osnabrück School for the Deaf, Germany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1" cy="7086601"/>
          </a:xfrm>
          <a:prstGeom prst="rect">
            <a:avLst/>
          </a:prstGeom>
        </p:spPr>
      </p:pic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3E231A"/>
                </a:solidFill>
              </a:rPr>
              <a:t>Handwriting in the bathroom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2008</a:t>
            </a:r>
            <a:endParaRPr sz="36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Osnabrück School for the Deaf, Germany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In Saudi Arabia</a:t>
            </a:r>
          </a:p>
        </p:txBody>
      </p:sp>
      <p:pic>
        <p:nvPicPr>
          <p:cNvPr id="7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670" y="2276673"/>
            <a:ext cx="5194302" cy="3972719"/>
          </a:xfrm>
          <a:prstGeom prst="rect">
            <a:avLst/>
          </a:prstGeom>
        </p:spPr>
      </p:pic>
      <p:pic>
        <p:nvPicPr>
          <p:cNvPr id="7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3951" y="2335017"/>
            <a:ext cx="5103274" cy="3856031"/>
          </a:xfrm>
          <a:prstGeom prst="rect">
            <a:avLst/>
          </a:prstGeom>
        </p:spPr>
      </p:pic>
      <p:pic>
        <p:nvPicPr>
          <p:cNvPr id="7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0965" y="4917082"/>
            <a:ext cx="3115569" cy="4152902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Some from my phone</a:t>
            </a:r>
          </a:p>
        </p:txBody>
      </p:sp>
      <p:pic>
        <p:nvPicPr>
          <p:cNvPr id="7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7379" y="2507605"/>
            <a:ext cx="1214235" cy="5816529"/>
          </a:xfrm>
          <a:prstGeom prst="rect">
            <a:avLst/>
          </a:prstGeom>
        </p:spPr>
      </p:pic>
      <p:pic>
        <p:nvPicPr>
          <p:cNvPr id="8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1276" y="3561705"/>
            <a:ext cx="1739901" cy="3708401"/>
          </a:xfrm>
          <a:prstGeom prst="rect">
            <a:avLst/>
          </a:prstGeom>
        </p:spPr>
      </p:pic>
      <p:pic>
        <p:nvPicPr>
          <p:cNvPr id="8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7576" y="2654498"/>
            <a:ext cx="3329532" cy="5522745"/>
          </a:xfrm>
          <a:prstGeom prst="rect">
            <a:avLst/>
          </a:prstGeom>
        </p:spPr>
      </p:pic>
      <p:sp>
        <p:nvSpPr>
          <p:cNvPr id="82" name="Shape 82"/>
          <p:cNvSpPr/>
          <p:nvPr>
            <p:ph type="body" idx="4294967295"/>
          </p:nvPr>
        </p:nvSpPr>
        <p:spPr>
          <a:xfrm>
            <a:off x="8607623" y="8088610"/>
            <a:ext cx="3127177" cy="572790"/>
          </a:xfrm>
          <a:prstGeom prst="rect">
            <a:avLst/>
          </a:prstGeom>
        </p:spPr>
        <p:txBody>
          <a:bodyPr/>
          <a:lstStyle>
            <a:lvl1pPr marL="0" indent="0" defTabSz="292100">
              <a:spcBef>
                <a:spcPts val="1500"/>
              </a:spcBef>
              <a:buSzTx/>
              <a:buNone/>
              <a:defRPr sz="1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3E231A"/>
                </a:solidFill>
              </a:rPr>
              <a:t>*Lines added for readability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5112">
                <a:solidFill>
                  <a:srgbClr val="3E231A"/>
                </a:solidFill>
              </a:rPr>
              <a:t>Different Types of </a:t>
            </a:r>
            <a:br>
              <a:rPr sz="5112">
                <a:solidFill>
                  <a:srgbClr val="3E231A"/>
                </a:solidFill>
              </a:rPr>
            </a:br>
            <a:r>
              <a:rPr sz="5112">
                <a:solidFill>
                  <a:srgbClr val="3E231A"/>
                </a:solidFill>
              </a:rPr>
              <a:t>Writing by Hand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2909" indent="-422909" defTabSz="525779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3E231A"/>
                </a:solidFill>
              </a:rPr>
              <a:t>Block Printing: looks like how a computer would print it</a:t>
            </a:r>
            <a:endParaRPr sz="3420">
              <a:solidFill>
                <a:srgbClr val="3E231A"/>
              </a:solidFill>
            </a:endParaRPr>
          </a:p>
          <a:p>
            <a:pPr lvl="0" marL="422909" indent="-422909" defTabSz="525779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3E231A"/>
                </a:solidFill>
              </a:rPr>
              <a:t>Handwriting: looks close to print except it is simplified to be easily written by hand</a:t>
            </a:r>
            <a:endParaRPr sz="3420">
              <a:solidFill>
                <a:srgbClr val="3E231A"/>
              </a:solidFill>
            </a:endParaRPr>
          </a:p>
          <a:p>
            <a:pPr lvl="0" marL="422909" indent="-422909" defTabSz="525779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3E231A"/>
                </a:solidFill>
              </a:rPr>
              <a:t>“Cursive”: further reduces to make writing faster</a:t>
            </a:r>
            <a:endParaRPr sz="3420">
              <a:solidFill>
                <a:srgbClr val="3E231A"/>
              </a:solidFill>
            </a:endParaRPr>
          </a:p>
          <a:p>
            <a:pPr lvl="0" marL="422909" indent="-422909" defTabSz="525779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3E231A"/>
                </a:solidFill>
              </a:rPr>
              <a:t>Shorthand: a system for writing at expressive speed (rarely used anymore due to computer inputing)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7891" y="2794000"/>
            <a:ext cx="2042418" cy="5689600"/>
          </a:xfrm>
          <a:prstGeom prst="rect">
            <a:avLst/>
          </a:prstGeom>
        </p:spPr>
      </p:pic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Block Printing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270000" y="2819400"/>
            <a:ext cx="7875042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The most common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Takes time to write</a:t>
            </a:r>
            <a:endParaRPr sz="3000">
              <a:solidFill>
                <a:srgbClr val="3E231A"/>
              </a:solidFill>
            </a:endParaRP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Mostly due to fill-ins</a:t>
            </a:r>
            <a:endParaRPr sz="3000">
              <a:solidFill>
                <a:srgbClr val="3E231A"/>
              </a:solidFill>
            </a:endParaRP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Probably why people think writing by hand is cumbersome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3150" y="2794000"/>
            <a:ext cx="2039046" cy="5702301"/>
          </a:xfrm>
          <a:prstGeom prst="rect">
            <a:avLst/>
          </a:prstGeom>
        </p:spPr>
      </p:pic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Handwriting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1270000" y="2819400"/>
            <a:ext cx="7686328" cy="5651500"/>
          </a:xfrm>
          <a:prstGeom prst="rect">
            <a:avLst/>
          </a:prstGeom>
        </p:spPr>
        <p:txBody>
          <a:bodyPr/>
          <a:lstStyle/>
          <a:p>
            <a:pPr lvl="0" marL="353568" indent="-353568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3E231A"/>
                </a:solidFill>
              </a:rPr>
              <a:t>Very close to Block Printing</a:t>
            </a:r>
            <a:endParaRPr sz="2880">
              <a:solidFill>
                <a:srgbClr val="3E231A"/>
              </a:solidFill>
            </a:endParaRPr>
          </a:p>
          <a:p>
            <a:pPr lvl="0" marL="353568" indent="-353568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3E231A"/>
                </a:solidFill>
              </a:rPr>
              <a:t>For this reason, a student must learn Block Printing before learning Handwriting</a:t>
            </a:r>
            <a:endParaRPr sz="2880">
              <a:solidFill>
                <a:srgbClr val="3E231A"/>
              </a:solidFill>
            </a:endParaRPr>
          </a:p>
          <a:p>
            <a:pPr lvl="0" marL="353568" indent="-353568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3E231A"/>
                </a:solidFill>
              </a:rPr>
              <a:t>Once Block Printing is mastered, Handwriting can be learned quickly</a:t>
            </a:r>
            <a:endParaRPr sz="2880">
              <a:solidFill>
                <a:srgbClr val="3E231A"/>
              </a:solidFill>
            </a:endParaRPr>
          </a:p>
          <a:p>
            <a:pPr lvl="0" marL="353568" indent="-353568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3E231A"/>
                </a:solidFill>
              </a:rPr>
              <a:t>There are several variations among experienced SignWriters just as there are variations is handwriting in other languages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“Cursive”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1270000" y="2819400"/>
            <a:ext cx="7113538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My own personal simplified handwriting</a:t>
            </a:r>
            <a:endParaRPr sz="3000">
              <a:solidFill>
                <a:srgbClr val="3E231A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Use some handwriting variations from other writers as well as my own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Only the dominant hand is written</a:t>
            </a:r>
            <a:endParaRPr sz="3000">
              <a:solidFill>
                <a:srgbClr val="3E231A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Timing symbols are used to signify non dominant hand</a:t>
            </a:r>
          </a:p>
        </p:txBody>
      </p:sp>
      <p:sp>
        <p:nvSpPr>
          <p:cNvPr id="97" name="Shape 97"/>
          <p:cNvSpPr/>
          <p:nvPr/>
        </p:nvSpPr>
        <p:spPr>
          <a:xfrm>
            <a:off x="8607623" y="8088610"/>
            <a:ext cx="3127177" cy="572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 defTabSz="292100">
              <a:spcBef>
                <a:spcPts val="1500"/>
              </a:spcBef>
              <a:defRPr sz="1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3E231A"/>
                </a:solidFill>
              </a:rPr>
              <a:t>*Lines added for readability</a:t>
            </a:r>
          </a:p>
        </p:txBody>
      </p:sp>
      <p:pic>
        <p:nvPicPr>
          <p:cNvPr id="9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7576" y="2654498"/>
            <a:ext cx="3329532" cy="5522745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2806700"/>
            <a:ext cx="5118100" cy="5702300"/>
          </a:xfrm>
          <a:prstGeom prst="rect">
            <a:avLst/>
          </a:prstGeom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Shorthand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1270000" y="2819400"/>
            <a:ext cx="5258148" cy="5651500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3E231A"/>
                </a:solidFill>
              </a:rPr>
              <a:t>Started in the 1980’s</a:t>
            </a:r>
            <a:endParaRPr sz="2910">
              <a:solidFill>
                <a:srgbClr val="3E231A"/>
              </a:solidFill>
            </a:endParaRPr>
          </a:p>
          <a:p>
            <a:pPr lvl="0" marL="357251" indent="-357251" defTabSz="566674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3E231A"/>
                </a:solidFill>
              </a:rPr>
              <a:t>Most documents were written in that time</a:t>
            </a:r>
            <a:endParaRPr sz="2910">
              <a:solidFill>
                <a:srgbClr val="3E231A"/>
              </a:solidFill>
            </a:endParaRPr>
          </a:p>
          <a:p>
            <a:pPr lvl="0" marL="357251" indent="-357251" defTabSz="566674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3E231A"/>
                </a:solidFill>
              </a:rPr>
              <a:t>Mostly used for transcription</a:t>
            </a:r>
            <a:endParaRPr sz="2910">
              <a:solidFill>
                <a:srgbClr val="3E231A"/>
              </a:solidFill>
            </a:endParaRPr>
          </a:p>
          <a:p>
            <a:pPr lvl="0" marL="357251" indent="-357251" defTabSz="566674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3E231A"/>
                </a:solidFill>
              </a:rPr>
              <a:t>Very language-specific</a:t>
            </a:r>
            <a:endParaRPr sz="2910">
              <a:solidFill>
                <a:srgbClr val="3E231A"/>
              </a:solidFill>
            </a:endParaRPr>
          </a:p>
          <a:p>
            <a:pPr lvl="0" marL="357251" indent="-357251" defTabSz="566674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3E231A"/>
                </a:solidFill>
              </a:rPr>
              <a:t>Often for a quick writing of something for later use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When did writing by hand start (for SignWriting)?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Let’s learn how to use Handwriting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6085" y="2323426"/>
            <a:ext cx="1714997" cy="6643448"/>
          </a:xfrm>
          <a:prstGeom prst="rect">
            <a:avLst/>
          </a:prstGeom>
        </p:spPr>
      </p:pic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Root Shapes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1270000" y="2819400"/>
            <a:ext cx="8377288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There are 8 basic root shapes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 Make sure that thumb lines crosses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Make sure angle and hinge roots are thinner than the square roots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Palm Facings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1270000" y="2819400"/>
            <a:ext cx="5626993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Palm shadings are written with a diagonal line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Take care that the line is truly diagonal</a:t>
            </a:r>
          </a:p>
        </p:txBody>
      </p:sp>
      <p:pic>
        <p:nvPicPr>
          <p:cNvPr id="11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7241" y="2997246"/>
            <a:ext cx="4755060" cy="528310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Palm Facings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1270000" y="2819400"/>
            <a:ext cx="7251651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The Top View is written with a line striking through the root shape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Make sure that it is crossing outside of the shape on both sides</a:t>
            </a:r>
          </a:p>
        </p:txBody>
      </p:sp>
      <p:pic>
        <p:nvPicPr>
          <p:cNvPr id="11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3589" y="2789782"/>
            <a:ext cx="2334121" cy="5694662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Palm Facings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1270000" y="2819400"/>
            <a:ext cx="7223473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Squares with thumbs lines across have a little different approach to the Top View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Top Views are written without the top of the root shape written</a:t>
            </a:r>
          </a:p>
        </p:txBody>
      </p:sp>
      <p:pic>
        <p:nvPicPr>
          <p:cNvPr id="12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22940" y="2785963"/>
            <a:ext cx="2315419" cy="57023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1324" y="4343399"/>
            <a:ext cx="3143053" cy="2603502"/>
          </a:xfrm>
          <a:prstGeom prst="rect">
            <a:avLst/>
          </a:prstGeom>
        </p:spPr>
      </p:pic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Finger Movements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1270000" y="2819400"/>
            <a:ext cx="6299300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Just like shading is done with a diagonal for handshapes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Be careful to write so the size isn’t the same as a circle root shape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Arrowheads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1270000" y="2819400"/>
            <a:ext cx="6104881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Filled in arrowheads must have a line going through it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Draw the stem through the arrowhead for filled in arrowheads</a:t>
            </a:r>
          </a:p>
        </p:txBody>
      </p:sp>
      <p:pic>
        <p:nvPicPr>
          <p:cNvPr id="12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3092" y="3818359"/>
            <a:ext cx="4328667" cy="3653582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Arrowheads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1270000" y="2819400"/>
            <a:ext cx="6875562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Double movements are written as double arrowheads on the same stem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Back and forth movements are written with the arrowheads on the ends of the stem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Details of order are lost, but I personally haven’t noticed any meaning lost as a result</a:t>
            </a:r>
          </a:p>
        </p:txBody>
      </p:sp>
      <p:pic>
        <p:nvPicPr>
          <p:cNvPr id="13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4752" y="3204691"/>
            <a:ext cx="3117007" cy="488091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Arrows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1270000" y="2819400"/>
            <a:ext cx="6104881" cy="565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Stems with gradual thickness have their outlines written, but no shading in</a:t>
            </a:r>
          </a:p>
        </p:txBody>
      </p:sp>
      <p:pic>
        <p:nvPicPr>
          <p:cNvPr id="13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3092" y="3204691"/>
            <a:ext cx="4328666" cy="488091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Punctuations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1270000" y="2819400"/>
            <a:ext cx="6852097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Punctuations do not have a “closed” shape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Thin lines are written as a thin line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Thick lines are written as two thin lines with a diagonal line to “shade-in”</a:t>
            </a:r>
          </a:p>
        </p:txBody>
      </p:sp>
      <p:pic>
        <p:nvPicPr>
          <p:cNvPr id="14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401" y="4159527"/>
            <a:ext cx="3501058" cy="2958546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asted-image.png"/>
          <p:cNvPicPr/>
          <p:nvPr/>
        </p:nvPicPr>
        <p:blipFill>
          <a:blip r:embed="rId2">
            <a:extLst/>
          </a:blip>
          <a:srcRect l="912" t="0" r="912" b="0"/>
          <a:stretch>
            <a:fillRect/>
          </a:stretch>
        </p:blipFill>
        <p:spPr>
          <a:xfrm>
            <a:off x="6775449" y="3174768"/>
            <a:ext cx="4673601" cy="3438930"/>
          </a:xfrm>
          <a:prstGeom prst="rect">
            <a:avLst/>
          </a:prstGeom>
          <a:ln w="25400">
            <a:solidFill>
              <a:srgbClr val="D5B081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3E231A"/>
                </a:solidFill>
              </a:rPr>
              <a:t>American Deaf Adult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3E231A"/>
                </a:solidFill>
              </a:rPr>
              <a:t>1983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You now know the basics of how to Handwrite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05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56">
                <a:solidFill>
                  <a:srgbClr val="3E231A"/>
                </a:solidFill>
              </a:rPr>
              <a:t>Now, let’s move on to what I call “Cursive” writing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6085" y="2323426"/>
            <a:ext cx="1714997" cy="6643448"/>
          </a:xfrm>
          <a:prstGeom prst="rect">
            <a:avLst/>
          </a:prstGeom>
        </p:spPr>
      </p:pic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Root Shapes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1270000" y="2819400"/>
            <a:ext cx="8377288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Slight differences have been made to some of the shapes to make them easier and quicker to write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Note the rounding of root shapes make it easier to write than the shapes from the handwritten forms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Palm Facings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1270000" y="2819400"/>
            <a:ext cx="5626993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Palm shading is still done with a diagonal line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Side facing only have one vertical line without a diagonal line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The side facing diagonal is reserved for when the palm is facing outward from the body</a:t>
            </a:r>
          </a:p>
        </p:txBody>
      </p:sp>
      <p:pic>
        <p:nvPicPr>
          <p:cNvPr id="15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7241" y="2997246"/>
            <a:ext cx="4755060" cy="528310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Palm Facings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1270000" y="2819400"/>
            <a:ext cx="7251651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The Top View is written with a line striking through the root shape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This is the same as the handwritten form</a:t>
            </a:r>
          </a:p>
        </p:txBody>
      </p:sp>
      <p:pic>
        <p:nvPicPr>
          <p:cNvPr id="15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3589" y="2789782"/>
            <a:ext cx="2334121" cy="5694662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Palm Facings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1270000" y="2819400"/>
            <a:ext cx="7223473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Squares with thumbs lines across in the Top Views are written without the top of the root shape written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This is also the same as the handwriting form</a:t>
            </a:r>
          </a:p>
        </p:txBody>
      </p:sp>
      <p:pic>
        <p:nvPicPr>
          <p:cNvPr id="16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22940" y="2785963"/>
            <a:ext cx="2315420" cy="57023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1324" y="4343399"/>
            <a:ext cx="3143052" cy="2603501"/>
          </a:xfrm>
          <a:prstGeom prst="rect">
            <a:avLst/>
          </a:prstGeom>
        </p:spPr>
      </p:pic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Contact Star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1270000" y="2819400"/>
            <a:ext cx="6299300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This is the only contact symbol that is different from the printed form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The connecting line makes it so it is quicker to write compared to the printed form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1324" y="4343399"/>
            <a:ext cx="3143053" cy="2603502"/>
          </a:xfrm>
          <a:prstGeom prst="rect">
            <a:avLst/>
          </a:prstGeom>
        </p:spPr>
      </p:pic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Finger Movements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1270000" y="2819400"/>
            <a:ext cx="6299300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Just like shading is done with a diagonal for handshapes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Be careful to write so the size isn’t the same as a circle root shape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Arrowheads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1270000" y="2819400"/>
            <a:ext cx="6104881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A diagonal line is used to represent where the arrowhead is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It doesn’t matter which side the diagonal line is on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While it is true that only the dominant hand is written, the line crossing the stem represents the left hand</a:t>
            </a:r>
          </a:p>
        </p:txBody>
      </p:sp>
      <p:pic>
        <p:nvPicPr>
          <p:cNvPr id="17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3092" y="3818359"/>
            <a:ext cx="4328667" cy="3653582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Arrowheads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1270000" y="2819400"/>
            <a:ext cx="6875562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Double movements are written as double arrowheads on the same stem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Back and forth movements are written with the arrowheads on the ends of the stem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The side the arrowhead is on indicates which back and forth movement is first</a:t>
            </a:r>
          </a:p>
        </p:txBody>
      </p:sp>
      <p:pic>
        <p:nvPicPr>
          <p:cNvPr id="17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4751" y="3204691"/>
            <a:ext cx="3117007" cy="488091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49" y="1357283"/>
            <a:ext cx="4787901" cy="7086601"/>
          </a:xfrm>
          <a:prstGeom prst="rect">
            <a:avLst/>
          </a:prstGeom>
        </p:spPr>
      </p:pic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4216">
                <a:solidFill>
                  <a:srgbClr val="3E231A"/>
                </a:solidFill>
              </a:rPr>
              <a:t>Deaf child, age 7 or 8, after a</a:t>
            </a:r>
            <a:endParaRPr sz="4216">
              <a:solidFill>
                <a:srgbClr val="3E231A"/>
              </a:solidFill>
            </a:endParaRP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4216">
                <a:solidFill>
                  <a:srgbClr val="3E231A"/>
                </a:solidFill>
              </a:rPr>
              <a:t>45-minute introduction to SignWriting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1984</a:t>
            </a:r>
            <a:endParaRPr sz="36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LaFayette Elementary School, San Diego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Arrows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1270000" y="2819400"/>
            <a:ext cx="6104881" cy="5651500"/>
          </a:xfrm>
          <a:prstGeom prst="rect">
            <a:avLst/>
          </a:prstGeom>
        </p:spPr>
        <p:txBody>
          <a:bodyPr/>
          <a:lstStyle/>
          <a:p>
            <a:pPr lvl="0" marL="357251" indent="-357251" defTabSz="56667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3E231A"/>
                </a:solidFill>
              </a:rPr>
              <a:t>Stems with gradual thickness do not have their outlines written, but the general shape is</a:t>
            </a:r>
            <a:endParaRPr sz="2910">
              <a:solidFill>
                <a:srgbClr val="3E231A"/>
              </a:solidFill>
            </a:endParaRPr>
          </a:p>
          <a:p>
            <a:pPr lvl="0" marL="357251" indent="-357251" defTabSz="56667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3E231A"/>
                </a:solidFill>
              </a:rPr>
              <a:t>The thickness is always assumed to be on the “outside” and bottom</a:t>
            </a:r>
            <a:endParaRPr sz="2910">
              <a:solidFill>
                <a:srgbClr val="3E231A"/>
              </a:solidFill>
            </a:endParaRPr>
          </a:p>
          <a:p>
            <a:pPr lvl="0" marL="357251" indent="-357251" defTabSz="56667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3E231A"/>
                </a:solidFill>
              </a:rPr>
              <a:t>Meaning if the right hand’s movement is written, the right side of the stem is the thicker side</a:t>
            </a:r>
          </a:p>
        </p:txBody>
      </p:sp>
      <p:pic>
        <p:nvPicPr>
          <p:cNvPr id="18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3092" y="3204691"/>
            <a:ext cx="4328666" cy="488091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The Head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1270000" y="2819400"/>
            <a:ext cx="6765330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Only the dominant half of the head is written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This means that only one eye is also written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Since there is only one mouth, there is no dominant half that can only be written</a:t>
            </a:r>
          </a:p>
        </p:txBody>
      </p:sp>
      <p:pic>
        <p:nvPicPr>
          <p:cNvPr id="18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0598" y="3198341"/>
            <a:ext cx="3258096" cy="488091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Punctuations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1270000" y="2819400"/>
            <a:ext cx="6852097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Punctuations are also the same as handwritten forms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Thin lines are written as a thin line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Thick lines are written as two thin lines with a diagonal line to “shade-in”</a:t>
            </a:r>
          </a:p>
        </p:txBody>
      </p:sp>
      <p:pic>
        <p:nvPicPr>
          <p:cNvPr id="18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401" y="4159527"/>
            <a:ext cx="3501058" cy="2958546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6785" y="2806700"/>
            <a:ext cx="3941515" cy="5702300"/>
          </a:xfrm>
          <a:prstGeom prst="rect">
            <a:avLst/>
          </a:prstGeom>
        </p:spPr>
      </p:pic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Some Final Notes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1270000" y="2819400"/>
            <a:ext cx="6371035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As mentioned before, “Cursive” writing is only writes the dominant hand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Timing symbols are used for when both hands are doing the movement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5576" y="2793999"/>
            <a:ext cx="1886149" cy="5702301"/>
          </a:xfrm>
          <a:prstGeom prst="rect">
            <a:avLst/>
          </a:prstGeom>
        </p:spPr>
      </p:pic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67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68">
                <a:solidFill>
                  <a:srgbClr val="3E231A"/>
                </a:solidFill>
              </a:rPr>
              <a:t>Non Dominant Base Hands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1270000" y="2819400"/>
            <a:ext cx="8060631" cy="5651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If the non dominant hand is a root handshape, the symbols on the right are used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Otherwise, the active fingers can be written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199" y="2806700"/>
            <a:ext cx="5118101" cy="5702301"/>
          </a:xfrm>
          <a:prstGeom prst="rect">
            <a:avLst/>
          </a:prstGeom>
        </p:spPr>
      </p:pic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Some Examples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Non dominant base hands are not completely written</a:t>
            </a:r>
            <a:endParaRPr sz="3000">
              <a:solidFill>
                <a:srgbClr val="3E231A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It is possible to write them if the palm facing is important, but I have found it usually isn’t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1" cy="7086601"/>
          </a:xfrm>
          <a:prstGeom prst="rect">
            <a:avLst/>
          </a:prstGeom>
        </p:spPr>
      </p:pic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63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92">
                <a:solidFill>
                  <a:srgbClr val="3E231A"/>
                </a:solidFill>
              </a:rPr>
              <a:t>Example of two forms of writing by hand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1982</a:t>
            </a:r>
            <a:endParaRPr sz="36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Left: Handwriting</a:t>
            </a:r>
            <a:endParaRPr sz="36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Right: Shorthand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1" cy="7086601"/>
          </a:xfrm>
          <a:prstGeom prst="rect">
            <a:avLst/>
          </a:prstGeom>
        </p:spPr>
      </p:pic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66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64">
                <a:solidFill>
                  <a:srgbClr val="3E231A"/>
                </a:solidFill>
              </a:rPr>
              <a:t>“Silent Night” written in shorthand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1982</a:t>
            </a:r>
            <a:endParaRPr sz="36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by Valerie Sutton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But that was before computers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No one writes by hand anymore, right?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1357283"/>
            <a:ext cx="4787900" cy="7086601"/>
          </a:xfrm>
          <a:prstGeom prst="rect">
            <a:avLst/>
          </a:prstGeom>
        </p:spPr>
      </p:pic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66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64">
                <a:solidFill>
                  <a:srgbClr val="3E231A"/>
                </a:solidFill>
              </a:rPr>
              <a:t>Creating SignWriting Art Mural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2008</a:t>
            </a:r>
            <a:endParaRPr sz="3600">
              <a:solidFill>
                <a:srgbClr val="3E231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Osnabrück School for the Deaf, Germany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