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 b="def" i="def"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 b="def" i="def"/>
      <a:tcStyle>
        <a:tcBdr/>
        <a:fill>
          <a:solidFill>
            <a:srgbClr val="F8F4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 b="def" i="def"/>
      <a:tcStyle>
        <a:tcBdr/>
        <a:fill>
          <a:solidFill>
            <a:srgbClr val="EBE8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4" name="Shape 19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Rectangle"/>
          <p:cNvSpPr/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/>
          <p:nvPr>
            <p:ph type="title"/>
          </p:nvPr>
        </p:nvSpPr>
        <p:spPr>
          <a:xfrm>
            <a:off x="1270000" y="0"/>
            <a:ext cx="10464800" cy="4940300"/>
          </a:xfrm>
          <a:prstGeom prst="rect">
            <a:avLst/>
          </a:prstGeom>
        </p:spPr>
        <p:txBody>
          <a:bodyPr lIns="0" tIns="0" rIns="0" bIns="0" anchor="b"/>
          <a:lstStyle/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sz="half" idx="1"/>
          </p:nvPr>
        </p:nvSpPr>
        <p:spPr>
          <a:xfrm>
            <a:off x="1270000" y="5029200"/>
            <a:ext cx="10464800" cy="356870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xfrm>
            <a:off x="12080956" y="8905524"/>
            <a:ext cx="273606" cy="269237"/>
          </a:xfrm>
          <a:prstGeom prst="rect">
            <a:avLst/>
          </a:prstGeom>
        </p:spPr>
        <p:txBody>
          <a:bodyPr lIns="45718" tIns="45718" rIns="45718" bIns="45718"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Text"/>
          <p:cNvSpPr txBox="1"/>
          <p:nvPr>
            <p:ph type="title"/>
          </p:nvPr>
        </p:nvSpPr>
        <p:spPr>
          <a:xfrm>
            <a:off x="952500" y="93504"/>
            <a:ext cx="11099800" cy="2860990"/>
          </a:xfrm>
          <a:prstGeom prst="rect">
            <a:avLst/>
          </a:prstGeom>
        </p:spPr>
        <p:txBody>
          <a:bodyPr lIns="0" tIns="0" rIns="0" bIns="0"/>
          <a:lstStyle/>
          <a:p>
            <a:pPr/>
            <a:r>
              <a:t>Title Text</a:t>
            </a:r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xfrm>
            <a:off x="12080956" y="8905524"/>
            <a:ext cx="273606" cy="269237"/>
          </a:xfrm>
          <a:prstGeom prst="rect">
            <a:avLst/>
          </a:prstGeom>
        </p:spPr>
        <p:txBody>
          <a:bodyPr lIns="45718" tIns="45718" rIns="45718" bIns="45718"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le Text"/>
          <p:cNvSpPr txBox="1"/>
          <p:nvPr>
            <p:ph type="title"/>
          </p:nvPr>
        </p:nvSpPr>
        <p:spPr>
          <a:xfrm>
            <a:off x="952500" y="93504"/>
            <a:ext cx="11099800" cy="2860990"/>
          </a:xfrm>
          <a:prstGeom prst="rect">
            <a:avLst/>
          </a:prstGeom>
        </p:spPr>
        <p:txBody>
          <a:bodyPr lIns="0" tIns="0" rIns="0" bIns="0"/>
          <a:lstStyle/>
          <a:p>
            <a:pPr/>
            <a:r>
              <a:t>Title Text</a:t>
            </a:r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xfrm>
            <a:off x="12080956" y="8905524"/>
            <a:ext cx="273606" cy="269237"/>
          </a:xfrm>
          <a:prstGeom prst="rect">
            <a:avLst/>
          </a:prstGeom>
        </p:spPr>
        <p:txBody>
          <a:bodyPr lIns="45718" tIns="45718" rIns="45718" bIns="45718"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itle Text"/>
          <p:cNvSpPr txBox="1"/>
          <p:nvPr>
            <p:ph type="title"/>
          </p:nvPr>
        </p:nvSpPr>
        <p:spPr>
          <a:xfrm>
            <a:off x="1270000" y="0"/>
            <a:ext cx="10464800" cy="4940300"/>
          </a:xfrm>
          <a:prstGeom prst="rect">
            <a:avLst/>
          </a:prstGeom>
        </p:spPr>
        <p:txBody>
          <a:bodyPr lIns="0" tIns="0" rIns="0" bIns="0" anchor="b"/>
          <a:lstStyle/>
          <a:p>
            <a:pPr/>
            <a:r>
              <a:t>Title Text</a:t>
            </a:r>
          </a:p>
        </p:txBody>
      </p:sp>
      <p:sp>
        <p:nvSpPr>
          <p:cNvPr id="143" name="Body Level One…"/>
          <p:cNvSpPr txBox="1"/>
          <p:nvPr>
            <p:ph type="body" sz="half" idx="1"/>
          </p:nvPr>
        </p:nvSpPr>
        <p:spPr>
          <a:xfrm>
            <a:off x="1270000" y="5029200"/>
            <a:ext cx="10464800" cy="356870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4" name="Slide Number"/>
          <p:cNvSpPr txBox="1"/>
          <p:nvPr>
            <p:ph type="sldNum" sz="quarter" idx="2"/>
          </p:nvPr>
        </p:nvSpPr>
        <p:spPr>
          <a:xfrm>
            <a:off x="12080953" y="8905523"/>
            <a:ext cx="273608" cy="269239"/>
          </a:xfrm>
          <a:prstGeom prst="rect">
            <a:avLst/>
          </a:prstGeom>
        </p:spPr>
        <p:txBody>
          <a:bodyPr lIns="45718" tIns="45718" rIns="45718" bIns="45718"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itle Text"/>
          <p:cNvSpPr txBox="1"/>
          <p:nvPr>
            <p:ph type="title"/>
          </p:nvPr>
        </p:nvSpPr>
        <p:spPr>
          <a:xfrm>
            <a:off x="952500" y="93505"/>
            <a:ext cx="11099800" cy="2860989"/>
          </a:xfrm>
          <a:prstGeom prst="rect">
            <a:avLst/>
          </a:prstGeom>
        </p:spPr>
        <p:txBody>
          <a:bodyPr lIns="0" tIns="0" rIns="0" bIns="0"/>
          <a:lstStyle/>
          <a:p>
            <a:pPr/>
            <a:r>
              <a:t>Title Text</a:t>
            </a:r>
          </a:p>
        </p:txBody>
      </p:sp>
      <p:sp>
        <p:nvSpPr>
          <p:cNvPr id="152" name="Slide Number"/>
          <p:cNvSpPr txBox="1"/>
          <p:nvPr>
            <p:ph type="sldNum" sz="quarter" idx="2"/>
          </p:nvPr>
        </p:nvSpPr>
        <p:spPr>
          <a:xfrm>
            <a:off x="12080953" y="8905523"/>
            <a:ext cx="273608" cy="269239"/>
          </a:xfrm>
          <a:prstGeom prst="rect">
            <a:avLst/>
          </a:prstGeom>
        </p:spPr>
        <p:txBody>
          <a:bodyPr lIns="45718" tIns="45718" rIns="45718" bIns="45718"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6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168" name="Body Level One…"/>
          <p:cNvSpPr txBox="1"/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9" name="Slide Number"/>
          <p:cNvSpPr txBox="1"/>
          <p:nvPr>
            <p:ph type="sldNum" sz="quarter" idx="2"/>
          </p:nvPr>
        </p:nvSpPr>
        <p:spPr>
          <a:xfrm>
            <a:off x="6285652" y="8779791"/>
            <a:ext cx="3034455" cy="520701"/>
          </a:xfrm>
          <a:prstGeom prst="rect">
            <a:avLst/>
          </a:prstGeom>
        </p:spPr>
        <p:txBody>
          <a:bodyPr lIns="45719" tIns="45719" rIns="45719" bIns="45719"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Image"/>
          <p:cNvSpPr/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77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178" name="Body Level One…"/>
          <p:cNvSpPr txBox="1"/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8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1.tif"/><Relationship Id="rId5" Type="http://schemas.openxmlformats.org/officeDocument/2006/relationships/hyperlink" Target="http://www.signwriting.org/symposium/presentation0066.html" TargetMode="Externa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11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slevinski@signwriting.org" TargetMode="External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2.png"/><Relationship Id="rId6" Type="http://schemas.openxmlformats.org/officeDocument/2006/relationships/hyperlink" Target="https://slevinski.github.io/SuttonSignWriting/" TargetMode="External"/><Relationship Id="rId7" Type="http://schemas.openxmlformats.org/officeDocument/2006/relationships/image" Target="../media/image1.tif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tif"/><Relationship Id="rId3" Type="http://schemas.openxmlformats.org/officeDocument/2006/relationships/hyperlink" Target="http://www.signbank.org/signmaker.html" TargetMode="External"/><Relationship Id="rId4" Type="http://schemas.openxmlformats.org/officeDocument/2006/relationships/hyperlink" Target="http://slevinski.github.io/signmaker" TargetMode="External"/><Relationship Id="rId5" Type="http://schemas.openxmlformats.org/officeDocument/2006/relationships/hyperlink" Target="https://github.com/Slevinski/signmaker/" TargetMode="Externa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slevinski.github.io/SuttonSignWriting/components/fonts.html" TargetMode="Externa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cdn.rawgit.com/Slevinski/SuttonSignWriting/master/assets/SuttonSignWritingLine.ttf" TargetMode="External"/><Relationship Id="rId3" Type="http://schemas.openxmlformats.org/officeDocument/2006/relationships/hyperlink" Target="https://cdn.rawgit.com/Slevinski/SuttonSignWriting/master/assets/SuttonSignWritingFill.ttf" TargetMode="External"/><Relationship Id="rId4" Type="http://schemas.openxmlformats.org/officeDocument/2006/relationships/hyperlink" Target="https://cdn.rawgit.com/Slevinski/SuttonSignWriting/master/assets/SuttonSignWritingOneD.ttf" TargetMode="Externa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cdn.rawgit.com/Slevinski/SuttonSignWriting/master/assets/SuttonSignWritingSymbol.mobileconfig" TargetMode="External"/><Relationship Id="rId3" Type="http://schemas.openxmlformats.org/officeDocument/2006/relationships/hyperlink" Target="https://cdn.rawgit.com/Slevinski/SuttonSignWriting/master/assets/SuttonSignWritingOne.mobileconfig" TargetMode="Externa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hyperlink" Target="http://www.unicode.org/L2/L2017/17220-signwriting-design-opt.pdf" TargetMode="External"/><Relationship Id="rId6" Type="http://schemas.openxmlformats.org/officeDocument/2006/relationships/image" Target="../media/image8.png"/><Relationship Id="rId7" Type="http://schemas.openxmlformats.org/officeDocument/2006/relationships/image" Target="../media/image9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utton SignWriting…"/>
          <p:cNvSpPr txBox="1"/>
          <p:nvPr>
            <p:ph type="ctrTitle"/>
          </p:nvPr>
        </p:nvSpPr>
        <p:spPr>
          <a:xfrm>
            <a:off x="426815" y="1280885"/>
            <a:ext cx="7258747" cy="2402570"/>
          </a:xfrm>
          <a:prstGeom prst="rect">
            <a:avLst/>
          </a:prstGeom>
        </p:spPr>
        <p:txBody>
          <a:bodyPr/>
          <a:lstStyle/>
          <a:p>
            <a:pPr>
              <a:defRPr sz="6000">
                <a:latin typeface="+mn-lt"/>
                <a:ea typeface="+mn-ea"/>
                <a:cs typeface="+mn-cs"/>
                <a:sym typeface="Helvetica"/>
              </a:defRPr>
            </a:pPr>
            <a:r>
              <a:t>Sutton SignWriting</a:t>
            </a:r>
          </a:p>
          <a:p>
            <a:pPr>
              <a:defRPr sz="6000">
                <a:latin typeface="+mn-lt"/>
                <a:ea typeface="+mn-ea"/>
                <a:cs typeface="+mn-cs"/>
                <a:sym typeface="Helvetica"/>
              </a:defRPr>
            </a:pPr>
            <a:r>
              <a:t>Standard of 2017</a:t>
            </a:r>
          </a:p>
        </p:txBody>
      </p:sp>
      <p:pic>
        <p:nvPicPr>
          <p:cNvPr id="197" name="image1.png" descr="image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64857" y="4092231"/>
            <a:ext cx="1118041" cy="3602572"/>
          </a:xfrm>
          <a:prstGeom prst="rect">
            <a:avLst/>
          </a:prstGeom>
          <a:ln w="12700">
            <a:miter lim="400000"/>
          </a:ln>
        </p:spPr>
      </p:pic>
      <p:pic>
        <p:nvPicPr>
          <p:cNvPr id="198" name="image20.png" descr="image20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80817" y="5561201"/>
            <a:ext cx="1498602" cy="2133602"/>
          </a:xfrm>
          <a:prstGeom prst="rect">
            <a:avLst/>
          </a:prstGeom>
          <a:ln w="12700">
            <a:miter lim="400000"/>
          </a:ln>
        </p:spPr>
      </p:pic>
      <p:sp>
        <p:nvSpPr>
          <p:cNvPr id="199" name="Shape 175"/>
          <p:cNvSpPr txBox="1"/>
          <p:nvPr/>
        </p:nvSpPr>
        <p:spPr>
          <a:xfrm>
            <a:off x="2527693" y="6043801"/>
            <a:ext cx="8008329" cy="116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r">
              <a:defRPr sz="4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by Stephen E Slevinski Jr</a:t>
            </a:r>
          </a:p>
          <a:p>
            <a:pPr algn="r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the Center for Sutton Movement Writing</a:t>
            </a:r>
          </a:p>
        </p:txBody>
      </p:sp>
      <p:pic>
        <p:nvPicPr>
          <p:cNvPr id="200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874000" y="456520"/>
            <a:ext cx="4572000" cy="4572001"/>
          </a:xfrm>
          <a:prstGeom prst="rect">
            <a:avLst/>
          </a:prstGeom>
          <a:ln w="12700">
            <a:miter lim="400000"/>
          </a:ln>
        </p:spPr>
      </p:pic>
      <p:sp>
        <p:nvSpPr>
          <p:cNvPr id="201" name="http://www.signwriting.org/symposium/presentation0066.html"/>
          <p:cNvSpPr txBox="1"/>
          <p:nvPr/>
        </p:nvSpPr>
        <p:spPr>
          <a:xfrm>
            <a:off x="308210" y="8227483"/>
            <a:ext cx="12388380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5" invalidUrl="" action="" tgtFrame="" tooltip="" history="1" highlightClick="0" endSnd="0"/>
              </a:defRPr>
            </a:lvl1pPr>
          </a:lstStyle>
          <a:p>
            <a:pPr>
              <a:defRPr u="none">
                <a:solidFill>
                  <a:srgbClr val="000000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5" invalidUrl="" action="" tgtFrame="" tooltip="" history="1" highlightClick="0" endSnd="0"/>
              </a:rPr>
              <a:t>http://www.signwriting.org/symposium/presentation0066.html</a:t>
            </a:r>
          </a:p>
        </p:txBody>
      </p:sp>
      <p:sp>
        <p:nvSpPr>
          <p:cNvPr id="202" name="Demo"/>
          <p:cNvSpPr txBox="1"/>
          <p:nvPr/>
        </p:nvSpPr>
        <p:spPr>
          <a:xfrm>
            <a:off x="4237996" y="3707720"/>
            <a:ext cx="2937075" cy="13208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8000">
                <a:solidFill>
                  <a:schemeClr val="accent1"/>
                </a:solidFill>
              </a:defRPr>
            </a:lvl1pPr>
          </a:lstStyle>
          <a:p>
            <a:pPr/>
            <a:r>
              <a:t>Demo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32"/>
          <p:cNvSpPr txBox="1"/>
          <p:nvPr/>
        </p:nvSpPr>
        <p:spPr>
          <a:xfrm>
            <a:off x="3339426" y="613338"/>
            <a:ext cx="6325948" cy="9145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 defTabSz="560830">
              <a:lnSpc>
                <a:spcPct val="90000"/>
              </a:lnSpc>
              <a:defRPr sz="4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SignWriting in Unicode</a:t>
            </a:r>
          </a:p>
        </p:txBody>
      </p:sp>
      <p:grpSp>
        <p:nvGrpSpPr>
          <p:cNvPr id="263" name="Screen Shot 2017-08-18 at 11.13.31 AM.png"/>
          <p:cNvGrpSpPr/>
          <p:nvPr/>
        </p:nvGrpSpPr>
        <p:grpSpPr>
          <a:xfrm>
            <a:off x="10496825" y="734203"/>
            <a:ext cx="1663701" cy="1981201"/>
            <a:chOff x="0" y="0"/>
            <a:chExt cx="1663700" cy="1981200"/>
          </a:xfrm>
        </p:grpSpPr>
        <p:pic>
          <p:nvPicPr>
            <p:cNvPr id="262" name="Screen Shot 2017-08-18 at 11.13.31 AM.png" descr="Screen Shot 2017-08-18 at 11.13.31 AM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215900" y="139700"/>
              <a:ext cx="1231900" cy="1422400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61" name="Screen Shot 2017-08-18 at 11.13.31 AM.png" descr="Screen Shot 2017-08-18 at 11.13.31 AM.png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1663700" cy="1981200"/>
            </a:xfrm>
            <a:prstGeom prst="rect">
              <a:avLst/>
            </a:prstGeom>
            <a:effectLst/>
          </p:spPr>
        </p:pic>
      </p:grpSp>
      <p:sp>
        <p:nvSpPr>
          <p:cNvPr id="264" name="One-Dimensional Font"/>
          <p:cNvSpPr txBox="1"/>
          <p:nvPr/>
        </p:nvSpPr>
        <p:spPr>
          <a:xfrm>
            <a:off x="3066950" y="1700117"/>
            <a:ext cx="6616900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4800"/>
            </a:lvl1pPr>
          </a:lstStyle>
          <a:p>
            <a:pPr/>
            <a:r>
              <a:t>One-Dimensional Font</a:t>
            </a:r>
          </a:p>
        </p:txBody>
      </p:sp>
      <p:sp>
        <p:nvSpPr>
          <p:cNvPr id="265" name="The Sutton SignWriting One-D font makes it possible to use SWU on a variety of operating systems and across applications with a visual representation rather than data."/>
          <p:cNvSpPr txBox="1"/>
          <p:nvPr/>
        </p:nvSpPr>
        <p:spPr>
          <a:xfrm>
            <a:off x="423275" y="4028212"/>
            <a:ext cx="11904250" cy="15214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80000"/>
              </a:lnSpc>
            </a:lvl1pPr>
          </a:lstStyle>
          <a:p>
            <a:pPr/>
            <a:r>
              <a:t>The Sutton SignWriting One-D font makes it possible to use SWU on a variety of operating systems and across applications with a visual representation rather than data.</a:t>
            </a:r>
          </a:p>
        </p:txBody>
      </p:sp>
      <p:pic>
        <p:nvPicPr>
          <p:cNvPr id="266" name="Screen Shot 2017-08-18 at 11.00.43 AM.png" descr="Screen Shot 2017-08-18 at 11.00.43 AM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191000" y="2828507"/>
            <a:ext cx="4622800" cy="787401"/>
          </a:xfrm>
          <a:prstGeom prst="rect">
            <a:avLst/>
          </a:prstGeom>
          <a:ln w="12700">
            <a:miter lim="400000"/>
          </a:ln>
        </p:spPr>
      </p:pic>
      <p:sp>
        <p:nvSpPr>
          <p:cNvPr id="267" name="font-family: “SuttonSignWritingOneD”;"/>
          <p:cNvSpPr txBox="1"/>
          <p:nvPr/>
        </p:nvSpPr>
        <p:spPr>
          <a:xfrm>
            <a:off x="3049686" y="5951426"/>
            <a:ext cx="6905428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200"/>
            </a:lvl1pPr>
          </a:lstStyle>
          <a:p>
            <a:pPr/>
            <a:r>
              <a:t>font-family: “SuttonSignWritingOneD”;</a:t>
            </a:r>
          </a:p>
        </p:txBody>
      </p:sp>
      <p:sp>
        <p:nvSpPr>
          <p:cNvPr id="268" name="Rectangle"/>
          <p:cNvSpPr/>
          <p:nvPr/>
        </p:nvSpPr>
        <p:spPr>
          <a:xfrm>
            <a:off x="1038905" y="1601263"/>
            <a:ext cx="1202370" cy="1141342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/>
          </a:p>
        </p:txBody>
      </p:sp>
      <p:pic>
        <p:nvPicPr>
          <p:cNvPr id="269" name="Screen Shot 2017-08-18 at 11.13.57 AM.png" descr="Screen Shot 2017-08-18 at 11.13.57 AM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376236" y="1858867"/>
            <a:ext cx="495301" cy="520701"/>
          </a:xfrm>
          <a:prstGeom prst="rect">
            <a:avLst/>
          </a:prstGeom>
          <a:ln w="12700">
            <a:miter lim="400000"/>
          </a:ln>
        </p:spPr>
      </p:pic>
      <p:sp>
        <p:nvSpPr>
          <p:cNvPr id="270" name="Rectangle"/>
          <p:cNvSpPr/>
          <p:nvPr/>
        </p:nvSpPr>
        <p:spPr>
          <a:xfrm>
            <a:off x="804747" y="707002"/>
            <a:ext cx="1169964" cy="1141341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/>
          </a:p>
        </p:txBody>
      </p:sp>
      <p:pic>
        <p:nvPicPr>
          <p:cNvPr id="271" name="Screen Shot 2017-08-18 at 11.14.17 AM.png" descr="Screen Shot 2017-08-18 at 11.14.17 AM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842229" y="752879"/>
            <a:ext cx="1079501" cy="10414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72" name="Screen Shot 2017-09-07 at 8.15.39 AM.png" descr="Screen Shot 2017-09-07 at 8.15.39 AM.pn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26066" y="6937380"/>
            <a:ext cx="3403601" cy="20193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73" name="Screen Shot 2017-09-07 at 8.18.19 AM.png" descr="Screen Shot 2017-09-07 at 8.18.19 AM.png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5712883" y="6969130"/>
            <a:ext cx="6083301" cy="19558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by Stephen E Slevinski Jr"/>
          <p:cNvSpPr txBox="1"/>
          <p:nvPr>
            <p:ph type="subTitle" sz="quarter" idx="1"/>
          </p:nvPr>
        </p:nvSpPr>
        <p:spPr>
          <a:xfrm>
            <a:off x="752542" y="3410700"/>
            <a:ext cx="5228040" cy="647703"/>
          </a:xfrm>
          <a:prstGeom prst="rect">
            <a:avLst/>
          </a:prstGeom>
        </p:spPr>
        <p:txBody>
          <a:bodyPr/>
          <a:lstStyle>
            <a:lvl1pPr algn="l">
              <a:defRPr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/>
            <a:r>
              <a:t>by Stephen E Slevinski Jr</a:t>
            </a:r>
          </a:p>
        </p:txBody>
      </p:sp>
      <p:sp>
        <p:nvSpPr>
          <p:cNvPr id="276" name="slevinski@signwriting.org"/>
          <p:cNvSpPr txBox="1"/>
          <p:nvPr/>
        </p:nvSpPr>
        <p:spPr>
          <a:xfrm>
            <a:off x="816747" y="3991248"/>
            <a:ext cx="3666809" cy="482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5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Helvetica Light"/>
                <a:ea typeface="Helvetica Light"/>
                <a:cs typeface="Helvetica Light"/>
                <a:sym typeface="Helvetica Light"/>
                <a:hlinkClick r:id="rId2" invalidUrl="" action="" tgtFrame="" tooltip="" history="1" highlightClick="0" endSnd="0"/>
              </a:defRPr>
            </a:lvl1pPr>
          </a:lstStyle>
          <a:p>
            <a:pPr/>
            <a:r>
              <a:rPr>
                <a:hlinkClick r:id="rId2" invalidUrl="" action="" tgtFrame="" tooltip="" history="1" highlightClick="0" endSnd="0"/>
              </a:rPr>
              <a:t>slevinski@signwriting.org</a:t>
            </a:r>
          </a:p>
        </p:txBody>
      </p:sp>
      <p:pic>
        <p:nvPicPr>
          <p:cNvPr id="277" name="image13.png" descr="image1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956295" y="5094350"/>
            <a:ext cx="6262095" cy="2489203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</p:pic>
      <p:pic>
        <p:nvPicPr>
          <p:cNvPr id="278" name="image14.png" descr="image14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74411" y="4683345"/>
            <a:ext cx="3311214" cy="3311213"/>
          </a:xfrm>
          <a:prstGeom prst="rect">
            <a:avLst/>
          </a:prstGeom>
          <a:ln w="12700">
            <a:miter lim="400000"/>
          </a:ln>
        </p:spPr>
      </p:pic>
      <p:pic>
        <p:nvPicPr>
          <p:cNvPr id="279" name="image15.png" descr="image15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271660" y="5272150"/>
            <a:ext cx="1498603" cy="2133603"/>
          </a:xfrm>
          <a:prstGeom prst="rect">
            <a:avLst/>
          </a:prstGeom>
          <a:ln w="12700">
            <a:miter lim="400000"/>
          </a:ln>
        </p:spPr>
      </p:pic>
      <p:sp>
        <p:nvSpPr>
          <p:cNvPr id="280" name="https://slevinski.github.io/SuttonSignWriting/"/>
          <p:cNvSpPr txBox="1"/>
          <p:nvPr/>
        </p:nvSpPr>
        <p:spPr>
          <a:xfrm>
            <a:off x="1561806" y="8330510"/>
            <a:ext cx="9102255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6" invalidUrl="" action="" tgtFrame="" tooltip="" history="1" highlightClick="0" endSnd="0"/>
              </a:rPr>
              <a:t>https://slevinski.github.io/SuttonSignWriting/</a:t>
            </a:r>
            <a:r>
              <a:t> </a:t>
            </a:r>
          </a:p>
        </p:txBody>
      </p:sp>
      <p:sp>
        <p:nvSpPr>
          <p:cNvPr id="281" name="Sutton SignWriting…"/>
          <p:cNvSpPr txBox="1"/>
          <p:nvPr>
            <p:ph type="ctrTitle"/>
          </p:nvPr>
        </p:nvSpPr>
        <p:spPr>
          <a:xfrm>
            <a:off x="644236" y="595941"/>
            <a:ext cx="6827674" cy="1893446"/>
          </a:xfrm>
          <a:prstGeom prst="rect">
            <a:avLst/>
          </a:prstGeom>
        </p:spPr>
        <p:txBody>
          <a:bodyPr/>
          <a:lstStyle/>
          <a:p>
            <a:pPr defTabSz="566674">
              <a:defRPr sz="5820"/>
            </a:pPr>
            <a:r>
              <a:t>Sutton SignWriting </a:t>
            </a:r>
          </a:p>
          <a:p>
            <a:pPr defTabSz="566674">
              <a:defRPr sz="5820"/>
            </a:pPr>
            <a:r>
              <a:t>Standard of 2017</a:t>
            </a:r>
          </a:p>
        </p:txBody>
      </p:sp>
      <p:pic>
        <p:nvPicPr>
          <p:cNvPr id="282" name="Image" descr="Image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7987407" y="591986"/>
            <a:ext cx="3667853" cy="3667854"/>
          </a:xfrm>
          <a:prstGeom prst="rect">
            <a:avLst/>
          </a:prstGeom>
          <a:ln w="12700">
            <a:miter lim="400000"/>
          </a:ln>
        </p:spPr>
      </p:pic>
      <p:sp>
        <p:nvSpPr>
          <p:cNvPr id="283" name="Demo"/>
          <p:cNvSpPr txBox="1"/>
          <p:nvPr/>
        </p:nvSpPr>
        <p:spPr>
          <a:xfrm>
            <a:off x="3259944" y="2338147"/>
            <a:ext cx="1596257" cy="7366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4200">
                <a:solidFill>
                  <a:schemeClr val="accent1"/>
                </a:solidFill>
              </a:defRPr>
            </a:lvl1pPr>
          </a:lstStyle>
          <a:p>
            <a:pPr/>
            <a:r>
              <a:t>Demo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044687" y="867175"/>
            <a:ext cx="5410201" cy="4064001"/>
          </a:xfrm>
          <a:prstGeom prst="rect">
            <a:avLst/>
          </a:prstGeom>
          <a:ln w="12700">
            <a:miter lim="400000"/>
          </a:ln>
        </p:spPr>
      </p:pic>
      <p:sp>
        <p:nvSpPr>
          <p:cNvPr id="205" name="SignMaker on SignBank with International Dictionaries"/>
          <p:cNvSpPr txBox="1"/>
          <p:nvPr/>
        </p:nvSpPr>
        <p:spPr>
          <a:xfrm>
            <a:off x="816487" y="5440477"/>
            <a:ext cx="1186660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marL="444500" indent="-444500" algn="l">
              <a:lnSpc>
                <a:spcPct val="120000"/>
              </a:lnSpc>
              <a:buSzPct val="75000"/>
              <a:buChar char="•"/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SignMaker on SignBank with International Dictionaries</a:t>
            </a:r>
          </a:p>
        </p:txBody>
      </p:sp>
      <p:sp>
        <p:nvSpPr>
          <p:cNvPr id="206" name="http://www.signbank.org/signmaker.html"/>
          <p:cNvSpPr txBox="1"/>
          <p:nvPr/>
        </p:nvSpPr>
        <p:spPr>
          <a:xfrm>
            <a:off x="1307502" y="6013741"/>
            <a:ext cx="69174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000" u="sng">
                <a:latin typeface="Helvetica Light"/>
                <a:ea typeface="Helvetica Light"/>
                <a:cs typeface="Helvetica Light"/>
                <a:sym typeface="Helvetica Light"/>
                <a:hlinkClick r:id="rId3" invalidUrl="" action="" tgtFrame="" tooltip="" history="1" highlightClick="0" endSnd="0"/>
              </a:defRPr>
            </a:lvl1pPr>
          </a:lstStyle>
          <a:p>
            <a:pPr>
              <a:defRPr u="none"/>
            </a:pPr>
            <a:r>
              <a:rPr u="sng">
                <a:hlinkClick r:id="rId3" invalidUrl="" action="" tgtFrame="" tooltip="" history="1" highlightClick="0" endSnd="0"/>
              </a:rPr>
              <a:t>http://www.signbank.org/signmaker.html</a:t>
            </a:r>
          </a:p>
        </p:txBody>
      </p:sp>
      <p:sp>
        <p:nvSpPr>
          <p:cNvPr id="207" name="GitHub Pages Demo"/>
          <p:cNvSpPr txBox="1"/>
          <p:nvPr/>
        </p:nvSpPr>
        <p:spPr>
          <a:xfrm>
            <a:off x="816487" y="6597480"/>
            <a:ext cx="1109980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marL="444500" indent="-444500" algn="l">
              <a:lnSpc>
                <a:spcPct val="120000"/>
              </a:lnSpc>
              <a:buSzPct val="75000"/>
              <a:buChar char="•"/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GitHub Pages Demo</a:t>
            </a:r>
          </a:p>
        </p:txBody>
      </p:sp>
      <p:sp>
        <p:nvSpPr>
          <p:cNvPr id="208" name="http://slevinski.github.io/signmaker"/>
          <p:cNvSpPr txBox="1"/>
          <p:nvPr/>
        </p:nvSpPr>
        <p:spPr>
          <a:xfrm>
            <a:off x="1305543" y="7108075"/>
            <a:ext cx="599998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000" u="sng">
                <a:latin typeface="Helvetica Light"/>
                <a:ea typeface="Helvetica Light"/>
                <a:cs typeface="Helvetica Light"/>
                <a:sym typeface="Helvetica Light"/>
                <a:hlinkClick r:id="rId4" invalidUrl="" action="" tgtFrame="" tooltip="" history="1" highlightClick="0" endSnd="0"/>
              </a:defRPr>
            </a:lvl1pPr>
          </a:lstStyle>
          <a:p>
            <a:pPr>
              <a:defRPr u="none"/>
            </a:pPr>
            <a:r>
              <a:rPr u="sng">
                <a:hlinkClick r:id="rId4" invalidUrl="" action="" tgtFrame="" tooltip="" history="1" highlightClick="0" endSnd="0"/>
              </a:rPr>
              <a:t>http://slevinski.github.io/signmaker</a:t>
            </a:r>
          </a:p>
        </p:txBody>
      </p:sp>
      <p:sp>
        <p:nvSpPr>
          <p:cNvPr id="209" name="Repository Page:"/>
          <p:cNvSpPr txBox="1"/>
          <p:nvPr/>
        </p:nvSpPr>
        <p:spPr>
          <a:xfrm>
            <a:off x="1368197" y="8415839"/>
            <a:ext cx="327837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lnSpc>
                <a:spcPct val="120000"/>
              </a:lnSpc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Repository Page:</a:t>
            </a:r>
          </a:p>
        </p:txBody>
      </p:sp>
      <p:sp>
        <p:nvSpPr>
          <p:cNvPr id="210" name="https://github.com/Slevinski/signmaker/"/>
          <p:cNvSpPr txBox="1"/>
          <p:nvPr/>
        </p:nvSpPr>
        <p:spPr>
          <a:xfrm>
            <a:off x="4853278" y="8415839"/>
            <a:ext cx="678332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000" u="sng">
                <a:latin typeface="Helvetica Light"/>
                <a:ea typeface="Helvetica Light"/>
                <a:cs typeface="Helvetica Light"/>
                <a:sym typeface="Helvetica Light"/>
                <a:hlinkClick r:id="rId5" invalidUrl="" action="" tgtFrame="" tooltip="" history="1" highlightClick="0" endSnd="0"/>
              </a:defRPr>
            </a:lvl1pPr>
          </a:lstStyle>
          <a:p>
            <a:pPr>
              <a:defRPr u="none"/>
            </a:pPr>
            <a:r>
              <a:rPr u="sng">
                <a:hlinkClick r:id="rId5" invalidUrl="" action="" tgtFrame="" tooltip="" history="1" highlightClick="0" endSnd="0"/>
              </a:rPr>
              <a:t>https://github.com/Slevinski/signmaker/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utton SignWriting Fonts…"/>
          <p:cNvSpPr txBox="1"/>
          <p:nvPr>
            <p:ph type="ctrTitle"/>
          </p:nvPr>
        </p:nvSpPr>
        <p:spPr>
          <a:xfrm>
            <a:off x="1696458" y="789819"/>
            <a:ext cx="9611884" cy="2111726"/>
          </a:xfrm>
          <a:prstGeom prst="rect">
            <a:avLst/>
          </a:prstGeom>
        </p:spPr>
        <p:txBody>
          <a:bodyPr/>
          <a:lstStyle/>
          <a:p>
            <a:pPr defTabSz="560831">
              <a:defRPr sz="6719">
                <a:latin typeface="+mn-lt"/>
                <a:ea typeface="+mn-ea"/>
                <a:cs typeface="+mn-cs"/>
                <a:sym typeface="Helvetica"/>
              </a:defRPr>
            </a:pPr>
            <a:r>
              <a:t>Sutton SignWriting Fonts</a:t>
            </a:r>
          </a:p>
          <a:p>
            <a:pPr defTabSz="560831">
              <a:defRPr sz="4992">
                <a:latin typeface="+mn-lt"/>
                <a:ea typeface="+mn-ea"/>
                <a:cs typeface="+mn-cs"/>
                <a:sym typeface="Helvetica"/>
              </a:defRPr>
            </a:pPr>
            <a:r>
              <a:t>2017 Edition</a:t>
            </a:r>
          </a:p>
        </p:txBody>
      </p:sp>
      <p:sp>
        <p:nvSpPr>
          <p:cNvPr id="213" name="The Sutton SignWriting fonts are available for download and installation.…"/>
          <p:cNvSpPr txBox="1"/>
          <p:nvPr/>
        </p:nvSpPr>
        <p:spPr>
          <a:xfrm>
            <a:off x="1156051" y="4034366"/>
            <a:ext cx="10692698" cy="337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/>
            <a:r>
              <a:t>The Sutton SignWriting fonts are available for download and installation.</a:t>
            </a:r>
          </a:p>
          <a:p>
            <a:pPr algn="l"/>
          </a:p>
          <a:p>
            <a:pPr algn="l"/>
            <a:r>
              <a:t>Installing the fonts is not required, but it will improve the user experience and allow the fonts to be used throughout the user’s computer.</a:t>
            </a:r>
          </a:p>
        </p:txBody>
      </p:sp>
      <p:sp>
        <p:nvSpPr>
          <p:cNvPr id="214" name="https://slevinski.github.io/SuttonSignWriting/components/fonts.html"/>
          <p:cNvSpPr txBox="1"/>
          <p:nvPr/>
        </p:nvSpPr>
        <p:spPr>
          <a:xfrm>
            <a:off x="462756" y="8287155"/>
            <a:ext cx="12079289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defRPr>
            </a:lvl1pPr>
          </a:lstStyle>
          <a:p>
            <a:pPr>
              <a:defRPr u="none">
                <a:solidFill>
                  <a:srgbClr val="000000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https://slevinski.github.io/SuttonSignWriting/components/fonts.html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utton SignWriting Fonts"/>
          <p:cNvSpPr txBox="1"/>
          <p:nvPr>
            <p:ph type="ctrTitle"/>
          </p:nvPr>
        </p:nvSpPr>
        <p:spPr>
          <a:xfrm>
            <a:off x="1317293" y="836385"/>
            <a:ext cx="10370214" cy="1053509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/>
            <a:r>
              <a:t>Sutton SignWriting Fonts</a:t>
            </a:r>
          </a:p>
        </p:txBody>
      </p:sp>
      <p:sp>
        <p:nvSpPr>
          <p:cNvPr id="217" name="Downloads for Windows, OS X, and Linux"/>
          <p:cNvSpPr txBox="1"/>
          <p:nvPr/>
        </p:nvSpPr>
        <p:spPr>
          <a:xfrm>
            <a:off x="2416869" y="1816603"/>
            <a:ext cx="817106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1" sz="3200"/>
            </a:lvl1pPr>
          </a:lstStyle>
          <a:p>
            <a:pPr/>
            <a:r>
              <a:t>Downloads for Windows, OS X, and Linux</a:t>
            </a:r>
          </a:p>
        </p:txBody>
      </p:sp>
      <p:sp>
        <p:nvSpPr>
          <p:cNvPr id="218" name="https://cdn.rawgit.com/Slevinski/SuttonSignWriting/master/ assets/SuttonSignWritingLine.ttf"/>
          <p:cNvSpPr txBox="1"/>
          <p:nvPr/>
        </p:nvSpPr>
        <p:spPr>
          <a:xfrm>
            <a:off x="1114789" y="4676006"/>
            <a:ext cx="10775222" cy="1066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defRPr>
            </a:lvl1pPr>
          </a:lstStyle>
          <a:p>
            <a:pPr>
              <a:defRPr u="none">
                <a:solidFill>
                  <a:srgbClr val="000000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https://cdn.rawgit.com/Slevinski/SuttonSignWriting/master/ assets/SuttonSignWritingLine.ttf</a:t>
            </a:r>
          </a:p>
        </p:txBody>
      </p:sp>
      <p:sp>
        <p:nvSpPr>
          <p:cNvPr id="219" name="https://cdn.rawgit.com/Slevinski/SuttonSignWriting/master/ assets/SuttonSignWritingFill.ttf"/>
          <p:cNvSpPr txBox="1"/>
          <p:nvPr/>
        </p:nvSpPr>
        <p:spPr>
          <a:xfrm>
            <a:off x="1114789" y="5943763"/>
            <a:ext cx="10775223" cy="1066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defRPr>
            </a:lvl1pPr>
          </a:lstStyle>
          <a:p>
            <a:pPr>
              <a:defRPr u="none">
                <a:solidFill>
                  <a:srgbClr val="000000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https://cdn.rawgit.com/Slevinski/SuttonSignWriting/master/ assets/SuttonSignWritingFill.ttf</a:t>
            </a:r>
          </a:p>
        </p:txBody>
      </p:sp>
      <p:sp>
        <p:nvSpPr>
          <p:cNvPr id="220" name="https://cdn.rawgit.com/Slevinski/SuttonSignWriting/master/ assets/SuttonSignWritingOneD.ttf"/>
          <p:cNvSpPr txBox="1"/>
          <p:nvPr/>
        </p:nvSpPr>
        <p:spPr>
          <a:xfrm>
            <a:off x="1114789" y="7211521"/>
            <a:ext cx="10775223" cy="1066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defRPr>
            </a:lvl1pPr>
          </a:lstStyle>
          <a:p>
            <a:pPr>
              <a:defRPr u="none">
                <a:solidFill>
                  <a:srgbClr val="000000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https://cdn.rawgit.com/Slevinski/SuttonSignWriting/master/ assets/SuttonSignWritingOneD.ttf</a:t>
            </a:r>
          </a:p>
        </p:txBody>
      </p:sp>
      <p:sp>
        <p:nvSpPr>
          <p:cNvPr id="221" name="These fonts can be downloaded and installed, the same as other fonts."/>
          <p:cNvSpPr txBox="1"/>
          <p:nvPr/>
        </p:nvSpPr>
        <p:spPr>
          <a:xfrm>
            <a:off x="1518299" y="2622550"/>
            <a:ext cx="9968202" cy="132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4000"/>
            </a:lvl1pPr>
          </a:lstStyle>
          <a:p>
            <a:pPr/>
            <a:r>
              <a:t>These fonts can be downloaded and installed, the same as other fonts.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utton SignWriting Profiles"/>
          <p:cNvSpPr txBox="1"/>
          <p:nvPr>
            <p:ph type="ctrTitle"/>
          </p:nvPr>
        </p:nvSpPr>
        <p:spPr>
          <a:xfrm>
            <a:off x="1317293" y="836385"/>
            <a:ext cx="10370214" cy="1053509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/>
            <a:r>
              <a:t>Sutton SignWriting Profiles</a:t>
            </a:r>
          </a:p>
        </p:txBody>
      </p:sp>
      <p:sp>
        <p:nvSpPr>
          <p:cNvPr id="224" name="Downloads for OS X and iOS"/>
          <p:cNvSpPr txBox="1"/>
          <p:nvPr/>
        </p:nvSpPr>
        <p:spPr>
          <a:xfrm>
            <a:off x="3667918" y="1867403"/>
            <a:ext cx="566896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1" sz="3200"/>
            </a:lvl1pPr>
          </a:lstStyle>
          <a:p>
            <a:pPr/>
            <a:r>
              <a:t>Downloads for OS X and iOS</a:t>
            </a:r>
          </a:p>
        </p:txBody>
      </p:sp>
      <p:sp>
        <p:nvSpPr>
          <p:cNvPr id="225" name="Rather than downloading and installing the individual fonts, both OS X and iOS allow for fonts to be installed through a configuration profile.  Both profiles need to be installed."/>
          <p:cNvSpPr txBox="1"/>
          <p:nvPr/>
        </p:nvSpPr>
        <p:spPr>
          <a:xfrm>
            <a:off x="947758" y="2681671"/>
            <a:ext cx="11109284" cy="254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4000"/>
            </a:lvl1pPr>
          </a:lstStyle>
          <a:p>
            <a:pPr/>
            <a:r>
              <a:t>Rather than downloading and installing the individual fonts, both OS X and iOS allow for fonts to be installed through a configuration profile.  Both profiles need to be installed.</a:t>
            </a:r>
          </a:p>
        </p:txBody>
      </p:sp>
      <p:sp>
        <p:nvSpPr>
          <p:cNvPr id="226" name="https://cdn.rawgit.com/Slevinski/SuttonSignWriting/master/ assets/SuttonSignWritingSymbol.mobileconfig"/>
          <p:cNvSpPr txBox="1"/>
          <p:nvPr/>
        </p:nvSpPr>
        <p:spPr>
          <a:xfrm>
            <a:off x="477986" y="5583766"/>
            <a:ext cx="12048828" cy="119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defRPr>
            </a:lvl1pPr>
          </a:lstStyle>
          <a:p>
            <a:pPr>
              <a:defRPr u="none">
                <a:solidFill>
                  <a:srgbClr val="000000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https://cdn.rawgit.com/Slevinski/SuttonSignWriting/master/ assets/SuttonSignWritingSymbol.mobileconfig</a:t>
            </a:r>
          </a:p>
        </p:txBody>
      </p:sp>
      <p:sp>
        <p:nvSpPr>
          <p:cNvPr id="227" name="https://cdn.rawgit.com/Slevinski/SuttonSignWriting/master/ assets/SuttonSignWritingOne.mobileconfig"/>
          <p:cNvSpPr txBox="1"/>
          <p:nvPr/>
        </p:nvSpPr>
        <p:spPr>
          <a:xfrm>
            <a:off x="477986" y="7327900"/>
            <a:ext cx="12048828" cy="119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defRPr>
            </a:lvl1pPr>
          </a:lstStyle>
          <a:p>
            <a:pPr>
              <a:defRPr u="none">
                <a:solidFill>
                  <a:srgbClr val="000000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https://cdn.rawgit.com/Slevinski/SuttonSignWriting/master/ assets/SuttonSignWritingOne.mobileconfig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utton SignWriting Profiles"/>
          <p:cNvSpPr txBox="1"/>
          <p:nvPr>
            <p:ph type="ctrTitle"/>
          </p:nvPr>
        </p:nvSpPr>
        <p:spPr>
          <a:xfrm>
            <a:off x="1317293" y="836385"/>
            <a:ext cx="10370214" cy="1053509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/>
            <a:r>
              <a:t>Sutton SignWriting Profiles</a:t>
            </a:r>
          </a:p>
        </p:txBody>
      </p:sp>
      <p:sp>
        <p:nvSpPr>
          <p:cNvPr id="230" name="Installing on OS X"/>
          <p:cNvSpPr txBox="1"/>
          <p:nvPr/>
        </p:nvSpPr>
        <p:spPr>
          <a:xfrm>
            <a:off x="4706639" y="1884336"/>
            <a:ext cx="35915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1" sz="3200"/>
            </a:lvl1pPr>
          </a:lstStyle>
          <a:p>
            <a:pPr/>
            <a:r>
              <a:t>Installing on OS X</a:t>
            </a:r>
          </a:p>
        </p:txBody>
      </p:sp>
      <p:sp>
        <p:nvSpPr>
          <p:cNvPr id="231" name="Installing the configuration profiles on OS X is straight forward.  Simply download the files and use the finder to open the profiles."/>
          <p:cNvSpPr txBox="1"/>
          <p:nvPr/>
        </p:nvSpPr>
        <p:spPr>
          <a:xfrm>
            <a:off x="1423479" y="2935671"/>
            <a:ext cx="10157842" cy="193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4000"/>
            </a:lvl1pPr>
          </a:lstStyle>
          <a:p>
            <a:pPr/>
            <a:r>
              <a:t>Installing the configuration profiles on OS X is straight forward.  Simply download the files and use the finder to open the profiles.</a:t>
            </a:r>
          </a:p>
        </p:txBody>
      </p:sp>
      <p:pic>
        <p:nvPicPr>
          <p:cNvPr id="232" name="Screen Shot 2017-09-01 at 11.51.34 AM.png" descr="Screen Shot 2017-09-01 at 11.51.34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52183" y="5737754"/>
            <a:ext cx="8039101" cy="17399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utton SignWriting Profiles"/>
          <p:cNvSpPr txBox="1"/>
          <p:nvPr>
            <p:ph type="ctrTitle"/>
          </p:nvPr>
        </p:nvSpPr>
        <p:spPr>
          <a:xfrm>
            <a:off x="1317293" y="836385"/>
            <a:ext cx="10370214" cy="1053509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/>
            <a:r>
              <a:t>Sutton SignWriting Profiles</a:t>
            </a:r>
          </a:p>
        </p:txBody>
      </p:sp>
      <p:sp>
        <p:nvSpPr>
          <p:cNvPr id="235" name="Installing on iOS"/>
          <p:cNvSpPr txBox="1"/>
          <p:nvPr/>
        </p:nvSpPr>
        <p:spPr>
          <a:xfrm>
            <a:off x="4706639" y="1884336"/>
            <a:ext cx="3320456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1" sz="3200"/>
            </a:lvl1pPr>
          </a:lstStyle>
          <a:p>
            <a:pPr/>
            <a:r>
              <a:t>Installing on iOS</a:t>
            </a:r>
          </a:p>
        </p:txBody>
      </p:sp>
      <p:sp>
        <p:nvSpPr>
          <p:cNvPr id="236" name="Installing the configuration profiles on iOS is possible, but may take several attempts.  On the iOS device, simply click the profile links."/>
          <p:cNvSpPr txBox="1"/>
          <p:nvPr/>
        </p:nvSpPr>
        <p:spPr>
          <a:xfrm>
            <a:off x="1423479" y="2935671"/>
            <a:ext cx="10157842" cy="193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4000"/>
            </a:lvl1pPr>
          </a:lstStyle>
          <a:p>
            <a:pPr/>
            <a:r>
              <a:t>Installing the configuration profiles on iOS is possible, but may take several attempts.  On the iOS device, simply click the profile links.  </a:t>
            </a:r>
          </a:p>
        </p:txBody>
      </p:sp>
      <p:pic>
        <p:nvPicPr>
          <p:cNvPr id="237" name="Screen Shot 2017-09-01 at 11.58.04 AM.png" descr="Screen Shot 2017-09-01 at 11.58.04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717300" y="5739607"/>
            <a:ext cx="4343401" cy="3378201"/>
          </a:xfrm>
          <a:prstGeom prst="rect">
            <a:avLst/>
          </a:prstGeom>
          <a:ln w="12700">
            <a:miter lim="400000"/>
          </a:ln>
        </p:spPr>
      </p:pic>
      <p:sp>
        <p:nvSpPr>
          <p:cNvPr id="238" name="The profiles will appear in the profile list when they are successfully installed."/>
          <p:cNvSpPr txBox="1"/>
          <p:nvPr/>
        </p:nvSpPr>
        <p:spPr>
          <a:xfrm>
            <a:off x="1303285" y="5640916"/>
            <a:ext cx="5252415" cy="147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000"/>
            </a:lvl1pPr>
          </a:lstStyle>
          <a:p>
            <a:pPr/>
            <a:r>
              <a:t>The profiles will appear in the profile list when they are successfully installed.</a:t>
            </a:r>
          </a:p>
        </p:txBody>
      </p:sp>
      <p:sp>
        <p:nvSpPr>
          <p:cNvPr id="239" name="It will take several attempts to install the profiles.  Your patience will be rewarded."/>
          <p:cNvSpPr txBox="1"/>
          <p:nvPr/>
        </p:nvSpPr>
        <p:spPr>
          <a:xfrm>
            <a:off x="1303285" y="7427383"/>
            <a:ext cx="5252415" cy="147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000"/>
            </a:lvl1pPr>
          </a:lstStyle>
          <a:p>
            <a:pPr/>
            <a:r>
              <a:t>It will take several attempts to install the profiles.  Your patience will be rewarded.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utton SignWriting Fonts"/>
          <p:cNvSpPr txBox="1"/>
          <p:nvPr>
            <p:ph type="ctrTitle"/>
          </p:nvPr>
        </p:nvSpPr>
        <p:spPr>
          <a:xfrm>
            <a:off x="1317293" y="836385"/>
            <a:ext cx="10370214" cy="1053509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/>
            <a:r>
              <a:t>Sutton SignWriting Fonts</a:t>
            </a:r>
          </a:p>
        </p:txBody>
      </p:sp>
      <p:sp>
        <p:nvSpPr>
          <p:cNvPr id="242" name="Android Considerations"/>
          <p:cNvSpPr txBox="1"/>
          <p:nvPr/>
        </p:nvSpPr>
        <p:spPr>
          <a:xfrm>
            <a:off x="4130972" y="1799669"/>
            <a:ext cx="4742856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1" sz="3200"/>
            </a:lvl1pPr>
          </a:lstStyle>
          <a:p>
            <a:pPr/>
            <a:r>
              <a:t>Android Considerations</a:t>
            </a:r>
          </a:p>
        </p:txBody>
      </p:sp>
      <p:sp>
        <p:nvSpPr>
          <p:cNvPr id="243" name="Android does not allow users to install fonts directly on the Android device."/>
          <p:cNvSpPr txBox="1"/>
          <p:nvPr/>
        </p:nvSpPr>
        <p:spPr>
          <a:xfrm>
            <a:off x="1518299" y="2622550"/>
            <a:ext cx="9968202" cy="132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4000"/>
            </a:lvl1pPr>
          </a:lstStyle>
          <a:p>
            <a:pPr/>
            <a:r>
              <a:t>Android does not allow users to install fonts directly on the Android device.</a:t>
            </a:r>
          </a:p>
        </p:txBody>
      </p:sp>
      <p:sp>
        <p:nvSpPr>
          <p:cNvPr id="244" name="Android in the browser can use a CSS font-face statement to download the fonts in real-time and install the fonts in the browser cache."/>
          <p:cNvSpPr txBox="1"/>
          <p:nvPr/>
        </p:nvSpPr>
        <p:spPr>
          <a:xfrm>
            <a:off x="1025214" y="4470400"/>
            <a:ext cx="10954372" cy="193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4000"/>
            </a:lvl1pPr>
          </a:lstStyle>
          <a:p>
            <a:pPr/>
            <a:r>
              <a:t>Android in the browser can use a CSS font-face statement to download the fonts in real-time and install the fonts in the browser cache.</a:t>
            </a:r>
          </a:p>
        </p:txBody>
      </p:sp>
      <p:sp>
        <p:nvSpPr>
          <p:cNvPr id="245" name="The fonts can be embedded in Android apps and browser extensions."/>
          <p:cNvSpPr txBox="1"/>
          <p:nvPr/>
        </p:nvSpPr>
        <p:spPr>
          <a:xfrm>
            <a:off x="1793035" y="6927850"/>
            <a:ext cx="9418730" cy="132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4000"/>
            </a:lvl1pPr>
          </a:lstStyle>
          <a:p>
            <a:pPr/>
            <a:r>
              <a:t>The fonts can be embedded in Android apps and browser extensions.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32"/>
          <p:cNvSpPr txBox="1"/>
          <p:nvPr/>
        </p:nvSpPr>
        <p:spPr>
          <a:xfrm>
            <a:off x="3339426" y="613338"/>
            <a:ext cx="6325948" cy="9145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 defTabSz="560830">
              <a:lnSpc>
                <a:spcPct val="90000"/>
              </a:lnSpc>
              <a:defRPr sz="4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SignWriting in Unicode</a:t>
            </a:r>
          </a:p>
        </p:txBody>
      </p:sp>
      <p:grpSp>
        <p:nvGrpSpPr>
          <p:cNvPr id="250" name="Screen Shot 2017-08-18 at 11.13.31 AM.png"/>
          <p:cNvGrpSpPr/>
          <p:nvPr/>
        </p:nvGrpSpPr>
        <p:grpSpPr>
          <a:xfrm>
            <a:off x="10496825" y="734203"/>
            <a:ext cx="1663701" cy="1981201"/>
            <a:chOff x="0" y="0"/>
            <a:chExt cx="1663700" cy="1981200"/>
          </a:xfrm>
        </p:grpSpPr>
        <p:pic>
          <p:nvPicPr>
            <p:cNvPr id="249" name="Screen Shot 2017-08-18 at 11.13.31 AM.png" descr="Screen Shot 2017-08-18 at 11.13.31 AM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215900" y="139700"/>
              <a:ext cx="1231900" cy="1422400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48" name="Screen Shot 2017-08-18 at 11.13.31 AM.png" descr="Screen Shot 2017-08-18 at 11.13.31 AM.png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1663700" cy="1981200"/>
            </a:xfrm>
            <a:prstGeom prst="rect">
              <a:avLst/>
            </a:prstGeom>
            <a:effectLst/>
          </p:spPr>
        </p:pic>
      </p:grpSp>
      <p:sp>
        <p:nvSpPr>
          <p:cNvPr id="251" name="SWU"/>
          <p:cNvSpPr txBox="1"/>
          <p:nvPr/>
        </p:nvSpPr>
        <p:spPr>
          <a:xfrm>
            <a:off x="5607149" y="1700117"/>
            <a:ext cx="1536502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4800"/>
            </a:lvl1pPr>
          </a:lstStyle>
          <a:p>
            <a:pPr/>
            <a:r>
              <a:t>SWU</a:t>
            </a:r>
          </a:p>
        </p:txBody>
      </p:sp>
      <p:sp>
        <p:nvSpPr>
          <p:cNvPr id="252" name="Experimental Unicode design…"/>
          <p:cNvSpPr txBox="1"/>
          <p:nvPr/>
        </p:nvSpPr>
        <p:spPr>
          <a:xfrm>
            <a:off x="1011088" y="4150256"/>
            <a:ext cx="10982624" cy="37058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70000"/>
              </a:lnSpc>
            </a:pPr>
            <a:r>
              <a:t>Experimental Unicode design</a:t>
            </a:r>
          </a:p>
          <a:p>
            <a:pPr>
              <a:lnSpc>
                <a:spcPct val="70000"/>
              </a:lnSpc>
            </a:pPr>
          </a:p>
          <a:p>
            <a:pPr>
              <a:lnSpc>
                <a:spcPct val="70000"/>
              </a:lnSpc>
            </a:pPr>
            <a:r>
              <a:t>One-Dimensional Fonts available</a:t>
            </a:r>
          </a:p>
          <a:p>
            <a:pPr>
              <a:lnSpc>
                <a:spcPct val="70000"/>
              </a:lnSpc>
            </a:pPr>
          </a:p>
          <a:p>
            <a:pPr>
              <a:lnSpc>
                <a:spcPct val="70000"/>
              </a:lnSpc>
            </a:pPr>
            <a:r>
              <a:t>Two-Dimensional Font being developed</a:t>
            </a:r>
          </a:p>
          <a:p>
            <a:pPr>
              <a:lnSpc>
                <a:spcPct val="70000"/>
              </a:lnSpc>
            </a:pPr>
          </a:p>
          <a:p>
            <a:pPr>
              <a:lnSpc>
                <a:spcPct val="70000"/>
              </a:lnSpc>
            </a:pPr>
            <a:r>
              <a:t>Endorsed by the Center for Sutton Movement Writing</a:t>
            </a:r>
          </a:p>
          <a:p>
            <a:pPr>
              <a:lnSpc>
                <a:spcPct val="70000"/>
              </a:lnSpc>
            </a:pPr>
          </a:p>
          <a:p>
            <a:pPr>
              <a:lnSpc>
                <a:spcPct val="70000"/>
              </a:lnSpc>
            </a:pPr>
            <a:r>
              <a:t>Submitted to the UTC July 2017</a:t>
            </a:r>
          </a:p>
        </p:txBody>
      </p:sp>
      <p:pic>
        <p:nvPicPr>
          <p:cNvPr id="253" name="Screen Shot 2017-08-18 at 11.00.43 AM.png" descr="Screen Shot 2017-08-18 at 11.00.43 AM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191000" y="2828507"/>
            <a:ext cx="4622800" cy="787401"/>
          </a:xfrm>
          <a:prstGeom prst="rect">
            <a:avLst/>
          </a:prstGeom>
          <a:ln w="12700">
            <a:miter lim="400000"/>
          </a:ln>
        </p:spPr>
      </p:pic>
      <p:sp>
        <p:nvSpPr>
          <p:cNvPr id="254" name="http://www.unicode.org/L2/L2017/17220-signwriting-design-opt.pdf"/>
          <p:cNvSpPr txBox="1"/>
          <p:nvPr/>
        </p:nvSpPr>
        <p:spPr>
          <a:xfrm>
            <a:off x="726591" y="8390466"/>
            <a:ext cx="1129761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5" invalidUrl="" action="" tgtFrame="" tooltip="" history="1" highlightClick="0" endSnd="0"/>
              </a:defRPr>
            </a:lvl1pPr>
          </a:lstStyle>
          <a:p>
            <a:pPr>
              <a:defRPr u="none">
                <a:solidFill>
                  <a:srgbClr val="000000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5" invalidUrl="" action="" tgtFrame="" tooltip="" history="1" highlightClick="0" endSnd="0"/>
              </a:rPr>
              <a:t>http://www.unicode.org/L2/L2017/17220-signwriting-design-opt.pdf</a:t>
            </a:r>
          </a:p>
        </p:txBody>
      </p:sp>
      <p:sp>
        <p:nvSpPr>
          <p:cNvPr id="255" name="Rectangle"/>
          <p:cNvSpPr/>
          <p:nvPr/>
        </p:nvSpPr>
        <p:spPr>
          <a:xfrm>
            <a:off x="1038905" y="1601263"/>
            <a:ext cx="1202370" cy="1141342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/>
          </a:p>
        </p:txBody>
      </p:sp>
      <p:pic>
        <p:nvPicPr>
          <p:cNvPr id="256" name="Screen Shot 2017-08-18 at 11.13.57 AM.png" descr="Screen Shot 2017-08-18 at 11.13.57 AM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376236" y="1858867"/>
            <a:ext cx="495301" cy="520701"/>
          </a:xfrm>
          <a:prstGeom prst="rect">
            <a:avLst/>
          </a:prstGeom>
          <a:ln w="12700">
            <a:miter lim="400000"/>
          </a:ln>
        </p:spPr>
      </p:pic>
      <p:sp>
        <p:nvSpPr>
          <p:cNvPr id="257" name="Rectangle"/>
          <p:cNvSpPr/>
          <p:nvPr/>
        </p:nvSpPr>
        <p:spPr>
          <a:xfrm>
            <a:off x="804747" y="707002"/>
            <a:ext cx="1169964" cy="1141341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/>
          </a:p>
        </p:txBody>
      </p:sp>
      <p:pic>
        <p:nvPicPr>
          <p:cNvPr id="258" name="Screen Shot 2017-08-18 at 11.14.17 AM.png" descr="Screen Shot 2017-08-18 at 11.14.17 AM.pn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842229" y="752879"/>
            <a:ext cx="1079501" cy="10414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