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91" r:id="rId2"/>
    <p:sldId id="292" r:id="rId3"/>
    <p:sldId id="262" r:id="rId4"/>
    <p:sldId id="334" r:id="rId5"/>
    <p:sldId id="264" r:id="rId6"/>
    <p:sldId id="257" r:id="rId7"/>
    <p:sldId id="258" r:id="rId8"/>
    <p:sldId id="260" r:id="rId9"/>
    <p:sldId id="261" r:id="rId10"/>
    <p:sldId id="300" r:id="rId11"/>
    <p:sldId id="301" r:id="rId12"/>
    <p:sldId id="306" r:id="rId13"/>
    <p:sldId id="320" r:id="rId14"/>
    <p:sldId id="307" r:id="rId15"/>
    <p:sldId id="309" r:id="rId16"/>
    <p:sldId id="319" r:id="rId17"/>
    <p:sldId id="265" r:id="rId18"/>
    <p:sldId id="335" r:id="rId19"/>
    <p:sldId id="263" r:id="rId20"/>
    <p:sldId id="293" r:id="rId21"/>
    <p:sldId id="288" r:id="rId22"/>
    <p:sldId id="294" r:id="rId23"/>
    <p:sldId id="289" r:id="rId24"/>
    <p:sldId id="296" r:id="rId25"/>
    <p:sldId id="268" r:id="rId26"/>
    <p:sldId id="269" r:id="rId27"/>
    <p:sldId id="270" r:id="rId28"/>
    <p:sldId id="271" r:id="rId29"/>
    <p:sldId id="272" r:id="rId30"/>
    <p:sldId id="314" r:id="rId31"/>
    <p:sldId id="340" r:id="rId32"/>
    <p:sldId id="298" r:id="rId33"/>
    <p:sldId id="297" r:id="rId34"/>
    <p:sldId id="299" r:id="rId35"/>
    <p:sldId id="336" r:id="rId36"/>
    <p:sldId id="282" r:id="rId37"/>
    <p:sldId id="281" r:id="rId38"/>
    <p:sldId id="276" r:id="rId39"/>
    <p:sldId id="283" r:id="rId40"/>
    <p:sldId id="277" r:id="rId41"/>
    <p:sldId id="278" r:id="rId42"/>
    <p:sldId id="279" r:id="rId43"/>
    <p:sldId id="285" r:id="rId44"/>
    <p:sldId id="286" r:id="rId45"/>
    <p:sldId id="337" r:id="rId46"/>
    <p:sldId id="338" r:id="rId47"/>
    <p:sldId id="339" r:id="rId48"/>
    <p:sldId id="317" r:id="rId49"/>
    <p:sldId id="328" r:id="rId50"/>
    <p:sldId id="318" r:id="rId51"/>
    <p:sldId id="329" r:id="rId52"/>
    <p:sldId id="333" r:id="rId53"/>
    <p:sldId id="332" r:id="rId54"/>
    <p:sldId id="331" r:id="rId55"/>
    <p:sldId id="259" r:id="rId56"/>
  </p:sldIdLst>
  <p:sldSz cx="9144000" cy="6858000" type="screen4x3"/>
  <p:notesSz cx="6858000" cy="9144000"/>
  <p:defaultTextStyle>
    <a:defPPr>
      <a:defRPr lang="x-none"/>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5161" autoAdjust="0"/>
  </p:normalViewPr>
  <p:slideViewPr>
    <p:cSldViewPr>
      <p:cViewPr>
        <p:scale>
          <a:sx n="70" d="100"/>
          <a:sy n="70" d="100"/>
        </p:scale>
        <p:origin x="-80" y="-23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printerSettings" Target="printerSettings/printerSettings1.bin"/><Relationship Id="rId58" Type="http://schemas.openxmlformats.org/officeDocument/2006/relationships/presProps" Target="presProps.xml"/><Relationship Id="rId59" Type="http://schemas.openxmlformats.org/officeDocument/2006/relationships/viewProps" Target="viewProp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theme" Target="theme/theme1.xml"/><Relationship Id="rId6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x-none" dirty="0" smtClean="0"/>
              <a:t>انقر لتحرير نمط العنوان الرئيسي</a:t>
            </a:r>
            <a:endParaRPr lang="x-none" dirty="0"/>
          </a:p>
        </p:txBody>
      </p:sp>
      <p:sp>
        <p:nvSpPr>
          <p:cNvPr id="4" name="عنصر نائب للتاريخ 3"/>
          <p:cNvSpPr>
            <a:spLocks noGrp="1"/>
          </p:cNvSpPr>
          <p:nvPr>
            <p:ph type="dt" sz="half" idx="10"/>
          </p:nvPr>
        </p:nvSpPr>
        <p:spPr/>
        <p:txBody>
          <a:bodyPr/>
          <a:lstStyle/>
          <a:p>
            <a:fld id="{8089133D-D374-47A3-ADD0-A2C5A22B124A}" type="datetimeFigureOut">
              <a:rPr lang="x-none" smtClean="0"/>
              <a:pPr/>
              <a:t>7/16/15</a:t>
            </a:fld>
            <a:endParaRPr lang="x-none"/>
          </a:p>
        </p:txBody>
      </p:sp>
      <p:sp>
        <p:nvSpPr>
          <p:cNvPr id="5" name="عنصر نائب للتذييل 4"/>
          <p:cNvSpPr>
            <a:spLocks noGrp="1"/>
          </p:cNvSpPr>
          <p:nvPr>
            <p:ph type="ftr" sz="quarter" idx="11"/>
          </p:nvPr>
        </p:nvSpPr>
        <p:spPr/>
        <p:txBody>
          <a:bodyPr/>
          <a:lstStyle/>
          <a:p>
            <a:endParaRPr lang="x-none"/>
          </a:p>
        </p:txBody>
      </p:sp>
      <p:sp>
        <p:nvSpPr>
          <p:cNvPr id="6" name="عنصر نائب لرقم الشريحة 5"/>
          <p:cNvSpPr>
            <a:spLocks noGrp="1"/>
          </p:cNvSpPr>
          <p:nvPr>
            <p:ph type="sldNum" sz="quarter" idx="12"/>
          </p:nvPr>
        </p:nvSpPr>
        <p:spPr/>
        <p:txBody>
          <a:bodyPr/>
          <a:lstStyle/>
          <a:p>
            <a:fld id="{110F53DA-A8BD-4836-B9E1-B571386F87BC}" type="slidenum">
              <a:rPr lang="x-none" smtClean="0"/>
              <a:pPr/>
              <a:t>‹#›</a:t>
            </a:fld>
            <a:endParaRPr lang="x-none"/>
          </a:p>
        </p:txBody>
      </p:sp>
      <p:sp>
        <p:nvSpPr>
          <p:cNvPr id="39938" name="AutoShape 2" descr="نتيجة بحث الصور عن جامعة جدة الجديدة"/>
          <p:cNvSpPr>
            <a:spLocks noGrp="1" noChangeAspect="1" noChangeArrowheads="1"/>
          </p:cNvSpPr>
          <p:nvPr>
            <p:ph idx="1"/>
          </p:nvPr>
        </p:nvSpPr>
        <p:spPr bwMode="auto">
          <a:prstGeom prst="rect">
            <a:avLst/>
          </a:prstGeom>
          <a:noFill/>
        </p:spPr>
        <p:txBody>
          <a:bodyPr wrap="square"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9940" name="AutoShape 4" descr="نتيجة بحث الصور عن جامعة جدة الجديدة"/>
          <p:cNvSpPr>
            <a:spLocks noChangeAspect="1" noChangeArrowheads="1"/>
          </p:cNvSpPr>
          <p:nvPr userDrawn="1"/>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427239208"/>
      </p:ext>
    </p:extLst>
  </p:cSld>
  <p:clrMapOvr>
    <a:masterClrMapping/>
  </p:clrMapOvr>
  <p:transition xmlns:p14="http://schemas.microsoft.com/office/powerpoint/2010/main">
    <p:cover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x-none" smtClean="0"/>
              <a:t>انقر لتحرير نمط العنوان الرئيسي</a:t>
            </a:r>
            <a:endParaRPr lang="x-none"/>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x-none" smtClean="0"/>
              <a:t>انقر لتحرير أنماط النص الرئيسي</a:t>
            </a:r>
          </a:p>
          <a:p>
            <a:pPr lvl="1"/>
            <a:r>
              <a:rPr lang="x-none" smtClean="0"/>
              <a:t>المستوى الثاني</a:t>
            </a:r>
          </a:p>
          <a:p>
            <a:pPr lvl="2"/>
            <a:r>
              <a:rPr lang="x-none" smtClean="0"/>
              <a:t>المستوى الثالث</a:t>
            </a:r>
          </a:p>
          <a:p>
            <a:pPr lvl="3"/>
            <a:r>
              <a:rPr lang="x-none" smtClean="0"/>
              <a:t>المستوى الرابع</a:t>
            </a:r>
          </a:p>
          <a:p>
            <a:pPr lvl="4"/>
            <a:r>
              <a:rPr lang="x-none" smtClean="0"/>
              <a:t>المستوى الخامس</a:t>
            </a:r>
            <a:endParaRPr lang="x-none"/>
          </a:p>
        </p:txBody>
      </p:sp>
      <p:sp>
        <p:nvSpPr>
          <p:cNvPr id="4" name="عنصر نائب للتاريخ 3"/>
          <p:cNvSpPr>
            <a:spLocks noGrp="1"/>
          </p:cNvSpPr>
          <p:nvPr>
            <p:ph type="dt" sz="half" idx="10"/>
          </p:nvPr>
        </p:nvSpPr>
        <p:spPr/>
        <p:txBody>
          <a:bodyPr/>
          <a:lstStyle/>
          <a:p>
            <a:fld id="{8089133D-D374-47A3-ADD0-A2C5A22B124A}" type="datetimeFigureOut">
              <a:rPr lang="x-none" smtClean="0"/>
              <a:pPr/>
              <a:t>7/16/15</a:t>
            </a:fld>
            <a:endParaRPr lang="x-none"/>
          </a:p>
        </p:txBody>
      </p:sp>
      <p:sp>
        <p:nvSpPr>
          <p:cNvPr id="5" name="عنصر نائب للتذييل 4"/>
          <p:cNvSpPr>
            <a:spLocks noGrp="1"/>
          </p:cNvSpPr>
          <p:nvPr>
            <p:ph type="ftr" sz="quarter" idx="11"/>
          </p:nvPr>
        </p:nvSpPr>
        <p:spPr/>
        <p:txBody>
          <a:bodyPr/>
          <a:lstStyle/>
          <a:p>
            <a:endParaRPr lang="x-none"/>
          </a:p>
        </p:txBody>
      </p:sp>
      <p:sp>
        <p:nvSpPr>
          <p:cNvPr id="6" name="عنصر نائب لرقم الشريحة 5"/>
          <p:cNvSpPr>
            <a:spLocks noGrp="1"/>
          </p:cNvSpPr>
          <p:nvPr>
            <p:ph type="sldNum" sz="quarter" idx="12"/>
          </p:nvPr>
        </p:nvSpPr>
        <p:spPr/>
        <p:txBody>
          <a:bodyPr/>
          <a:lstStyle/>
          <a:p>
            <a:fld id="{110F53DA-A8BD-4836-B9E1-B571386F87BC}" type="slidenum">
              <a:rPr lang="x-none" smtClean="0"/>
              <a:pPr/>
              <a:t>‹#›</a:t>
            </a:fld>
            <a:endParaRPr lang="x-none"/>
          </a:p>
        </p:txBody>
      </p:sp>
    </p:spTree>
    <p:extLst>
      <p:ext uri="{BB962C8B-B14F-4D97-AF65-F5344CB8AC3E}">
        <p14:creationId xmlns:p14="http://schemas.microsoft.com/office/powerpoint/2010/main" val="3920681312"/>
      </p:ext>
    </p:extLst>
  </p:cSld>
  <p:clrMapOvr>
    <a:masterClrMapping/>
  </p:clrMapOvr>
  <p:transition xmlns:p14="http://schemas.microsoft.com/office/powerpoint/2010/main">
    <p:cover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x-none" smtClean="0"/>
              <a:t>انقر لتحرير نمط العنوان الرئيسي</a:t>
            </a:r>
            <a:endParaRPr lang="x-none"/>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x-none" smtClean="0"/>
              <a:t>انقر لتحرير أنماط النص الرئيسي</a:t>
            </a:r>
          </a:p>
        </p:txBody>
      </p:sp>
      <p:sp>
        <p:nvSpPr>
          <p:cNvPr id="4" name="عنصر نائب للتاريخ 3"/>
          <p:cNvSpPr>
            <a:spLocks noGrp="1"/>
          </p:cNvSpPr>
          <p:nvPr>
            <p:ph type="dt" sz="half" idx="10"/>
          </p:nvPr>
        </p:nvSpPr>
        <p:spPr/>
        <p:txBody>
          <a:bodyPr/>
          <a:lstStyle/>
          <a:p>
            <a:fld id="{8089133D-D374-47A3-ADD0-A2C5A22B124A}" type="datetimeFigureOut">
              <a:rPr lang="x-none" smtClean="0"/>
              <a:pPr/>
              <a:t>7/16/15</a:t>
            </a:fld>
            <a:endParaRPr lang="x-none"/>
          </a:p>
        </p:txBody>
      </p:sp>
      <p:sp>
        <p:nvSpPr>
          <p:cNvPr id="5" name="عنصر نائب للتذييل 4"/>
          <p:cNvSpPr>
            <a:spLocks noGrp="1"/>
          </p:cNvSpPr>
          <p:nvPr>
            <p:ph type="ftr" sz="quarter" idx="11"/>
          </p:nvPr>
        </p:nvSpPr>
        <p:spPr/>
        <p:txBody>
          <a:bodyPr/>
          <a:lstStyle/>
          <a:p>
            <a:endParaRPr lang="x-none"/>
          </a:p>
        </p:txBody>
      </p:sp>
      <p:sp>
        <p:nvSpPr>
          <p:cNvPr id="6" name="عنصر نائب لرقم الشريحة 5"/>
          <p:cNvSpPr>
            <a:spLocks noGrp="1"/>
          </p:cNvSpPr>
          <p:nvPr>
            <p:ph type="sldNum" sz="quarter" idx="12"/>
          </p:nvPr>
        </p:nvSpPr>
        <p:spPr/>
        <p:txBody>
          <a:bodyPr/>
          <a:lstStyle/>
          <a:p>
            <a:fld id="{110F53DA-A8BD-4836-B9E1-B571386F87BC}" type="slidenum">
              <a:rPr lang="x-none" smtClean="0"/>
              <a:pPr/>
              <a:t>‹#›</a:t>
            </a:fld>
            <a:endParaRPr lang="x-none"/>
          </a:p>
        </p:txBody>
      </p:sp>
    </p:spTree>
    <p:extLst>
      <p:ext uri="{BB962C8B-B14F-4D97-AF65-F5344CB8AC3E}">
        <p14:creationId xmlns:p14="http://schemas.microsoft.com/office/powerpoint/2010/main" val="1337021918"/>
      </p:ext>
    </p:extLst>
  </p:cSld>
  <p:clrMapOvr>
    <a:masterClrMapping/>
  </p:clrMapOvr>
  <p:transition xmlns:p14="http://schemas.microsoft.com/office/powerpoint/2010/main">
    <p:cover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x-none" smtClean="0"/>
              <a:t>انقر لتحرير نمط العنوان الرئيسي</a:t>
            </a:r>
            <a:endParaRPr lang="x-none"/>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انقر لتحرير أنماط النص الرئيسي</a:t>
            </a:r>
          </a:p>
          <a:p>
            <a:pPr lvl="1"/>
            <a:r>
              <a:rPr lang="x-none" smtClean="0"/>
              <a:t>المستوى الثاني</a:t>
            </a:r>
          </a:p>
          <a:p>
            <a:pPr lvl="2"/>
            <a:r>
              <a:rPr lang="x-none" smtClean="0"/>
              <a:t>المستوى الثالث</a:t>
            </a:r>
          </a:p>
          <a:p>
            <a:pPr lvl="3"/>
            <a:r>
              <a:rPr lang="x-none" smtClean="0"/>
              <a:t>المستوى الرابع</a:t>
            </a:r>
          </a:p>
          <a:p>
            <a:pPr lvl="4"/>
            <a:r>
              <a:rPr lang="x-none" smtClean="0"/>
              <a:t>المستوى الخامس</a:t>
            </a:r>
            <a:endParaRPr lang="x-none"/>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انقر لتحرير أنماط النص الرئيسي</a:t>
            </a:r>
          </a:p>
          <a:p>
            <a:pPr lvl="1"/>
            <a:r>
              <a:rPr lang="x-none" smtClean="0"/>
              <a:t>المستوى الثاني</a:t>
            </a:r>
          </a:p>
          <a:p>
            <a:pPr lvl="2"/>
            <a:r>
              <a:rPr lang="x-none" smtClean="0"/>
              <a:t>المستوى الثالث</a:t>
            </a:r>
          </a:p>
          <a:p>
            <a:pPr lvl="3"/>
            <a:r>
              <a:rPr lang="x-none" smtClean="0"/>
              <a:t>المستوى الرابع</a:t>
            </a:r>
          </a:p>
          <a:p>
            <a:pPr lvl="4"/>
            <a:r>
              <a:rPr lang="x-none" smtClean="0"/>
              <a:t>المستوى الخامس</a:t>
            </a:r>
            <a:endParaRPr lang="x-none"/>
          </a:p>
        </p:txBody>
      </p:sp>
      <p:sp>
        <p:nvSpPr>
          <p:cNvPr id="5" name="عنصر نائب للتاريخ 4"/>
          <p:cNvSpPr>
            <a:spLocks noGrp="1"/>
          </p:cNvSpPr>
          <p:nvPr>
            <p:ph type="dt" sz="half" idx="10"/>
          </p:nvPr>
        </p:nvSpPr>
        <p:spPr/>
        <p:txBody>
          <a:bodyPr/>
          <a:lstStyle/>
          <a:p>
            <a:fld id="{8089133D-D374-47A3-ADD0-A2C5A22B124A}" type="datetimeFigureOut">
              <a:rPr lang="x-none" smtClean="0"/>
              <a:pPr/>
              <a:t>7/16/15</a:t>
            </a:fld>
            <a:endParaRPr lang="x-none"/>
          </a:p>
        </p:txBody>
      </p:sp>
      <p:sp>
        <p:nvSpPr>
          <p:cNvPr id="6" name="عنصر نائب للتذييل 5"/>
          <p:cNvSpPr>
            <a:spLocks noGrp="1"/>
          </p:cNvSpPr>
          <p:nvPr>
            <p:ph type="ftr" sz="quarter" idx="11"/>
          </p:nvPr>
        </p:nvSpPr>
        <p:spPr/>
        <p:txBody>
          <a:bodyPr/>
          <a:lstStyle/>
          <a:p>
            <a:endParaRPr lang="x-none"/>
          </a:p>
        </p:txBody>
      </p:sp>
      <p:sp>
        <p:nvSpPr>
          <p:cNvPr id="7" name="عنصر نائب لرقم الشريحة 6"/>
          <p:cNvSpPr>
            <a:spLocks noGrp="1"/>
          </p:cNvSpPr>
          <p:nvPr>
            <p:ph type="sldNum" sz="quarter" idx="12"/>
          </p:nvPr>
        </p:nvSpPr>
        <p:spPr/>
        <p:txBody>
          <a:bodyPr/>
          <a:lstStyle/>
          <a:p>
            <a:fld id="{110F53DA-A8BD-4836-B9E1-B571386F87BC}" type="slidenum">
              <a:rPr lang="x-none" smtClean="0"/>
              <a:pPr/>
              <a:t>‹#›</a:t>
            </a:fld>
            <a:endParaRPr lang="x-none"/>
          </a:p>
        </p:txBody>
      </p:sp>
    </p:spTree>
    <p:extLst>
      <p:ext uri="{BB962C8B-B14F-4D97-AF65-F5344CB8AC3E}">
        <p14:creationId xmlns:p14="http://schemas.microsoft.com/office/powerpoint/2010/main" val="2440153023"/>
      </p:ext>
    </p:extLst>
  </p:cSld>
  <p:clrMapOvr>
    <a:masterClrMapping/>
  </p:clrMapOvr>
  <p:transition xmlns:p14="http://schemas.microsoft.com/office/powerpoint/2010/main">
    <p:cover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x-none" smtClean="0"/>
              <a:t>انقر لتحرير نمط العنوان الرئيسي</a:t>
            </a:r>
            <a:endParaRPr lang="x-none"/>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انقر لتحرير أنماط النص الرئيسي</a:t>
            </a:r>
          </a:p>
          <a:p>
            <a:pPr lvl="1"/>
            <a:r>
              <a:rPr lang="x-none" smtClean="0"/>
              <a:t>المستوى الثاني</a:t>
            </a:r>
          </a:p>
          <a:p>
            <a:pPr lvl="2"/>
            <a:r>
              <a:rPr lang="x-none" smtClean="0"/>
              <a:t>المستوى الثالث</a:t>
            </a:r>
          </a:p>
          <a:p>
            <a:pPr lvl="3"/>
            <a:r>
              <a:rPr lang="x-none" smtClean="0"/>
              <a:t>المستوى الرابع</a:t>
            </a:r>
          </a:p>
          <a:p>
            <a:pPr lvl="4"/>
            <a:r>
              <a:rPr lang="x-none" smtClean="0"/>
              <a:t>المستوى الخامس</a:t>
            </a:r>
            <a:endParaRPr lang="x-none"/>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انقر لتحرير أنماط النص الرئيسي</a:t>
            </a:r>
          </a:p>
          <a:p>
            <a:pPr lvl="1"/>
            <a:r>
              <a:rPr lang="x-none" smtClean="0"/>
              <a:t>المستوى الثاني</a:t>
            </a:r>
          </a:p>
          <a:p>
            <a:pPr lvl="2"/>
            <a:r>
              <a:rPr lang="x-none" smtClean="0"/>
              <a:t>المستوى الثالث</a:t>
            </a:r>
          </a:p>
          <a:p>
            <a:pPr lvl="3"/>
            <a:r>
              <a:rPr lang="x-none" smtClean="0"/>
              <a:t>المستوى الرابع</a:t>
            </a:r>
          </a:p>
          <a:p>
            <a:pPr lvl="4"/>
            <a:r>
              <a:rPr lang="x-none" smtClean="0"/>
              <a:t>المستوى الخامس</a:t>
            </a:r>
            <a:endParaRPr lang="x-none"/>
          </a:p>
        </p:txBody>
      </p:sp>
      <p:sp>
        <p:nvSpPr>
          <p:cNvPr id="7" name="عنصر نائب للتاريخ 6"/>
          <p:cNvSpPr>
            <a:spLocks noGrp="1"/>
          </p:cNvSpPr>
          <p:nvPr>
            <p:ph type="dt" sz="half" idx="10"/>
          </p:nvPr>
        </p:nvSpPr>
        <p:spPr/>
        <p:txBody>
          <a:bodyPr/>
          <a:lstStyle/>
          <a:p>
            <a:fld id="{8089133D-D374-47A3-ADD0-A2C5A22B124A}" type="datetimeFigureOut">
              <a:rPr lang="x-none" smtClean="0"/>
              <a:pPr/>
              <a:t>7/16/15</a:t>
            </a:fld>
            <a:endParaRPr lang="x-none"/>
          </a:p>
        </p:txBody>
      </p:sp>
      <p:sp>
        <p:nvSpPr>
          <p:cNvPr id="8" name="عنصر نائب للتذييل 7"/>
          <p:cNvSpPr>
            <a:spLocks noGrp="1"/>
          </p:cNvSpPr>
          <p:nvPr>
            <p:ph type="ftr" sz="quarter" idx="11"/>
          </p:nvPr>
        </p:nvSpPr>
        <p:spPr/>
        <p:txBody>
          <a:bodyPr/>
          <a:lstStyle/>
          <a:p>
            <a:endParaRPr lang="x-none"/>
          </a:p>
        </p:txBody>
      </p:sp>
      <p:sp>
        <p:nvSpPr>
          <p:cNvPr id="9" name="عنصر نائب لرقم الشريحة 8"/>
          <p:cNvSpPr>
            <a:spLocks noGrp="1"/>
          </p:cNvSpPr>
          <p:nvPr>
            <p:ph type="sldNum" sz="quarter" idx="12"/>
          </p:nvPr>
        </p:nvSpPr>
        <p:spPr/>
        <p:txBody>
          <a:bodyPr/>
          <a:lstStyle/>
          <a:p>
            <a:fld id="{110F53DA-A8BD-4836-B9E1-B571386F87BC}" type="slidenum">
              <a:rPr lang="x-none" smtClean="0"/>
              <a:pPr/>
              <a:t>‹#›</a:t>
            </a:fld>
            <a:endParaRPr lang="x-none"/>
          </a:p>
        </p:txBody>
      </p:sp>
    </p:spTree>
    <p:extLst>
      <p:ext uri="{BB962C8B-B14F-4D97-AF65-F5344CB8AC3E}">
        <p14:creationId xmlns:p14="http://schemas.microsoft.com/office/powerpoint/2010/main" val="2968505779"/>
      </p:ext>
    </p:extLst>
  </p:cSld>
  <p:clrMapOvr>
    <a:masterClrMapping/>
  </p:clrMapOvr>
  <p:transition xmlns:p14="http://schemas.microsoft.com/office/powerpoint/2010/main">
    <p:cover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x-none" smtClean="0"/>
              <a:t>انقر لتحرير نمط العنوان الرئيسي</a:t>
            </a:r>
            <a:endParaRPr lang="x-none"/>
          </a:p>
        </p:txBody>
      </p:sp>
      <p:sp>
        <p:nvSpPr>
          <p:cNvPr id="3" name="عنصر نائب للتاريخ 2"/>
          <p:cNvSpPr>
            <a:spLocks noGrp="1"/>
          </p:cNvSpPr>
          <p:nvPr>
            <p:ph type="dt" sz="half" idx="10"/>
          </p:nvPr>
        </p:nvSpPr>
        <p:spPr/>
        <p:txBody>
          <a:bodyPr/>
          <a:lstStyle/>
          <a:p>
            <a:fld id="{8089133D-D374-47A3-ADD0-A2C5A22B124A}" type="datetimeFigureOut">
              <a:rPr lang="x-none" smtClean="0"/>
              <a:pPr/>
              <a:t>7/16/15</a:t>
            </a:fld>
            <a:endParaRPr lang="x-none"/>
          </a:p>
        </p:txBody>
      </p:sp>
      <p:sp>
        <p:nvSpPr>
          <p:cNvPr id="4" name="عنصر نائب للتذييل 3"/>
          <p:cNvSpPr>
            <a:spLocks noGrp="1"/>
          </p:cNvSpPr>
          <p:nvPr>
            <p:ph type="ftr" sz="quarter" idx="11"/>
          </p:nvPr>
        </p:nvSpPr>
        <p:spPr/>
        <p:txBody>
          <a:bodyPr/>
          <a:lstStyle/>
          <a:p>
            <a:endParaRPr lang="x-none"/>
          </a:p>
        </p:txBody>
      </p:sp>
      <p:sp>
        <p:nvSpPr>
          <p:cNvPr id="5" name="عنصر نائب لرقم الشريحة 4"/>
          <p:cNvSpPr>
            <a:spLocks noGrp="1"/>
          </p:cNvSpPr>
          <p:nvPr>
            <p:ph type="sldNum" sz="quarter" idx="12"/>
          </p:nvPr>
        </p:nvSpPr>
        <p:spPr/>
        <p:txBody>
          <a:bodyPr/>
          <a:lstStyle/>
          <a:p>
            <a:fld id="{110F53DA-A8BD-4836-B9E1-B571386F87BC}" type="slidenum">
              <a:rPr lang="x-none" smtClean="0"/>
              <a:pPr/>
              <a:t>‹#›</a:t>
            </a:fld>
            <a:endParaRPr lang="x-none"/>
          </a:p>
        </p:txBody>
      </p:sp>
    </p:spTree>
    <p:extLst>
      <p:ext uri="{BB962C8B-B14F-4D97-AF65-F5344CB8AC3E}">
        <p14:creationId xmlns:p14="http://schemas.microsoft.com/office/powerpoint/2010/main" val="3424178965"/>
      </p:ext>
    </p:extLst>
  </p:cSld>
  <p:clrMapOvr>
    <a:masterClrMapping/>
  </p:clrMapOvr>
  <p:transition xmlns:p14="http://schemas.microsoft.com/office/powerpoint/2010/main">
    <p:cover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089133D-D374-47A3-ADD0-A2C5A22B124A}" type="datetimeFigureOut">
              <a:rPr lang="x-none" smtClean="0"/>
              <a:pPr/>
              <a:t>7/16/15</a:t>
            </a:fld>
            <a:endParaRPr lang="x-none"/>
          </a:p>
        </p:txBody>
      </p:sp>
      <p:sp>
        <p:nvSpPr>
          <p:cNvPr id="3" name="عنصر نائب للتذييل 2"/>
          <p:cNvSpPr>
            <a:spLocks noGrp="1"/>
          </p:cNvSpPr>
          <p:nvPr>
            <p:ph type="ftr" sz="quarter" idx="11"/>
          </p:nvPr>
        </p:nvSpPr>
        <p:spPr/>
        <p:txBody>
          <a:bodyPr/>
          <a:lstStyle/>
          <a:p>
            <a:endParaRPr lang="x-none"/>
          </a:p>
        </p:txBody>
      </p:sp>
      <p:sp>
        <p:nvSpPr>
          <p:cNvPr id="4" name="عنصر نائب لرقم الشريحة 3"/>
          <p:cNvSpPr>
            <a:spLocks noGrp="1"/>
          </p:cNvSpPr>
          <p:nvPr>
            <p:ph type="sldNum" sz="quarter" idx="12"/>
          </p:nvPr>
        </p:nvSpPr>
        <p:spPr/>
        <p:txBody>
          <a:bodyPr/>
          <a:lstStyle/>
          <a:p>
            <a:fld id="{110F53DA-A8BD-4836-B9E1-B571386F87BC}" type="slidenum">
              <a:rPr lang="x-none" smtClean="0"/>
              <a:pPr/>
              <a:t>‹#›</a:t>
            </a:fld>
            <a:endParaRPr lang="x-none"/>
          </a:p>
        </p:txBody>
      </p:sp>
    </p:spTree>
    <p:extLst>
      <p:ext uri="{BB962C8B-B14F-4D97-AF65-F5344CB8AC3E}">
        <p14:creationId xmlns:p14="http://schemas.microsoft.com/office/powerpoint/2010/main" val="3091726864"/>
      </p:ext>
    </p:extLst>
  </p:cSld>
  <p:clrMapOvr>
    <a:masterClrMapping/>
  </p:clrMapOvr>
  <p:transition xmlns:p14="http://schemas.microsoft.com/office/powerpoint/2010/main">
    <p:cover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x-none" smtClean="0"/>
              <a:t>انقر لتحرير نمط العنوان الرئيسي</a:t>
            </a:r>
            <a:endParaRPr lang="x-none"/>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x-none" smtClean="0"/>
              <a:t>انقر لتحرير أنماط النص الرئيسي</a:t>
            </a:r>
          </a:p>
          <a:p>
            <a:pPr lvl="1"/>
            <a:r>
              <a:rPr lang="x-none" smtClean="0"/>
              <a:t>المستوى الثاني</a:t>
            </a:r>
          </a:p>
          <a:p>
            <a:pPr lvl="2"/>
            <a:r>
              <a:rPr lang="x-none" smtClean="0"/>
              <a:t>المستوى الثالث</a:t>
            </a:r>
          </a:p>
          <a:p>
            <a:pPr lvl="3"/>
            <a:r>
              <a:rPr lang="x-none" smtClean="0"/>
              <a:t>المستوى الرابع</a:t>
            </a:r>
          </a:p>
          <a:p>
            <a:pPr lvl="4"/>
            <a:r>
              <a:rPr lang="x-none" smtClean="0"/>
              <a:t>المستوى الخامس</a:t>
            </a:r>
            <a:endParaRPr lang="x-none"/>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انقر لتحرير أنماط النص الرئيسي</a:t>
            </a:r>
          </a:p>
        </p:txBody>
      </p:sp>
      <p:sp>
        <p:nvSpPr>
          <p:cNvPr id="5" name="عنصر نائب للتاريخ 4"/>
          <p:cNvSpPr>
            <a:spLocks noGrp="1"/>
          </p:cNvSpPr>
          <p:nvPr>
            <p:ph type="dt" sz="half" idx="10"/>
          </p:nvPr>
        </p:nvSpPr>
        <p:spPr/>
        <p:txBody>
          <a:bodyPr/>
          <a:lstStyle/>
          <a:p>
            <a:fld id="{8089133D-D374-47A3-ADD0-A2C5A22B124A}" type="datetimeFigureOut">
              <a:rPr lang="x-none" smtClean="0"/>
              <a:pPr/>
              <a:t>7/16/15</a:t>
            </a:fld>
            <a:endParaRPr lang="x-none"/>
          </a:p>
        </p:txBody>
      </p:sp>
      <p:sp>
        <p:nvSpPr>
          <p:cNvPr id="6" name="عنصر نائب للتذييل 5"/>
          <p:cNvSpPr>
            <a:spLocks noGrp="1"/>
          </p:cNvSpPr>
          <p:nvPr>
            <p:ph type="ftr" sz="quarter" idx="11"/>
          </p:nvPr>
        </p:nvSpPr>
        <p:spPr/>
        <p:txBody>
          <a:bodyPr/>
          <a:lstStyle/>
          <a:p>
            <a:endParaRPr lang="x-none"/>
          </a:p>
        </p:txBody>
      </p:sp>
      <p:sp>
        <p:nvSpPr>
          <p:cNvPr id="7" name="عنصر نائب لرقم الشريحة 6"/>
          <p:cNvSpPr>
            <a:spLocks noGrp="1"/>
          </p:cNvSpPr>
          <p:nvPr>
            <p:ph type="sldNum" sz="quarter" idx="12"/>
          </p:nvPr>
        </p:nvSpPr>
        <p:spPr/>
        <p:txBody>
          <a:bodyPr/>
          <a:lstStyle/>
          <a:p>
            <a:fld id="{110F53DA-A8BD-4836-B9E1-B571386F87BC}" type="slidenum">
              <a:rPr lang="x-none" smtClean="0"/>
              <a:pPr/>
              <a:t>‹#›</a:t>
            </a:fld>
            <a:endParaRPr lang="x-none"/>
          </a:p>
        </p:txBody>
      </p:sp>
    </p:spTree>
    <p:extLst>
      <p:ext uri="{BB962C8B-B14F-4D97-AF65-F5344CB8AC3E}">
        <p14:creationId xmlns:p14="http://schemas.microsoft.com/office/powerpoint/2010/main" val="2436403331"/>
      </p:ext>
    </p:extLst>
  </p:cSld>
  <p:clrMapOvr>
    <a:masterClrMapping/>
  </p:clrMapOvr>
  <p:transition xmlns:p14="http://schemas.microsoft.com/office/powerpoint/2010/main">
    <p:cover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x-none" smtClean="0"/>
              <a:t>انقر لتحرير نمط العنوان الرئيسي</a:t>
            </a:r>
            <a:endParaRPr lang="x-none"/>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x-none"/>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انقر لتحرير أنماط النص الرئيسي</a:t>
            </a:r>
          </a:p>
        </p:txBody>
      </p:sp>
      <p:sp>
        <p:nvSpPr>
          <p:cNvPr id="5" name="عنصر نائب للتاريخ 4"/>
          <p:cNvSpPr>
            <a:spLocks noGrp="1"/>
          </p:cNvSpPr>
          <p:nvPr>
            <p:ph type="dt" sz="half" idx="10"/>
          </p:nvPr>
        </p:nvSpPr>
        <p:spPr/>
        <p:txBody>
          <a:bodyPr/>
          <a:lstStyle/>
          <a:p>
            <a:fld id="{8089133D-D374-47A3-ADD0-A2C5A22B124A}" type="datetimeFigureOut">
              <a:rPr lang="x-none" smtClean="0"/>
              <a:pPr/>
              <a:t>7/16/15</a:t>
            </a:fld>
            <a:endParaRPr lang="x-none"/>
          </a:p>
        </p:txBody>
      </p:sp>
      <p:sp>
        <p:nvSpPr>
          <p:cNvPr id="6" name="عنصر نائب للتذييل 5"/>
          <p:cNvSpPr>
            <a:spLocks noGrp="1"/>
          </p:cNvSpPr>
          <p:nvPr>
            <p:ph type="ftr" sz="quarter" idx="11"/>
          </p:nvPr>
        </p:nvSpPr>
        <p:spPr/>
        <p:txBody>
          <a:bodyPr/>
          <a:lstStyle/>
          <a:p>
            <a:endParaRPr lang="x-none"/>
          </a:p>
        </p:txBody>
      </p:sp>
      <p:sp>
        <p:nvSpPr>
          <p:cNvPr id="7" name="عنصر نائب لرقم الشريحة 6"/>
          <p:cNvSpPr>
            <a:spLocks noGrp="1"/>
          </p:cNvSpPr>
          <p:nvPr>
            <p:ph type="sldNum" sz="quarter" idx="12"/>
          </p:nvPr>
        </p:nvSpPr>
        <p:spPr/>
        <p:txBody>
          <a:bodyPr/>
          <a:lstStyle/>
          <a:p>
            <a:fld id="{110F53DA-A8BD-4836-B9E1-B571386F87BC}" type="slidenum">
              <a:rPr lang="x-none" smtClean="0"/>
              <a:pPr/>
              <a:t>‹#›</a:t>
            </a:fld>
            <a:endParaRPr lang="x-none"/>
          </a:p>
        </p:txBody>
      </p:sp>
    </p:spTree>
    <p:extLst>
      <p:ext uri="{BB962C8B-B14F-4D97-AF65-F5344CB8AC3E}">
        <p14:creationId xmlns:p14="http://schemas.microsoft.com/office/powerpoint/2010/main" val="182617098"/>
      </p:ext>
    </p:extLst>
  </p:cSld>
  <p:clrMapOvr>
    <a:masterClrMapping/>
  </p:clrMapOvr>
  <p:transition xmlns:p14="http://schemas.microsoft.com/office/powerpoint/2010/main">
    <p:cover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x-none" smtClean="0"/>
              <a:t>انقر لتحرير نمط العنوان الرئيسي</a:t>
            </a:r>
            <a:endParaRPr lang="x-none"/>
          </a:p>
        </p:txBody>
      </p:sp>
      <p:sp>
        <p:nvSpPr>
          <p:cNvPr id="3" name="عنصر نائب للعنوان العمودي 2"/>
          <p:cNvSpPr>
            <a:spLocks noGrp="1"/>
          </p:cNvSpPr>
          <p:nvPr>
            <p:ph type="body" orient="vert" idx="1"/>
          </p:nvPr>
        </p:nvSpPr>
        <p:spPr/>
        <p:txBody>
          <a:bodyPr vert="eaVert"/>
          <a:lstStyle/>
          <a:p>
            <a:pPr lvl="0"/>
            <a:r>
              <a:rPr lang="x-none" smtClean="0"/>
              <a:t>انقر لتحرير أنماط النص الرئيسي</a:t>
            </a:r>
          </a:p>
          <a:p>
            <a:pPr lvl="1"/>
            <a:r>
              <a:rPr lang="x-none" smtClean="0"/>
              <a:t>المستوى الثاني</a:t>
            </a:r>
          </a:p>
          <a:p>
            <a:pPr lvl="2"/>
            <a:r>
              <a:rPr lang="x-none" smtClean="0"/>
              <a:t>المستوى الثالث</a:t>
            </a:r>
          </a:p>
          <a:p>
            <a:pPr lvl="3"/>
            <a:r>
              <a:rPr lang="x-none" smtClean="0"/>
              <a:t>المستوى الرابع</a:t>
            </a:r>
          </a:p>
          <a:p>
            <a:pPr lvl="4"/>
            <a:r>
              <a:rPr lang="x-none" smtClean="0"/>
              <a:t>المستوى الخامس</a:t>
            </a:r>
            <a:endParaRPr lang="x-none"/>
          </a:p>
        </p:txBody>
      </p:sp>
      <p:sp>
        <p:nvSpPr>
          <p:cNvPr id="4" name="عنصر نائب للتاريخ 3"/>
          <p:cNvSpPr>
            <a:spLocks noGrp="1"/>
          </p:cNvSpPr>
          <p:nvPr>
            <p:ph type="dt" sz="half" idx="10"/>
          </p:nvPr>
        </p:nvSpPr>
        <p:spPr/>
        <p:txBody>
          <a:bodyPr/>
          <a:lstStyle/>
          <a:p>
            <a:fld id="{8089133D-D374-47A3-ADD0-A2C5A22B124A}" type="datetimeFigureOut">
              <a:rPr lang="x-none" smtClean="0"/>
              <a:pPr/>
              <a:t>7/16/15</a:t>
            </a:fld>
            <a:endParaRPr lang="x-none"/>
          </a:p>
        </p:txBody>
      </p:sp>
      <p:sp>
        <p:nvSpPr>
          <p:cNvPr id="5" name="عنصر نائب للتذييل 4"/>
          <p:cNvSpPr>
            <a:spLocks noGrp="1"/>
          </p:cNvSpPr>
          <p:nvPr>
            <p:ph type="ftr" sz="quarter" idx="11"/>
          </p:nvPr>
        </p:nvSpPr>
        <p:spPr/>
        <p:txBody>
          <a:bodyPr/>
          <a:lstStyle/>
          <a:p>
            <a:endParaRPr lang="x-none"/>
          </a:p>
        </p:txBody>
      </p:sp>
      <p:sp>
        <p:nvSpPr>
          <p:cNvPr id="6" name="عنصر نائب لرقم الشريحة 5"/>
          <p:cNvSpPr>
            <a:spLocks noGrp="1"/>
          </p:cNvSpPr>
          <p:nvPr>
            <p:ph type="sldNum" sz="quarter" idx="12"/>
          </p:nvPr>
        </p:nvSpPr>
        <p:spPr/>
        <p:txBody>
          <a:bodyPr/>
          <a:lstStyle/>
          <a:p>
            <a:fld id="{110F53DA-A8BD-4836-B9E1-B571386F87BC}" type="slidenum">
              <a:rPr lang="x-none" smtClean="0"/>
              <a:pPr/>
              <a:t>‹#›</a:t>
            </a:fld>
            <a:endParaRPr lang="x-none"/>
          </a:p>
        </p:txBody>
      </p:sp>
    </p:spTree>
    <p:extLst>
      <p:ext uri="{BB962C8B-B14F-4D97-AF65-F5344CB8AC3E}">
        <p14:creationId xmlns:p14="http://schemas.microsoft.com/office/powerpoint/2010/main" val="1961761499"/>
      </p:ext>
    </p:extLst>
  </p:cSld>
  <p:clrMapOvr>
    <a:masterClrMapping/>
  </p:clrMapOvr>
  <p:transition xmlns:p14="http://schemas.microsoft.com/office/powerpoint/2010/main">
    <p:cover dir="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x-none" smtClean="0"/>
              <a:t>انقر لتحرير نمط العنوان الرئيسي</a:t>
            </a:r>
            <a:endParaRPr lang="x-none"/>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x-none" smtClean="0"/>
              <a:t>انقر لتحرير أنماط النص الرئيسي</a:t>
            </a:r>
          </a:p>
          <a:p>
            <a:pPr lvl="1"/>
            <a:r>
              <a:rPr lang="x-none" smtClean="0"/>
              <a:t>المستوى الثاني</a:t>
            </a:r>
          </a:p>
          <a:p>
            <a:pPr lvl="2"/>
            <a:r>
              <a:rPr lang="x-none" smtClean="0"/>
              <a:t>المستوى الثالث</a:t>
            </a:r>
          </a:p>
          <a:p>
            <a:pPr lvl="3"/>
            <a:r>
              <a:rPr lang="x-none" smtClean="0"/>
              <a:t>المستوى الرابع</a:t>
            </a:r>
          </a:p>
          <a:p>
            <a:pPr lvl="4"/>
            <a:r>
              <a:rPr lang="x-none" smtClean="0"/>
              <a:t>المستوى الخامس</a:t>
            </a:r>
            <a:endParaRPr lang="x-none"/>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089133D-D374-47A3-ADD0-A2C5A22B124A}" type="datetimeFigureOut">
              <a:rPr lang="x-none" smtClean="0"/>
              <a:pPr/>
              <a:t>7/16/15</a:t>
            </a:fld>
            <a:endParaRPr lang="x-none"/>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x-none"/>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10F53DA-A8BD-4836-B9E1-B571386F87BC}" type="slidenum">
              <a:rPr lang="x-none" smtClean="0"/>
              <a:pPr/>
              <a:t>‹#›</a:t>
            </a:fld>
            <a:endParaRPr lang="x-none"/>
          </a:p>
        </p:txBody>
      </p:sp>
    </p:spTree>
    <p:extLst>
      <p:ext uri="{BB962C8B-B14F-4D97-AF65-F5344CB8AC3E}">
        <p14:creationId xmlns:p14="http://schemas.microsoft.com/office/powerpoint/2010/main" val="59033420"/>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transition xmlns:p14="http://schemas.microsoft.com/office/powerpoint/2010/main">
    <p:cover dir="r"/>
  </p:transition>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x-none"/>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image" Target="../media/image5.jpeg"/><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s://app.keysurvey.com/votingmodule/s180/f/761291/173b/"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6.pn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6.png"/></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1" Type="http://schemas.openxmlformats.org/officeDocument/2006/relationships/hyperlink" Target="http://www.signwriting.org/symposium/presentation0005.html" TargetMode="External"/><Relationship Id="rId12" Type="http://schemas.openxmlformats.org/officeDocument/2006/relationships/hyperlink" Target="http://www.signwriting.org/symposium/archive/sws0005_Abstract_Literacy_Process_of_Brazilian_and_French_Deaf_Children.pdf" TargetMode="External"/><Relationship Id="rId1" Type="http://schemas.openxmlformats.org/officeDocument/2006/relationships/slideLayout" Target="../slideLayouts/slideLayout1.xml"/><Relationship Id="rId2" Type="http://schemas.openxmlformats.org/officeDocument/2006/relationships/hyperlink" Target="http://www.signwriting.org/symposium/presentation0006.html" TargetMode="External"/><Relationship Id="rId3" Type="http://schemas.openxmlformats.org/officeDocument/2006/relationships/hyperlink" Target="http://www.signwriting.org/symposium/archive/sws0006_Abstract_SignWriting_Literacy_Paraguay_Mirta_Barreto.pdf" TargetMode="External"/><Relationship Id="rId4" Type="http://schemas.openxmlformats.org/officeDocument/2006/relationships/hyperlink" Target="http://www.simplypsychology.org/saul-mcleod.html" TargetMode="External"/><Relationship Id="rId5" Type="http://schemas.openxmlformats.org/officeDocument/2006/relationships/hyperlink" Target="http://www.simplypsychology.org/attitudes.html" TargetMode="External"/><Relationship Id="rId6" Type="http://schemas.openxmlformats.org/officeDocument/2006/relationships/hyperlink" Target="mailto:frost@signwriting.org" TargetMode="External"/><Relationship Id="rId7" Type="http://schemas.openxmlformats.org/officeDocument/2006/relationships/hyperlink" Target="http://www.signwriting.org/symposium/presentation0003.html" TargetMode="External"/><Relationship Id="rId8" Type="http://schemas.openxmlformats.org/officeDocument/2006/relationships/hyperlink" Target="http://www.signwriting.org/symposium/presentation0018.html" TargetMode="External"/><Relationship Id="rId9" Type="http://schemas.openxmlformats.org/officeDocument/2006/relationships/hyperlink" Target="http://www.successconsciousness.com/" TargetMode="External"/><Relationship Id="rId10" Type="http://schemas.openxmlformats.org/officeDocument/2006/relationships/hyperlink" Target="http://www.signwriting.org/archive/docs1/sw0058-NO-Norway-Physic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rtl="0"/>
            <a:r>
              <a:rPr lang="x-none" dirty="0" smtClean="0"/>
              <a:t>ورشة كتابة لغة الإشارة 2015 </a:t>
            </a:r>
            <a:r>
              <a:rPr lang="en-US" b="0" dirty="0" smtClean="0"/>
              <a:t/>
            </a:r>
            <a:br>
              <a:rPr lang="en-US" b="0" dirty="0" smtClean="0"/>
            </a:br>
            <a:r>
              <a:rPr lang="x-none" b="0" dirty="0" smtClean="0"/>
              <a:t>تموز 21-24 مباشرة عبر الانتر نت</a:t>
            </a:r>
            <a:r>
              <a:rPr lang="en-US" b="0" dirty="0" smtClean="0"/>
              <a:t/>
            </a:r>
            <a:br>
              <a:rPr lang="en-US" b="0" dirty="0" smtClean="0"/>
            </a:br>
            <a:endParaRPr lang="x-none" dirty="0"/>
          </a:p>
        </p:txBody>
      </p:sp>
      <p:sp>
        <p:nvSpPr>
          <p:cNvPr id="4" name="مستطيل 3"/>
          <p:cNvSpPr/>
          <p:nvPr/>
        </p:nvSpPr>
        <p:spPr>
          <a:xfrm>
            <a:off x="107504" y="620688"/>
            <a:ext cx="8856984" cy="175432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x-none"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اتجاهات المعلمين نحو كتابة لغة الاشارة </a:t>
            </a:r>
            <a:endParaRPr lang="x-none"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7" name="صورة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755986" y="2509732"/>
            <a:ext cx="1560020" cy="1728192"/>
          </a:xfrm>
          <a:prstGeom prst="rect">
            <a:avLst/>
          </a:prstGeom>
        </p:spPr>
      </p:pic>
    </p:spTree>
    <p:extLst>
      <p:ext uri="{BB962C8B-B14F-4D97-AF65-F5344CB8AC3E}">
        <p14:creationId xmlns:p14="http://schemas.microsoft.com/office/powerpoint/2010/main" val="2958084809"/>
      </p:ext>
    </p:extLst>
  </p:cSld>
  <p:clrMapOvr>
    <a:masterClrMapping/>
  </p:clrMapOvr>
  <p:transition xmlns:p14="http://schemas.microsoft.com/office/powerpoint/2010/main">
    <p:cover dir="r"/>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r"/>
            <a:r>
              <a:rPr lang="x-none" dirty="0" smtClean="0"/>
              <a:t>الدراسات السابقة</a:t>
            </a:r>
            <a:endParaRPr lang="en-US" dirty="0"/>
          </a:p>
        </p:txBody>
      </p:sp>
      <p:sp>
        <p:nvSpPr>
          <p:cNvPr id="5" name="Content Placeholder 4"/>
          <p:cNvSpPr>
            <a:spLocks noGrp="1"/>
          </p:cNvSpPr>
          <p:nvPr>
            <p:ph idx="1"/>
          </p:nvPr>
        </p:nvSpPr>
        <p:spPr/>
        <p:txBody>
          <a:bodyPr>
            <a:normAutofit lnSpcReduction="10000"/>
          </a:bodyPr>
          <a:lstStyle/>
          <a:p>
            <a:pPr>
              <a:buNone/>
            </a:pPr>
            <a:r>
              <a:rPr lang="x-none" dirty="0" smtClean="0"/>
              <a:t>اشارت بعض الدراسات الى الاتجاهات حول كتابة لغة الاشارة كما في الدراسات التالية</a:t>
            </a:r>
          </a:p>
          <a:p>
            <a:pPr algn="r"/>
            <a:r>
              <a:rPr lang="x-none" dirty="0" smtClean="0"/>
              <a:t>دراسة روزنبريخ  (1999) اشارت الدراسة الى ان قراءة وكتابة لغة الاشارة قد تفتح الباب لتعلم القراءو والتابة في اللغة المنطوقة </a:t>
            </a:r>
          </a:p>
          <a:p>
            <a:pPr algn="r"/>
            <a:r>
              <a:rPr lang="x-none" dirty="0" smtClean="0"/>
              <a:t>كما اشارت الى ان  استخدام كتابة لغة الاشارة في عدد من الدول دليل على نجاح هذا النظام</a:t>
            </a:r>
          </a:p>
          <a:p>
            <a:pPr algn="l" rtl="0">
              <a:buNone/>
            </a:pPr>
            <a:r>
              <a:rPr lang="en-US" dirty="0" smtClean="0"/>
              <a:t/>
            </a:r>
            <a:br>
              <a:rPr lang="en-US" dirty="0" smtClean="0"/>
            </a:br>
            <a:endParaRPr lang="en-US" dirty="0"/>
          </a:p>
        </p:txBody>
      </p:sp>
    </p:spTree>
  </p:cSld>
  <p:clrMapOvr>
    <a:masterClrMapping/>
  </p:clrMapOvr>
  <p:transition xmlns:p14="http://schemas.microsoft.com/office/powerpoint/2010/main">
    <p:cover dir="r"/>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idx="1"/>
          </p:nvPr>
        </p:nvSpPr>
        <p:spPr/>
        <p:txBody>
          <a:bodyPr>
            <a:normAutofit/>
          </a:bodyPr>
          <a:lstStyle/>
          <a:p>
            <a:pPr algn="r">
              <a:buNone/>
            </a:pPr>
            <a:r>
              <a:rPr lang="x-none" dirty="0" smtClean="0"/>
              <a:t>واشارت ايضا الى ان كتابة لغة الاشارة ربما تساعد في تنمية القدرات العقلية للافراد الصم </a:t>
            </a:r>
          </a:p>
          <a:p>
            <a:pPr>
              <a:buNone/>
            </a:pPr>
            <a:r>
              <a:rPr lang="x-none" dirty="0" smtClean="0"/>
              <a:t> وقد نقلت روزنبيرغ عن احد المعلمين كاثيان فري من مدرسة جوردن العليا للتاهيل المهني </a:t>
            </a:r>
            <a:r>
              <a:rPr lang="en-US" dirty="0" smtClean="0"/>
              <a:t>Jordan Vocational High School</a:t>
            </a:r>
            <a:r>
              <a:rPr lang="x-none" dirty="0" smtClean="0"/>
              <a:t>  ( انا اشعر ان ان كتابة لغة الاشارة سوف تساعدهم ”الصم“ على تطوير مهاراتهم اللغوية في اللغتين ”الاشارة والمنطوقة ) </a:t>
            </a:r>
          </a:p>
          <a:p>
            <a:pPr algn="l" rtl="0">
              <a:buNone/>
            </a:pPr>
            <a:endParaRPr lang="en-US" dirty="0"/>
          </a:p>
        </p:txBody>
      </p:sp>
    </p:spTree>
  </p:cSld>
  <p:clrMapOvr>
    <a:masterClrMapping/>
  </p:clrMapOvr>
  <p:transition xmlns:p14="http://schemas.microsoft.com/office/powerpoint/2010/main">
    <p:cover dir="r"/>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idx="1"/>
          </p:nvPr>
        </p:nvSpPr>
        <p:spPr/>
        <p:txBody>
          <a:bodyPr/>
          <a:lstStyle/>
          <a:p>
            <a:pPr algn="r"/>
            <a:r>
              <a:rPr lang="x-none" dirty="0" smtClean="0"/>
              <a:t>في دراسة روالد(2000). وضح الى ان كتابة لغة الاشارة طريقة طبيعية للتواصل والمحادثة بلغة الاشارة عندما لا يكون التواصل بصري متوفري مع الجمهور </a:t>
            </a:r>
          </a:p>
        </p:txBody>
      </p:sp>
    </p:spTree>
  </p:cSld>
  <p:clrMapOvr>
    <a:masterClrMapping/>
  </p:clrMapOvr>
  <p:transition xmlns:p14="http://schemas.microsoft.com/office/powerpoint/2010/main">
    <p:cover dir="r"/>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idx="1"/>
          </p:nvPr>
        </p:nvSpPr>
        <p:spPr/>
        <p:txBody>
          <a:bodyPr/>
          <a:lstStyle/>
          <a:p>
            <a:pPr algn="r">
              <a:buNone/>
            </a:pPr>
            <a:r>
              <a:rPr lang="x-none" dirty="0" smtClean="0"/>
              <a:t>اشارت هوفمان (2011). ان الاتجاهات الايجابية نحو كتابة لغة الاشارة مرتبطة بالقدرة على اتساب اللغة واظهارها من خلال الاشارة </a:t>
            </a:r>
          </a:p>
        </p:txBody>
      </p:sp>
    </p:spTree>
  </p:cSld>
  <p:clrMapOvr>
    <a:masterClrMapping/>
  </p:clrMapOvr>
  <p:transition xmlns:p14="http://schemas.microsoft.com/office/powerpoint/2010/main">
    <p:cover dir="r"/>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dirty="0"/>
          </a:p>
        </p:txBody>
      </p:sp>
      <p:sp>
        <p:nvSpPr>
          <p:cNvPr id="5" name="Content Placeholder 4"/>
          <p:cNvSpPr>
            <a:spLocks noGrp="1"/>
          </p:cNvSpPr>
          <p:nvPr>
            <p:ph idx="1"/>
          </p:nvPr>
        </p:nvSpPr>
        <p:spPr/>
        <p:txBody>
          <a:bodyPr>
            <a:normAutofit/>
          </a:bodyPr>
          <a:lstStyle/>
          <a:p>
            <a:pPr>
              <a:buNone/>
            </a:pPr>
            <a:r>
              <a:rPr lang="x-none" dirty="0" smtClean="0"/>
              <a:t>في دراسة بارتو(2014). بين ان كتابة لغة الاشارة واستخدام النظام الورقي سوف يحسن التعلم من خلال</a:t>
            </a:r>
            <a:endParaRPr lang="en-US" dirty="0" smtClean="0"/>
          </a:p>
          <a:p>
            <a:pPr>
              <a:buNone/>
            </a:pPr>
            <a:r>
              <a:rPr lang="x-none" dirty="0" smtClean="0"/>
              <a:t> (أ) دمج الصم في اماكنهم ومجتمعاتهم</a:t>
            </a:r>
            <a:endParaRPr lang="en-US" dirty="0" smtClean="0"/>
          </a:p>
          <a:p>
            <a:pPr>
              <a:buNone/>
            </a:pPr>
            <a:r>
              <a:rPr lang="x-none" dirty="0" smtClean="0"/>
              <a:t>(ب) تعليم الكبار في السن من  الافراد الصم </a:t>
            </a:r>
            <a:endParaRPr lang="en-US" dirty="0" smtClean="0"/>
          </a:p>
          <a:p>
            <a:pPr>
              <a:buNone/>
            </a:pPr>
            <a:r>
              <a:rPr lang="x-none" dirty="0" smtClean="0"/>
              <a:t>(ج) الذين لم يكملو تعليمهم من الافراد الصم </a:t>
            </a:r>
            <a:endParaRPr lang="en-US" dirty="0" smtClean="0"/>
          </a:p>
          <a:p>
            <a:pPr>
              <a:buNone/>
            </a:pPr>
            <a:r>
              <a:rPr lang="x-none" dirty="0" smtClean="0"/>
              <a:t>(د) سوف يسهل تواصل الصم مع المجتمع المتمدن</a:t>
            </a:r>
            <a:endParaRPr lang="en-US" dirty="0" smtClean="0"/>
          </a:p>
          <a:p>
            <a:endParaRPr lang="en-US" dirty="0" smtClean="0"/>
          </a:p>
          <a:p>
            <a:pPr algn="l" rtl="0">
              <a:buNone/>
            </a:pPr>
            <a:endParaRPr lang="x-none" dirty="0" smtClean="0"/>
          </a:p>
        </p:txBody>
      </p:sp>
    </p:spTree>
  </p:cSld>
  <p:clrMapOvr>
    <a:masterClrMapping/>
  </p:clrMapOvr>
  <p:transition xmlns:p14="http://schemas.microsoft.com/office/powerpoint/2010/main">
    <p:cover dir="r"/>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idx="1"/>
          </p:nvPr>
        </p:nvSpPr>
        <p:spPr/>
        <p:txBody>
          <a:bodyPr>
            <a:normAutofit/>
          </a:bodyPr>
          <a:lstStyle/>
          <a:p>
            <a:pPr>
              <a:buNone/>
            </a:pPr>
            <a:r>
              <a:rPr lang="x-none" dirty="0" smtClean="0"/>
              <a:t>في دراسة ستمومبف (2014) اشار الى ان كتابة لغة الاشارة يمكن ان تقدم دليلا واضحا على تحسن تعليم الافراد</a:t>
            </a:r>
            <a:r>
              <a:rPr lang="en-US" dirty="0" smtClean="0"/>
              <a:t> </a:t>
            </a:r>
            <a:r>
              <a:rPr lang="x-none" dirty="0" smtClean="0"/>
              <a:t> الصم باسلوب ثنائية اللغة كما يمكن ان تساعد كتابة لغة الاشارة في تقييم لغة الاشارة ويمكن ان تكون اسلوبا جديدا في تعليم اللغة المنطوقة كلغة ثانية  </a:t>
            </a:r>
            <a:endParaRPr lang="en-US" dirty="0" smtClean="0"/>
          </a:p>
        </p:txBody>
      </p:sp>
    </p:spTree>
  </p:cSld>
  <p:clrMapOvr>
    <a:masterClrMapping/>
  </p:clrMapOvr>
  <p:transition xmlns:p14="http://schemas.microsoft.com/office/powerpoint/2010/main">
    <p:cover dir="r"/>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x-none" dirty="0" smtClean="0"/>
              <a:t>الاتجاهات السلبية نحوكتابة لغة الاشارة </a:t>
            </a:r>
            <a:endParaRPr lang="en-US" dirty="0"/>
          </a:p>
        </p:txBody>
      </p:sp>
      <p:sp>
        <p:nvSpPr>
          <p:cNvPr id="5" name="Content Placeholder 4"/>
          <p:cNvSpPr>
            <a:spLocks noGrp="1"/>
          </p:cNvSpPr>
          <p:nvPr>
            <p:ph idx="1"/>
          </p:nvPr>
        </p:nvSpPr>
        <p:spPr/>
        <p:txBody>
          <a:bodyPr>
            <a:normAutofit/>
          </a:bodyPr>
          <a:lstStyle/>
          <a:p>
            <a:pPr algn="r"/>
            <a:r>
              <a:rPr lang="x-none" dirty="0" smtClean="0">
                <a:solidFill>
                  <a:srgbClr val="FF0000"/>
                </a:solidFill>
              </a:rPr>
              <a:t>اولا: </a:t>
            </a:r>
            <a:r>
              <a:rPr lang="x-none" dirty="0" smtClean="0"/>
              <a:t>بسبب العدد القليل من الصم الذين يحتاجون كتابة لغة الاشارة لان هناك اتجاه نحو زراعة القوقعة.</a:t>
            </a:r>
          </a:p>
          <a:p>
            <a:r>
              <a:rPr lang="x-none" dirty="0" smtClean="0">
                <a:solidFill>
                  <a:srgbClr val="FF0000"/>
                </a:solidFill>
              </a:rPr>
              <a:t>ثانيا: </a:t>
            </a:r>
            <a:r>
              <a:rPr lang="x-none" dirty="0" smtClean="0"/>
              <a:t>العدد الكبير من الرموز المستخدمة في كتابة لغة الاشارة. وهذا يربك المستخدم اثناء الكتابة (</a:t>
            </a:r>
            <a:r>
              <a:rPr lang="en-US" dirty="0" err="1" smtClean="0"/>
              <a:t>Galea</a:t>
            </a:r>
            <a:r>
              <a:rPr lang="en-US" dirty="0" smtClean="0"/>
              <a:t>, 2013</a:t>
            </a:r>
            <a:r>
              <a:rPr lang="x-none" dirty="0" smtClean="0"/>
              <a:t>)</a:t>
            </a:r>
          </a:p>
          <a:p>
            <a:r>
              <a:rPr lang="x-none" dirty="0" smtClean="0">
                <a:solidFill>
                  <a:srgbClr val="FF0000"/>
                </a:solidFill>
              </a:rPr>
              <a:t>ثالثا</a:t>
            </a:r>
            <a:r>
              <a:rPr lang="x-none" dirty="0" smtClean="0"/>
              <a:t> : اشار (فروست) (</a:t>
            </a:r>
            <a:r>
              <a:rPr lang="en-US" b="1" dirty="0" smtClean="0"/>
              <a:t>Frost,2014</a:t>
            </a:r>
            <a:r>
              <a:rPr lang="x-none" dirty="0" smtClean="0"/>
              <a:t>) الى ان بطء الكتابة اليدوية يجعلها غير عملية.</a:t>
            </a:r>
          </a:p>
          <a:p>
            <a:pPr algn="r"/>
            <a:endParaRPr lang="x-none" dirty="0" smtClean="0">
              <a:solidFill>
                <a:srgbClr val="FF0000"/>
              </a:solidFill>
            </a:endParaRPr>
          </a:p>
        </p:txBody>
      </p:sp>
    </p:spTree>
  </p:cSld>
  <p:clrMapOvr>
    <a:masterClrMapping/>
  </p:clrMapOvr>
  <p:transition xmlns:p14="http://schemas.microsoft.com/office/powerpoint/2010/main">
    <p:cover dir="r"/>
  </p:transitio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rtl="0"/>
            <a:r>
              <a:rPr lang="x-none" dirty="0" smtClean="0"/>
              <a:t>مشكلة الدراسة </a:t>
            </a:r>
            <a:endParaRPr lang="x-none" dirty="0"/>
          </a:p>
        </p:txBody>
      </p:sp>
      <p:sp>
        <p:nvSpPr>
          <p:cNvPr id="3" name="عنصر نائب للمحتوى 2"/>
          <p:cNvSpPr>
            <a:spLocks noGrp="1"/>
          </p:cNvSpPr>
          <p:nvPr>
            <p:ph idx="4294967295"/>
          </p:nvPr>
        </p:nvSpPr>
        <p:spPr>
          <a:xfrm>
            <a:off x="0" y="2132856"/>
            <a:ext cx="9144000" cy="3960440"/>
          </a:xfrm>
        </p:spPr>
        <p:txBody>
          <a:bodyPr>
            <a:normAutofit/>
          </a:bodyPr>
          <a:lstStyle/>
          <a:p>
            <a:r>
              <a:rPr lang="x-none" dirty="0" smtClean="0"/>
              <a:t>ما هي اتجاهات المعلمين حول كتابة لغة الاشارة ؟ </a:t>
            </a:r>
            <a:endParaRPr lang="en-US" dirty="0" smtClean="0"/>
          </a:p>
          <a:p>
            <a:r>
              <a:rPr lang="x-none" dirty="0" smtClean="0"/>
              <a:t>هل هناك فرق في اتجاهات المعلمين حول كتابة لغة الاشارة تبعا لمتغيرات الدراسة ؟</a:t>
            </a:r>
            <a:endParaRPr lang="en-US" dirty="0" smtClean="0"/>
          </a:p>
          <a:p>
            <a:r>
              <a:rPr lang="x-none" dirty="0" smtClean="0"/>
              <a:t>ما هي اكثر برامج  الحاسوب المستخدمة في كتابة لغة الاشارة؟   </a:t>
            </a:r>
            <a:endParaRPr lang="en-US" dirty="0" smtClean="0"/>
          </a:p>
          <a:p>
            <a:pPr algn="l">
              <a:buNone/>
            </a:pPr>
            <a:endParaRPr lang="en-US" dirty="0" smtClean="0">
              <a:solidFill>
                <a:srgbClr val="FF0000"/>
              </a:solidFill>
            </a:endParaRPr>
          </a:p>
        </p:txBody>
      </p:sp>
    </p:spTree>
    <p:extLst>
      <p:ext uri="{BB962C8B-B14F-4D97-AF65-F5344CB8AC3E}">
        <p14:creationId xmlns:p14="http://schemas.microsoft.com/office/powerpoint/2010/main" val="3295767670"/>
      </p:ext>
    </p:extLst>
  </p:cSld>
  <p:clrMapOvr>
    <a:masterClrMapping/>
  </p:clrMapOvr>
  <p:transition xmlns:p14="http://schemas.microsoft.com/office/powerpoint/2010/main">
    <p:cover dir="r"/>
  </p:transition>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x-none" dirty="0" smtClean="0"/>
              <a:t>متغيرات الدراسة </a:t>
            </a:r>
            <a:endParaRPr lang="en-US" dirty="0"/>
          </a:p>
        </p:txBody>
      </p:sp>
      <p:sp>
        <p:nvSpPr>
          <p:cNvPr id="5" name="Content Placeholder 4"/>
          <p:cNvSpPr>
            <a:spLocks noGrp="1"/>
          </p:cNvSpPr>
          <p:nvPr>
            <p:ph idx="1"/>
          </p:nvPr>
        </p:nvSpPr>
        <p:spPr/>
        <p:txBody>
          <a:bodyPr>
            <a:normAutofit lnSpcReduction="10000"/>
          </a:bodyPr>
          <a:lstStyle/>
          <a:p>
            <a:pPr algn="r">
              <a:buNone/>
            </a:pPr>
            <a:r>
              <a:rPr lang="x-none" dirty="0" smtClean="0"/>
              <a:t>الدولة </a:t>
            </a:r>
          </a:p>
          <a:p>
            <a:pPr algn="r">
              <a:buNone/>
            </a:pPr>
            <a:r>
              <a:rPr lang="x-none" dirty="0" smtClean="0"/>
              <a:t>الجنس ( ذكر وانثى)</a:t>
            </a:r>
          </a:p>
          <a:p>
            <a:pPr algn="r">
              <a:buNone/>
            </a:pPr>
            <a:r>
              <a:rPr lang="x-none" dirty="0" smtClean="0"/>
              <a:t>المستوى التعليمي :دكتوراة,ماجستير، دبلوم، بكالوريوس,, اخرى)</a:t>
            </a:r>
          </a:p>
          <a:p>
            <a:pPr rtl="0" fontAlgn="t">
              <a:buNone/>
            </a:pPr>
            <a:r>
              <a:rPr lang="x-none" dirty="0" smtClean="0"/>
              <a:t>المهارة في كتابة لغة الاشارة:  مبتدئ, ضعيف, متوسط, متقدم </a:t>
            </a:r>
          </a:p>
          <a:p>
            <a:pPr algn="r">
              <a:buNone/>
            </a:pPr>
            <a:r>
              <a:rPr lang="x-none" dirty="0" smtClean="0"/>
              <a:t>طريقة كتابة لغة الاشارة ( باليد ، الكمبيوتر ، كلاهما )</a:t>
            </a:r>
          </a:p>
          <a:p>
            <a:pPr algn="r">
              <a:buNone/>
            </a:pPr>
            <a:r>
              <a:rPr lang="x-none" dirty="0" smtClean="0"/>
              <a:t>الخبرة في كتابة لغة الاشارة </a:t>
            </a:r>
          </a:p>
          <a:p>
            <a:pPr algn="r">
              <a:buNone/>
            </a:pPr>
            <a:r>
              <a:rPr lang="x-none" dirty="0" smtClean="0"/>
              <a:t>برامج الحاسوب المستخدمة في كتابة لغة الاشارة </a:t>
            </a:r>
          </a:p>
          <a:p>
            <a:endParaRPr lang="en-US" dirty="0"/>
          </a:p>
        </p:txBody>
      </p:sp>
    </p:spTree>
  </p:cSld>
  <p:clrMapOvr>
    <a:masterClrMapping/>
  </p:clrMapOvr>
  <p:transition xmlns:p14="http://schemas.microsoft.com/office/powerpoint/2010/main">
    <p:cover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x-none" dirty="0" smtClean="0"/>
              <a:t>هدف الدراسة </a:t>
            </a:r>
            <a:endParaRPr lang="x-none" dirty="0"/>
          </a:p>
        </p:txBody>
      </p:sp>
      <p:sp>
        <p:nvSpPr>
          <p:cNvPr id="3" name="عنصر نائب للمحتوى 2"/>
          <p:cNvSpPr>
            <a:spLocks noGrp="1"/>
          </p:cNvSpPr>
          <p:nvPr>
            <p:ph idx="4294967295"/>
          </p:nvPr>
        </p:nvSpPr>
        <p:spPr>
          <a:xfrm>
            <a:off x="457200" y="1600200"/>
            <a:ext cx="8229600" cy="4525963"/>
          </a:xfrm>
        </p:spPr>
        <p:txBody>
          <a:bodyPr>
            <a:normAutofit/>
          </a:bodyPr>
          <a:lstStyle/>
          <a:p>
            <a:pPr algn="r"/>
            <a:r>
              <a:rPr lang="x-none" dirty="0" smtClean="0"/>
              <a:t>هدفت هذه الدراسة الى التعرف على اتجاهات المعلمين حول كتابة لغة الاشارة</a:t>
            </a:r>
          </a:p>
          <a:p>
            <a:pPr algn="l" rtl="0">
              <a:buNone/>
            </a:pPr>
            <a:endParaRPr lang="x-none" dirty="0"/>
          </a:p>
        </p:txBody>
      </p:sp>
    </p:spTree>
    <p:extLst>
      <p:ext uri="{BB962C8B-B14F-4D97-AF65-F5344CB8AC3E}">
        <p14:creationId xmlns:p14="http://schemas.microsoft.com/office/powerpoint/2010/main" val="3851959208"/>
      </p:ext>
    </p:extLst>
  </p:cSld>
  <p:clrMapOvr>
    <a:masterClrMapping/>
  </p:clrMapOvr>
  <p:transition xmlns:p14="http://schemas.microsoft.com/office/powerpoint/2010/main">
    <p:cover dir="r"/>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صورة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6834" y="2852936"/>
            <a:ext cx="1508636" cy="1602904"/>
          </a:xfrm>
          <a:prstGeom prst="rect">
            <a:avLst/>
          </a:prstGeom>
        </p:spPr>
      </p:pic>
      <p:pic>
        <p:nvPicPr>
          <p:cNvPr id="7" name="صورة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987824" y="581893"/>
            <a:ext cx="1559817" cy="1728192"/>
          </a:xfrm>
          <a:prstGeom prst="rect">
            <a:avLst/>
          </a:prstGeom>
        </p:spPr>
      </p:pic>
      <p:sp>
        <p:nvSpPr>
          <p:cNvPr id="8" name="مربع نص 7"/>
          <p:cNvSpPr txBox="1"/>
          <p:nvPr/>
        </p:nvSpPr>
        <p:spPr>
          <a:xfrm>
            <a:off x="2351436" y="2852936"/>
            <a:ext cx="3084660" cy="1477328"/>
          </a:xfrm>
          <a:prstGeom prst="rect">
            <a:avLst/>
          </a:prstGeom>
          <a:noFill/>
        </p:spPr>
        <p:txBody>
          <a:bodyPr wrap="square" rtlCol="1">
            <a:spAutoFit/>
          </a:bodyPr>
          <a:lstStyle/>
          <a:p>
            <a:pPr algn="l" rtl="0"/>
            <a:r>
              <a:rPr lang="x-none" dirty="0" smtClean="0"/>
              <a:t>الدكتور عبد الرؤوف محفوظ</a:t>
            </a:r>
          </a:p>
          <a:p>
            <a:pPr algn="l" rtl="0"/>
            <a:r>
              <a:rPr lang="x-none" dirty="0" smtClean="0"/>
              <a:t>استاذ مشارك </a:t>
            </a:r>
            <a:endParaRPr lang="en-US" dirty="0" smtClean="0"/>
          </a:p>
          <a:p>
            <a:pPr algn="l" rtl="0"/>
            <a:r>
              <a:rPr lang="x-none" dirty="0" smtClean="0"/>
              <a:t>قسم التربية الخاصة </a:t>
            </a:r>
            <a:endParaRPr lang="en-US" dirty="0" smtClean="0"/>
          </a:p>
          <a:p>
            <a:pPr algn="l" rtl="0"/>
            <a:r>
              <a:rPr lang="x-none" dirty="0" smtClean="0"/>
              <a:t>جامعة جدة</a:t>
            </a:r>
            <a:endParaRPr lang="en-US" dirty="0" smtClean="0"/>
          </a:p>
          <a:p>
            <a:pPr algn="l" rtl="0"/>
            <a:r>
              <a:rPr lang="x-none" dirty="0" smtClean="0"/>
              <a:t>جامعة الملك عبد العزيز</a:t>
            </a:r>
            <a:endParaRPr lang="en-US" dirty="0" smtClean="0"/>
          </a:p>
        </p:txBody>
      </p:sp>
      <p:sp>
        <p:nvSpPr>
          <p:cNvPr id="9" name="مربع نص 8"/>
          <p:cNvSpPr txBox="1"/>
          <p:nvPr/>
        </p:nvSpPr>
        <p:spPr>
          <a:xfrm>
            <a:off x="2771800" y="4614281"/>
            <a:ext cx="4141540" cy="1477328"/>
          </a:xfrm>
          <a:prstGeom prst="rect">
            <a:avLst/>
          </a:prstGeom>
          <a:noFill/>
        </p:spPr>
        <p:txBody>
          <a:bodyPr wrap="square" rtlCol="1">
            <a:spAutoFit/>
          </a:bodyPr>
          <a:lstStyle/>
          <a:p>
            <a:pPr rtl="0"/>
            <a:r>
              <a:rPr lang="x-none" dirty="0" smtClean="0"/>
              <a:t>الدكتور محمد ابوشعيرة </a:t>
            </a:r>
          </a:p>
          <a:p>
            <a:pPr rtl="0"/>
            <a:r>
              <a:rPr lang="x-none" dirty="0" smtClean="0"/>
              <a:t>استاذ مشارك </a:t>
            </a:r>
            <a:endParaRPr lang="en-US" dirty="0" smtClean="0"/>
          </a:p>
          <a:p>
            <a:pPr rtl="0"/>
            <a:r>
              <a:rPr lang="x-none" dirty="0" smtClean="0"/>
              <a:t>قسم التربية الخاصة </a:t>
            </a:r>
            <a:endParaRPr lang="en-US" dirty="0" smtClean="0"/>
          </a:p>
          <a:p>
            <a:pPr rtl="0"/>
            <a:r>
              <a:rPr lang="x-none" dirty="0" smtClean="0"/>
              <a:t>جامعة جدة</a:t>
            </a:r>
            <a:endParaRPr lang="en-US" dirty="0" smtClean="0"/>
          </a:p>
          <a:p>
            <a:pPr rtl="0"/>
            <a:r>
              <a:rPr lang="x-none" dirty="0" smtClean="0"/>
              <a:t>جامعة الملك عبد العزيز</a:t>
            </a:r>
            <a:endParaRPr lang="en-US" dirty="0" smtClean="0"/>
          </a:p>
        </p:txBody>
      </p:sp>
      <p:pic>
        <p:nvPicPr>
          <p:cNvPr id="10" name="Picture 9" descr="KAU.jpg"/>
          <p:cNvPicPr>
            <a:picLocks noChangeAspect="1"/>
          </p:cNvPicPr>
          <p:nvPr/>
        </p:nvPicPr>
        <p:blipFill>
          <a:blip r:embed="rId4" cstate="print"/>
          <a:stretch>
            <a:fillRect/>
          </a:stretch>
        </p:blipFill>
        <p:spPr>
          <a:xfrm>
            <a:off x="4716016" y="548680"/>
            <a:ext cx="1584176" cy="1743351"/>
          </a:xfrm>
          <a:prstGeom prst="rect">
            <a:avLst/>
          </a:prstGeom>
        </p:spPr>
      </p:pic>
      <p:pic>
        <p:nvPicPr>
          <p:cNvPr id="1029" name="Picture 5"/>
          <p:cNvPicPr>
            <a:picLocks noChangeAspect="1" noChangeArrowheads="1"/>
          </p:cNvPicPr>
          <p:nvPr/>
        </p:nvPicPr>
        <p:blipFill>
          <a:blip r:embed="rId5" cstate="print"/>
          <a:srcRect/>
          <a:stretch>
            <a:fillRect/>
          </a:stretch>
        </p:blipFill>
        <p:spPr bwMode="auto">
          <a:xfrm>
            <a:off x="7020272" y="4221088"/>
            <a:ext cx="1566292" cy="1784225"/>
          </a:xfrm>
          <a:prstGeom prst="rect">
            <a:avLst/>
          </a:prstGeom>
          <a:noFill/>
          <a:ln w="9525">
            <a:noFill/>
            <a:miter lim="800000"/>
            <a:headEnd/>
            <a:tailEnd/>
          </a:ln>
        </p:spPr>
      </p:pic>
    </p:spTree>
    <p:extLst>
      <p:ext uri="{BB962C8B-B14F-4D97-AF65-F5344CB8AC3E}">
        <p14:creationId xmlns:p14="http://schemas.microsoft.com/office/powerpoint/2010/main" val="2729502058"/>
      </p:ext>
    </p:extLst>
  </p:cSld>
  <p:clrMapOvr>
    <a:masterClrMapping/>
  </p:clrMapOvr>
  <p:transition xmlns:p14="http://schemas.microsoft.com/office/powerpoint/2010/main">
    <p:cover dir="r"/>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x-none" dirty="0" smtClean="0"/>
              <a:t>اهمية الدراسة </a:t>
            </a:r>
            <a:endParaRPr lang="en-US" dirty="0"/>
          </a:p>
        </p:txBody>
      </p:sp>
      <p:sp>
        <p:nvSpPr>
          <p:cNvPr id="5" name="Content Placeholder 4"/>
          <p:cNvSpPr>
            <a:spLocks noGrp="1"/>
          </p:cNvSpPr>
          <p:nvPr>
            <p:ph idx="1"/>
          </p:nvPr>
        </p:nvSpPr>
        <p:spPr/>
        <p:txBody>
          <a:bodyPr>
            <a:normAutofit/>
          </a:bodyPr>
          <a:lstStyle/>
          <a:p>
            <a:pPr algn="r">
              <a:buNone/>
            </a:pPr>
            <a:r>
              <a:rPr lang="x-none" dirty="0" smtClean="0"/>
              <a:t>تتمثل اهمية الدراسة في </a:t>
            </a:r>
          </a:p>
          <a:p>
            <a:pPr algn="r">
              <a:buNone/>
            </a:pPr>
            <a:r>
              <a:rPr lang="x-none" dirty="0" smtClean="0"/>
              <a:t>انها تعطي مؤشرا حول امكانية تطور وانتشار كتابة لغة الاشارة </a:t>
            </a:r>
          </a:p>
          <a:p>
            <a:pPr algn="r">
              <a:buNone/>
            </a:pPr>
            <a:r>
              <a:rPr lang="x-none" dirty="0" smtClean="0"/>
              <a:t>انها تعطي مؤشرة حول امكانية تجاوز المعيقات التي تواجه مستخدمي كتابة لغة الاشارة ( الافراد الصم واسرهم ومعلميهم والباحثين)</a:t>
            </a:r>
            <a:endParaRPr lang="en-US" dirty="0" smtClean="0"/>
          </a:p>
          <a:p>
            <a:pPr algn="l" rtl="0"/>
            <a:endParaRPr lang="en-US" dirty="0"/>
          </a:p>
        </p:txBody>
      </p:sp>
    </p:spTree>
  </p:cSld>
  <p:clrMapOvr>
    <a:masterClrMapping/>
  </p:clrMapOvr>
  <p:transition xmlns:p14="http://schemas.microsoft.com/office/powerpoint/2010/main">
    <p:cover dir="r"/>
  </p:transition>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x-none" dirty="0" smtClean="0"/>
              <a:t>منهج الدراسة واداتها </a:t>
            </a:r>
            <a:endParaRPr lang="en-US" dirty="0"/>
          </a:p>
        </p:txBody>
      </p:sp>
      <p:sp>
        <p:nvSpPr>
          <p:cNvPr id="5" name="Content Placeholder 4"/>
          <p:cNvSpPr>
            <a:spLocks noGrp="1"/>
          </p:cNvSpPr>
          <p:nvPr>
            <p:ph idx="1"/>
          </p:nvPr>
        </p:nvSpPr>
        <p:spPr/>
        <p:txBody>
          <a:bodyPr>
            <a:normAutofit/>
          </a:bodyPr>
          <a:lstStyle/>
          <a:p>
            <a:pPr algn="just">
              <a:buNone/>
            </a:pPr>
            <a:r>
              <a:rPr lang="x-none" dirty="0" smtClean="0"/>
              <a:t>اتبعت هذه الدراسة المنهج الوصفي من خلال تطبيق استبيان يتكون من ثلاثة اجزاء ( رسالة التغطية للمشاركين، البيانات الديمغرافية للمشاركين وفقرات الاستبيان وهي 14 فقرة.</a:t>
            </a:r>
          </a:p>
          <a:p>
            <a:pPr algn="just">
              <a:buNone/>
            </a:pPr>
            <a:r>
              <a:rPr lang="x-none" dirty="0" smtClean="0"/>
              <a:t>تكونت الصورة الاولية من الاستبيان من 20 فقرة وبعد المراجعة من قبل 5 محكمين احدهم ( فالري ساتون مخترعة نظام كتابة لغة الاشارة ) تم الاستقرار على 14 فقرة</a:t>
            </a:r>
            <a:endParaRPr lang="en-US" dirty="0" smtClean="0"/>
          </a:p>
          <a:p>
            <a:pPr algn="just">
              <a:buNone/>
            </a:pPr>
            <a:r>
              <a:rPr lang="en-US" dirty="0" smtClean="0"/>
              <a:t> </a:t>
            </a:r>
          </a:p>
        </p:txBody>
      </p:sp>
    </p:spTree>
  </p:cSld>
  <p:clrMapOvr>
    <a:masterClrMapping/>
  </p:clrMapOvr>
  <p:transition xmlns:p14="http://schemas.microsoft.com/office/powerpoint/2010/main">
    <p:cover dir="r"/>
  </p:transitio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idx="4294967295"/>
          </p:nvPr>
        </p:nvSpPr>
        <p:spPr>
          <a:xfrm>
            <a:off x="1259632" y="2636912"/>
            <a:ext cx="5486400" cy="566738"/>
          </a:xfrm>
        </p:spPr>
        <p:txBody>
          <a:bodyPr>
            <a:normAutofit fontScale="90000"/>
          </a:bodyPr>
          <a:lstStyle/>
          <a:p>
            <a:pPr rtl="0"/>
            <a:r>
              <a:rPr lang="x-none" dirty="0" smtClean="0"/>
              <a:t>الصدق والثبات </a:t>
            </a:r>
            <a:endParaRPr lang="en-US" dirty="0"/>
          </a:p>
        </p:txBody>
      </p:sp>
    </p:spTree>
  </p:cSld>
  <p:clrMapOvr>
    <a:masterClrMapping/>
  </p:clrMapOvr>
  <p:transition xmlns:p14="http://schemas.microsoft.com/office/powerpoint/2010/main">
    <p:cover dir="r"/>
  </p:transitio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548680"/>
            <a:ext cx="3600400" cy="2808312"/>
          </a:xfrm>
        </p:spPr>
        <p:txBody>
          <a:bodyPr>
            <a:normAutofit fontScale="90000"/>
          </a:bodyPr>
          <a:lstStyle/>
          <a:p>
            <a:pPr algn="r"/>
            <a:r>
              <a:rPr lang="x-none" b="1" u="sng" dirty="0" smtClean="0"/>
              <a:t/>
            </a:r>
            <a:br>
              <a:rPr lang="x-none" b="1" u="sng" dirty="0" smtClean="0"/>
            </a:br>
            <a:r>
              <a:rPr lang="x-none" b="1" u="sng" dirty="0" smtClean="0"/>
              <a:t>الصدق </a:t>
            </a:r>
            <a:r>
              <a:rPr lang="en-US" b="1" u="sng" dirty="0" smtClean="0"/>
              <a:t>:</a:t>
            </a:r>
            <a:r>
              <a:rPr lang="x-none" b="1" u="sng" dirty="0" smtClean="0"/>
              <a:t/>
            </a:r>
            <a:br>
              <a:rPr lang="x-none" b="1" u="sng" dirty="0" smtClean="0"/>
            </a:br>
            <a:r>
              <a:rPr lang="x-none" sz="2700" dirty="0" smtClean="0"/>
              <a:t>تم حساب الصدق من خلال </a:t>
            </a:r>
            <a:br>
              <a:rPr lang="x-none" sz="2700" dirty="0" smtClean="0"/>
            </a:br>
            <a:r>
              <a:rPr lang="x-none" sz="2700" dirty="0" smtClean="0"/>
              <a:t>1- معاملات الارتباط بين الاداء على الفقرة والدرجة الكلية </a:t>
            </a:r>
            <a:br>
              <a:rPr lang="x-none" sz="2700" dirty="0" smtClean="0"/>
            </a:br>
            <a:r>
              <a:rPr lang="x-none" sz="2700" dirty="0" smtClean="0"/>
              <a:t>2- اتفاق المحكمين </a:t>
            </a:r>
            <a:r>
              <a:rPr lang="en-US" dirty="0" smtClean="0"/>
              <a:t/>
            </a:r>
            <a:br>
              <a:rPr lang="en-US" dirty="0" smtClean="0"/>
            </a:br>
            <a:r>
              <a:rPr lang="en-US" sz="2700" dirty="0" smtClean="0"/>
              <a:t/>
            </a:r>
            <a:br>
              <a:rPr lang="en-US" sz="2700" dirty="0" smtClean="0"/>
            </a:br>
            <a:r>
              <a:rPr lang="en-US" sz="2700" dirty="0" smtClean="0"/>
              <a:t/>
            </a:r>
            <a:br>
              <a:rPr lang="en-US" sz="2700" dirty="0" smtClean="0"/>
            </a:br>
            <a:endParaRPr lang="en-US" sz="2700" dirty="0"/>
          </a:p>
        </p:txBody>
      </p:sp>
      <p:graphicFrame>
        <p:nvGraphicFramePr>
          <p:cNvPr id="5" name="Content Placeholder 4"/>
          <p:cNvGraphicFramePr>
            <a:graphicFrameLocks noGrp="1"/>
          </p:cNvGraphicFramePr>
          <p:nvPr>
            <p:ph idx="4294967295"/>
          </p:nvPr>
        </p:nvGraphicFramePr>
        <p:xfrm>
          <a:off x="5220072" y="260648"/>
          <a:ext cx="2592288" cy="5562600"/>
        </p:xfrm>
        <a:graphic>
          <a:graphicData uri="http://schemas.openxmlformats.org/drawingml/2006/table">
            <a:tbl>
              <a:tblPr firstRow="1" bandRow="1">
                <a:tableStyleId>{5C22544A-7EE6-4342-B048-85BDC9FD1C3A}</a:tableStyleId>
              </a:tblPr>
              <a:tblGrid>
                <a:gridCol w="1359436"/>
                <a:gridCol w="1232852"/>
              </a:tblGrid>
              <a:tr h="370840">
                <a:tc>
                  <a:txBody>
                    <a:bodyPr/>
                    <a:lstStyle/>
                    <a:p>
                      <a:pPr marL="342900" indent="-342900" algn="r" rtl="0">
                        <a:buFont typeface="+mj-lt"/>
                        <a:buNone/>
                      </a:pPr>
                      <a:r>
                        <a:rPr lang="en-US" sz="1800" dirty="0" smtClean="0"/>
                        <a:t>P</a:t>
                      </a:r>
                      <a:endParaRPr lang="en-US" sz="1800" dirty="0"/>
                    </a:p>
                  </a:txBody>
                  <a:tcPr/>
                </a:tc>
                <a:tc>
                  <a:txBody>
                    <a:bodyPr/>
                    <a:lstStyle/>
                    <a:p>
                      <a:pPr algn="r" rtl="0"/>
                      <a:r>
                        <a:rPr lang="en-US" sz="1800" dirty="0" smtClean="0"/>
                        <a:t>correlation</a:t>
                      </a:r>
                      <a:endParaRPr lang="en-US" sz="1800" dirty="0"/>
                    </a:p>
                  </a:txBody>
                  <a:tcPr/>
                </a:tc>
              </a:tr>
              <a:tr h="370840">
                <a:tc>
                  <a:txBody>
                    <a:bodyPr/>
                    <a:lstStyle/>
                    <a:p>
                      <a:pPr marL="342900" marR="0" lvl="0" indent="-342900" algn="r" rtl="0">
                        <a:lnSpc>
                          <a:spcPct val="115000"/>
                        </a:lnSpc>
                        <a:spcBef>
                          <a:spcPts val="0"/>
                        </a:spcBef>
                        <a:spcAft>
                          <a:spcPts val="0"/>
                        </a:spcAft>
                        <a:buFont typeface="+mj-lt"/>
                        <a:buNone/>
                      </a:pPr>
                      <a:r>
                        <a:rPr lang="en-US" sz="1800" dirty="0" smtClean="0">
                          <a:solidFill>
                            <a:srgbClr val="000000"/>
                          </a:solidFill>
                          <a:latin typeface="Arial"/>
                          <a:ea typeface="Times New Roman"/>
                          <a:cs typeface="Arial"/>
                        </a:rPr>
                        <a:t>1</a:t>
                      </a:r>
                      <a:endParaRPr lang="en-US" sz="1800" dirty="0">
                        <a:solidFill>
                          <a:srgbClr val="000000"/>
                        </a:solidFill>
                        <a:latin typeface="Arial"/>
                        <a:ea typeface="Times New Roman"/>
                        <a:cs typeface="Arial"/>
                      </a:endParaRPr>
                    </a:p>
                  </a:txBody>
                  <a:tcPr marL="68580" marR="68580" marT="0" marB="0"/>
                </a:tc>
                <a:tc>
                  <a:txBody>
                    <a:bodyPr/>
                    <a:lstStyle/>
                    <a:p>
                      <a:pPr marL="0" marR="0" algn="r" rtl="0">
                        <a:lnSpc>
                          <a:spcPct val="115000"/>
                        </a:lnSpc>
                        <a:spcBef>
                          <a:spcPts val="0"/>
                        </a:spcBef>
                        <a:spcAft>
                          <a:spcPts val="0"/>
                        </a:spcAft>
                      </a:pPr>
                      <a:r>
                        <a:rPr lang="en-US" sz="1800" dirty="0">
                          <a:solidFill>
                            <a:srgbClr val="000000"/>
                          </a:solidFill>
                          <a:latin typeface="Arial"/>
                          <a:ea typeface="Times New Roman"/>
                          <a:cs typeface="Arial"/>
                        </a:rPr>
                        <a:t>.825</a:t>
                      </a:r>
                      <a:r>
                        <a:rPr lang="en-US" sz="1800" baseline="30000" dirty="0">
                          <a:solidFill>
                            <a:srgbClr val="000000"/>
                          </a:solidFill>
                          <a:latin typeface="Arial"/>
                          <a:ea typeface="Times New Roman"/>
                          <a:cs typeface="Arial"/>
                        </a:rPr>
                        <a:t>**</a:t>
                      </a:r>
                      <a:endParaRPr lang="en-US" sz="1800" dirty="0">
                        <a:latin typeface="Calibri"/>
                        <a:ea typeface="Calibri"/>
                        <a:cs typeface="Arial"/>
                      </a:endParaRPr>
                    </a:p>
                  </a:txBody>
                  <a:tcPr marL="68580" marR="68580" marT="0" marB="0"/>
                </a:tc>
              </a:tr>
              <a:tr h="370840">
                <a:tc>
                  <a:txBody>
                    <a:bodyPr/>
                    <a:lstStyle/>
                    <a:p>
                      <a:pPr marL="342900" marR="0" lvl="0" indent="-342900" algn="r" rtl="0">
                        <a:lnSpc>
                          <a:spcPct val="115000"/>
                        </a:lnSpc>
                        <a:spcBef>
                          <a:spcPts val="0"/>
                        </a:spcBef>
                        <a:spcAft>
                          <a:spcPts val="0"/>
                        </a:spcAft>
                        <a:buFont typeface="+mj-lt"/>
                        <a:buNone/>
                      </a:pPr>
                      <a:r>
                        <a:rPr lang="en-US" sz="1800" dirty="0" smtClean="0">
                          <a:solidFill>
                            <a:srgbClr val="000000"/>
                          </a:solidFill>
                          <a:latin typeface="Arial"/>
                          <a:ea typeface="Times New Roman"/>
                          <a:cs typeface="Arial"/>
                        </a:rPr>
                        <a:t>2</a:t>
                      </a:r>
                      <a:endParaRPr lang="en-US" sz="1800" dirty="0">
                        <a:solidFill>
                          <a:srgbClr val="000000"/>
                        </a:solidFill>
                        <a:latin typeface="Arial"/>
                        <a:ea typeface="Times New Roman"/>
                        <a:cs typeface="Arial"/>
                      </a:endParaRPr>
                    </a:p>
                  </a:txBody>
                  <a:tcPr marL="68580" marR="68580" marT="0" marB="0"/>
                </a:tc>
                <a:tc>
                  <a:txBody>
                    <a:bodyPr/>
                    <a:lstStyle/>
                    <a:p>
                      <a:pPr marL="0" marR="0" algn="r" rtl="0">
                        <a:lnSpc>
                          <a:spcPct val="115000"/>
                        </a:lnSpc>
                        <a:spcBef>
                          <a:spcPts val="0"/>
                        </a:spcBef>
                        <a:spcAft>
                          <a:spcPts val="0"/>
                        </a:spcAft>
                      </a:pPr>
                      <a:r>
                        <a:rPr lang="en-US" sz="1800" dirty="0">
                          <a:solidFill>
                            <a:srgbClr val="000000"/>
                          </a:solidFill>
                          <a:latin typeface="Arial"/>
                          <a:ea typeface="Times New Roman"/>
                          <a:cs typeface="Arial"/>
                        </a:rPr>
                        <a:t>.731</a:t>
                      </a:r>
                      <a:r>
                        <a:rPr lang="en-US" sz="1800" baseline="30000" dirty="0">
                          <a:solidFill>
                            <a:srgbClr val="000000"/>
                          </a:solidFill>
                          <a:latin typeface="Arial"/>
                          <a:ea typeface="Times New Roman"/>
                          <a:cs typeface="Arial"/>
                        </a:rPr>
                        <a:t>**</a:t>
                      </a:r>
                      <a:endParaRPr lang="en-US" sz="1800" dirty="0">
                        <a:latin typeface="Calibri"/>
                        <a:ea typeface="Calibri"/>
                        <a:cs typeface="Arial"/>
                      </a:endParaRPr>
                    </a:p>
                  </a:txBody>
                  <a:tcPr marL="68580" marR="68580" marT="0" marB="0"/>
                </a:tc>
              </a:tr>
              <a:tr h="370840">
                <a:tc>
                  <a:txBody>
                    <a:bodyPr/>
                    <a:lstStyle/>
                    <a:p>
                      <a:pPr marL="342900" marR="0" lvl="0" indent="-342900" algn="r" rtl="0">
                        <a:lnSpc>
                          <a:spcPct val="115000"/>
                        </a:lnSpc>
                        <a:spcBef>
                          <a:spcPts val="0"/>
                        </a:spcBef>
                        <a:spcAft>
                          <a:spcPts val="0"/>
                        </a:spcAft>
                        <a:buFont typeface="+mj-lt"/>
                        <a:buNone/>
                      </a:pPr>
                      <a:r>
                        <a:rPr lang="en-US" sz="1800" dirty="0" smtClean="0">
                          <a:solidFill>
                            <a:srgbClr val="000000"/>
                          </a:solidFill>
                          <a:latin typeface="Arial"/>
                          <a:ea typeface="Times New Roman"/>
                          <a:cs typeface="Arial"/>
                        </a:rPr>
                        <a:t>3</a:t>
                      </a:r>
                      <a:endParaRPr lang="en-US" sz="1800" dirty="0">
                        <a:solidFill>
                          <a:srgbClr val="000000"/>
                        </a:solidFill>
                        <a:latin typeface="Arial"/>
                        <a:ea typeface="Times New Roman"/>
                        <a:cs typeface="Arial"/>
                      </a:endParaRPr>
                    </a:p>
                  </a:txBody>
                  <a:tcPr marL="68580" marR="68580" marT="0" marB="0"/>
                </a:tc>
                <a:tc>
                  <a:txBody>
                    <a:bodyPr/>
                    <a:lstStyle/>
                    <a:p>
                      <a:pPr marL="0" marR="0" algn="r" rtl="0">
                        <a:lnSpc>
                          <a:spcPct val="115000"/>
                        </a:lnSpc>
                        <a:spcBef>
                          <a:spcPts val="0"/>
                        </a:spcBef>
                        <a:spcAft>
                          <a:spcPts val="0"/>
                        </a:spcAft>
                      </a:pPr>
                      <a:r>
                        <a:rPr lang="en-US" sz="1800" dirty="0">
                          <a:solidFill>
                            <a:srgbClr val="000000"/>
                          </a:solidFill>
                          <a:latin typeface="Arial"/>
                          <a:ea typeface="Times New Roman"/>
                          <a:cs typeface="Arial"/>
                        </a:rPr>
                        <a:t>.716</a:t>
                      </a:r>
                      <a:r>
                        <a:rPr lang="en-US" sz="1800" baseline="30000" dirty="0">
                          <a:solidFill>
                            <a:srgbClr val="000000"/>
                          </a:solidFill>
                          <a:latin typeface="Arial"/>
                          <a:ea typeface="Times New Roman"/>
                          <a:cs typeface="Arial"/>
                        </a:rPr>
                        <a:t>**</a:t>
                      </a:r>
                      <a:endParaRPr lang="en-US" sz="1800" dirty="0">
                        <a:latin typeface="Calibri"/>
                        <a:ea typeface="Calibri"/>
                        <a:cs typeface="Arial"/>
                      </a:endParaRPr>
                    </a:p>
                  </a:txBody>
                  <a:tcPr marL="68580" marR="68580" marT="0" marB="0"/>
                </a:tc>
              </a:tr>
              <a:tr h="370840">
                <a:tc>
                  <a:txBody>
                    <a:bodyPr/>
                    <a:lstStyle/>
                    <a:p>
                      <a:pPr marL="342900" marR="0" lvl="0" indent="-342900" algn="r" rtl="0">
                        <a:lnSpc>
                          <a:spcPct val="115000"/>
                        </a:lnSpc>
                        <a:spcBef>
                          <a:spcPts val="0"/>
                        </a:spcBef>
                        <a:spcAft>
                          <a:spcPts val="0"/>
                        </a:spcAft>
                        <a:buFont typeface="+mj-lt"/>
                        <a:buNone/>
                      </a:pPr>
                      <a:r>
                        <a:rPr lang="en-US" sz="1800" dirty="0" smtClean="0">
                          <a:solidFill>
                            <a:srgbClr val="000000"/>
                          </a:solidFill>
                          <a:latin typeface="Arial"/>
                          <a:ea typeface="Times New Roman"/>
                          <a:cs typeface="Arial"/>
                        </a:rPr>
                        <a:t>4</a:t>
                      </a:r>
                      <a:endParaRPr lang="en-US" sz="1800" dirty="0">
                        <a:solidFill>
                          <a:srgbClr val="000000"/>
                        </a:solidFill>
                        <a:latin typeface="Arial"/>
                        <a:ea typeface="Times New Roman"/>
                        <a:cs typeface="Arial"/>
                      </a:endParaRPr>
                    </a:p>
                  </a:txBody>
                  <a:tcPr marL="68580" marR="68580" marT="0" marB="0"/>
                </a:tc>
                <a:tc>
                  <a:txBody>
                    <a:bodyPr/>
                    <a:lstStyle/>
                    <a:p>
                      <a:pPr marL="0" marR="0" algn="r" rtl="0">
                        <a:lnSpc>
                          <a:spcPct val="115000"/>
                        </a:lnSpc>
                        <a:spcBef>
                          <a:spcPts val="0"/>
                        </a:spcBef>
                        <a:spcAft>
                          <a:spcPts val="0"/>
                        </a:spcAft>
                      </a:pPr>
                      <a:r>
                        <a:rPr lang="en-US" sz="1800" dirty="0">
                          <a:solidFill>
                            <a:srgbClr val="000000"/>
                          </a:solidFill>
                          <a:latin typeface="Arial"/>
                          <a:ea typeface="Times New Roman"/>
                          <a:cs typeface="Arial"/>
                        </a:rPr>
                        <a:t>.545</a:t>
                      </a:r>
                      <a:r>
                        <a:rPr lang="en-US" sz="1800" baseline="30000" dirty="0">
                          <a:solidFill>
                            <a:srgbClr val="000000"/>
                          </a:solidFill>
                          <a:latin typeface="Arial"/>
                          <a:ea typeface="Times New Roman"/>
                          <a:cs typeface="Arial"/>
                        </a:rPr>
                        <a:t>*</a:t>
                      </a:r>
                      <a:endParaRPr lang="en-US" sz="1800" dirty="0">
                        <a:latin typeface="Calibri"/>
                        <a:ea typeface="Calibri"/>
                        <a:cs typeface="Arial"/>
                      </a:endParaRPr>
                    </a:p>
                  </a:txBody>
                  <a:tcPr marL="68580" marR="68580" marT="0" marB="0"/>
                </a:tc>
              </a:tr>
              <a:tr h="370840">
                <a:tc>
                  <a:txBody>
                    <a:bodyPr/>
                    <a:lstStyle/>
                    <a:p>
                      <a:pPr marL="342900" marR="0" lvl="0" indent="-342900" algn="r" rtl="0">
                        <a:lnSpc>
                          <a:spcPct val="115000"/>
                        </a:lnSpc>
                        <a:spcBef>
                          <a:spcPts val="0"/>
                        </a:spcBef>
                        <a:spcAft>
                          <a:spcPts val="0"/>
                        </a:spcAft>
                        <a:buFont typeface="+mj-lt"/>
                        <a:buNone/>
                      </a:pPr>
                      <a:r>
                        <a:rPr lang="en-US" sz="1800" dirty="0" smtClean="0">
                          <a:solidFill>
                            <a:srgbClr val="000000"/>
                          </a:solidFill>
                          <a:latin typeface="Arial"/>
                          <a:ea typeface="Times New Roman"/>
                          <a:cs typeface="Arial"/>
                        </a:rPr>
                        <a:t>5</a:t>
                      </a:r>
                      <a:endParaRPr lang="en-US" sz="1800" dirty="0">
                        <a:solidFill>
                          <a:srgbClr val="000000"/>
                        </a:solidFill>
                        <a:latin typeface="Arial"/>
                        <a:ea typeface="Times New Roman"/>
                        <a:cs typeface="Arial"/>
                      </a:endParaRPr>
                    </a:p>
                  </a:txBody>
                  <a:tcPr marL="68580" marR="68580" marT="0" marB="0"/>
                </a:tc>
                <a:tc>
                  <a:txBody>
                    <a:bodyPr/>
                    <a:lstStyle/>
                    <a:p>
                      <a:pPr marL="0" marR="0" algn="r" rtl="0">
                        <a:lnSpc>
                          <a:spcPct val="115000"/>
                        </a:lnSpc>
                        <a:spcBef>
                          <a:spcPts val="0"/>
                        </a:spcBef>
                        <a:spcAft>
                          <a:spcPts val="0"/>
                        </a:spcAft>
                      </a:pPr>
                      <a:r>
                        <a:rPr lang="en-US" sz="1800" dirty="0">
                          <a:solidFill>
                            <a:srgbClr val="000000"/>
                          </a:solidFill>
                          <a:latin typeface="Arial"/>
                          <a:ea typeface="Times New Roman"/>
                          <a:cs typeface="Arial"/>
                        </a:rPr>
                        <a:t>.895</a:t>
                      </a:r>
                      <a:r>
                        <a:rPr lang="en-US" sz="1800" baseline="30000" dirty="0">
                          <a:solidFill>
                            <a:srgbClr val="000000"/>
                          </a:solidFill>
                          <a:latin typeface="Arial"/>
                          <a:ea typeface="Times New Roman"/>
                          <a:cs typeface="Arial"/>
                        </a:rPr>
                        <a:t>**</a:t>
                      </a:r>
                      <a:endParaRPr lang="en-US" sz="1800" dirty="0">
                        <a:latin typeface="Calibri"/>
                        <a:ea typeface="Calibri"/>
                        <a:cs typeface="Arial"/>
                      </a:endParaRPr>
                    </a:p>
                  </a:txBody>
                  <a:tcPr marL="68580" marR="68580" marT="0" marB="0"/>
                </a:tc>
              </a:tr>
              <a:tr h="370840">
                <a:tc>
                  <a:txBody>
                    <a:bodyPr/>
                    <a:lstStyle/>
                    <a:p>
                      <a:pPr marL="342900" marR="0" lvl="0" indent="-342900" algn="r" rtl="0">
                        <a:lnSpc>
                          <a:spcPct val="115000"/>
                        </a:lnSpc>
                        <a:spcBef>
                          <a:spcPts val="0"/>
                        </a:spcBef>
                        <a:spcAft>
                          <a:spcPts val="0"/>
                        </a:spcAft>
                        <a:buFont typeface="+mj-lt"/>
                        <a:buNone/>
                      </a:pPr>
                      <a:r>
                        <a:rPr lang="en-US" sz="1800" dirty="0" smtClean="0">
                          <a:solidFill>
                            <a:srgbClr val="000000"/>
                          </a:solidFill>
                          <a:latin typeface="Arial"/>
                          <a:ea typeface="Times New Roman"/>
                          <a:cs typeface="Arial"/>
                        </a:rPr>
                        <a:t>6</a:t>
                      </a:r>
                      <a:endParaRPr lang="en-US" sz="1800" dirty="0">
                        <a:solidFill>
                          <a:srgbClr val="000000"/>
                        </a:solidFill>
                        <a:latin typeface="Arial"/>
                        <a:ea typeface="Times New Roman"/>
                        <a:cs typeface="Arial"/>
                      </a:endParaRPr>
                    </a:p>
                  </a:txBody>
                  <a:tcPr marL="68580" marR="68580" marT="0" marB="0"/>
                </a:tc>
                <a:tc>
                  <a:txBody>
                    <a:bodyPr/>
                    <a:lstStyle/>
                    <a:p>
                      <a:pPr marL="0" marR="0" algn="r" rtl="0">
                        <a:lnSpc>
                          <a:spcPct val="115000"/>
                        </a:lnSpc>
                        <a:spcBef>
                          <a:spcPts val="0"/>
                        </a:spcBef>
                        <a:spcAft>
                          <a:spcPts val="0"/>
                        </a:spcAft>
                      </a:pPr>
                      <a:r>
                        <a:rPr lang="en-US" sz="1800" dirty="0">
                          <a:solidFill>
                            <a:srgbClr val="000000"/>
                          </a:solidFill>
                          <a:latin typeface="Arial"/>
                          <a:ea typeface="Times New Roman"/>
                          <a:cs typeface="Arial"/>
                        </a:rPr>
                        <a:t>.634</a:t>
                      </a:r>
                      <a:r>
                        <a:rPr lang="en-US" sz="1800" baseline="30000" dirty="0">
                          <a:solidFill>
                            <a:srgbClr val="000000"/>
                          </a:solidFill>
                          <a:latin typeface="Arial"/>
                          <a:ea typeface="Times New Roman"/>
                          <a:cs typeface="Arial"/>
                        </a:rPr>
                        <a:t>**</a:t>
                      </a:r>
                      <a:endParaRPr lang="en-US" sz="1800" dirty="0">
                        <a:latin typeface="Calibri"/>
                        <a:ea typeface="Calibri"/>
                        <a:cs typeface="Arial"/>
                      </a:endParaRPr>
                    </a:p>
                  </a:txBody>
                  <a:tcPr marL="68580" marR="68580" marT="0" marB="0"/>
                </a:tc>
              </a:tr>
              <a:tr h="370840">
                <a:tc>
                  <a:txBody>
                    <a:bodyPr/>
                    <a:lstStyle/>
                    <a:p>
                      <a:pPr marL="342900" marR="0" lvl="0" indent="-342900" algn="r" rtl="0">
                        <a:lnSpc>
                          <a:spcPct val="115000"/>
                        </a:lnSpc>
                        <a:spcBef>
                          <a:spcPts val="0"/>
                        </a:spcBef>
                        <a:spcAft>
                          <a:spcPts val="0"/>
                        </a:spcAft>
                        <a:buFont typeface="+mj-lt"/>
                        <a:buNone/>
                      </a:pPr>
                      <a:r>
                        <a:rPr lang="en-US" sz="1800" dirty="0" smtClean="0">
                          <a:solidFill>
                            <a:srgbClr val="000000"/>
                          </a:solidFill>
                          <a:latin typeface="Arial"/>
                          <a:ea typeface="Times New Roman"/>
                          <a:cs typeface="Arial"/>
                        </a:rPr>
                        <a:t>7</a:t>
                      </a:r>
                      <a:endParaRPr lang="en-US" sz="1800" dirty="0">
                        <a:solidFill>
                          <a:srgbClr val="000000"/>
                        </a:solidFill>
                        <a:latin typeface="Arial"/>
                        <a:ea typeface="Times New Roman"/>
                        <a:cs typeface="Arial"/>
                      </a:endParaRPr>
                    </a:p>
                  </a:txBody>
                  <a:tcPr marL="68580" marR="68580" marT="0" marB="0"/>
                </a:tc>
                <a:tc>
                  <a:txBody>
                    <a:bodyPr/>
                    <a:lstStyle/>
                    <a:p>
                      <a:pPr marL="0" marR="0" algn="r" rtl="0">
                        <a:lnSpc>
                          <a:spcPct val="115000"/>
                        </a:lnSpc>
                        <a:spcBef>
                          <a:spcPts val="0"/>
                        </a:spcBef>
                        <a:spcAft>
                          <a:spcPts val="0"/>
                        </a:spcAft>
                      </a:pPr>
                      <a:r>
                        <a:rPr lang="en-US" sz="1800" dirty="0">
                          <a:solidFill>
                            <a:srgbClr val="000000"/>
                          </a:solidFill>
                          <a:latin typeface="Arial"/>
                          <a:ea typeface="Times New Roman"/>
                          <a:cs typeface="Arial"/>
                        </a:rPr>
                        <a:t>.825</a:t>
                      </a:r>
                      <a:r>
                        <a:rPr lang="en-US" sz="1800" baseline="30000" dirty="0">
                          <a:solidFill>
                            <a:srgbClr val="000000"/>
                          </a:solidFill>
                          <a:latin typeface="Arial"/>
                          <a:ea typeface="Times New Roman"/>
                          <a:cs typeface="Arial"/>
                        </a:rPr>
                        <a:t>**</a:t>
                      </a:r>
                      <a:endParaRPr lang="en-US" sz="1800" dirty="0">
                        <a:latin typeface="Calibri"/>
                        <a:ea typeface="Calibri"/>
                        <a:cs typeface="Arial"/>
                      </a:endParaRPr>
                    </a:p>
                  </a:txBody>
                  <a:tcPr marL="68580" marR="68580" marT="0" marB="0"/>
                </a:tc>
              </a:tr>
              <a:tr h="370840">
                <a:tc>
                  <a:txBody>
                    <a:bodyPr/>
                    <a:lstStyle/>
                    <a:p>
                      <a:pPr marL="342900" marR="0" lvl="0" indent="-342900" algn="r" rtl="0">
                        <a:lnSpc>
                          <a:spcPct val="115000"/>
                        </a:lnSpc>
                        <a:spcBef>
                          <a:spcPts val="0"/>
                        </a:spcBef>
                        <a:spcAft>
                          <a:spcPts val="0"/>
                        </a:spcAft>
                        <a:buFont typeface="+mj-lt"/>
                        <a:buNone/>
                      </a:pPr>
                      <a:r>
                        <a:rPr lang="en-US" sz="1800" dirty="0" smtClean="0">
                          <a:solidFill>
                            <a:srgbClr val="000000"/>
                          </a:solidFill>
                          <a:latin typeface="Arial"/>
                          <a:ea typeface="Times New Roman"/>
                          <a:cs typeface="Arial"/>
                        </a:rPr>
                        <a:t>8</a:t>
                      </a:r>
                      <a:endParaRPr lang="en-US" sz="1800" dirty="0">
                        <a:solidFill>
                          <a:srgbClr val="000000"/>
                        </a:solidFill>
                        <a:latin typeface="Arial"/>
                        <a:ea typeface="Times New Roman"/>
                        <a:cs typeface="Arial"/>
                      </a:endParaRPr>
                    </a:p>
                  </a:txBody>
                  <a:tcPr marL="68580" marR="68580" marT="0" marB="0"/>
                </a:tc>
                <a:tc>
                  <a:txBody>
                    <a:bodyPr/>
                    <a:lstStyle/>
                    <a:p>
                      <a:pPr marL="0" marR="0" algn="r" rtl="0">
                        <a:lnSpc>
                          <a:spcPct val="115000"/>
                        </a:lnSpc>
                        <a:spcBef>
                          <a:spcPts val="0"/>
                        </a:spcBef>
                        <a:spcAft>
                          <a:spcPts val="0"/>
                        </a:spcAft>
                      </a:pPr>
                      <a:r>
                        <a:rPr lang="en-US" sz="1800" dirty="0">
                          <a:solidFill>
                            <a:srgbClr val="000000"/>
                          </a:solidFill>
                          <a:latin typeface="Arial"/>
                          <a:ea typeface="Times New Roman"/>
                          <a:cs typeface="Arial"/>
                        </a:rPr>
                        <a:t>.697</a:t>
                      </a:r>
                      <a:r>
                        <a:rPr lang="en-US" sz="1800" baseline="30000" dirty="0">
                          <a:solidFill>
                            <a:srgbClr val="000000"/>
                          </a:solidFill>
                          <a:latin typeface="Arial"/>
                          <a:ea typeface="Times New Roman"/>
                          <a:cs typeface="Arial"/>
                        </a:rPr>
                        <a:t>**</a:t>
                      </a:r>
                      <a:endParaRPr lang="en-US" sz="1800" dirty="0">
                        <a:latin typeface="Calibri"/>
                        <a:ea typeface="Calibri"/>
                        <a:cs typeface="Arial"/>
                      </a:endParaRPr>
                    </a:p>
                  </a:txBody>
                  <a:tcPr marL="68580" marR="68580" marT="0" marB="0"/>
                </a:tc>
              </a:tr>
              <a:tr h="370840">
                <a:tc>
                  <a:txBody>
                    <a:bodyPr/>
                    <a:lstStyle/>
                    <a:p>
                      <a:pPr marL="342900" marR="0" lvl="0" indent="-342900" algn="r" rtl="0">
                        <a:lnSpc>
                          <a:spcPct val="115000"/>
                        </a:lnSpc>
                        <a:spcBef>
                          <a:spcPts val="0"/>
                        </a:spcBef>
                        <a:spcAft>
                          <a:spcPts val="0"/>
                        </a:spcAft>
                        <a:buFont typeface="+mj-lt"/>
                        <a:buNone/>
                      </a:pPr>
                      <a:r>
                        <a:rPr lang="en-US" sz="1800" dirty="0" smtClean="0">
                          <a:solidFill>
                            <a:srgbClr val="000000"/>
                          </a:solidFill>
                          <a:latin typeface="Arial"/>
                          <a:ea typeface="Times New Roman"/>
                          <a:cs typeface="Arial"/>
                        </a:rPr>
                        <a:t>9</a:t>
                      </a:r>
                      <a:endParaRPr lang="en-US" sz="1800" dirty="0">
                        <a:solidFill>
                          <a:srgbClr val="000000"/>
                        </a:solidFill>
                        <a:latin typeface="Arial"/>
                        <a:ea typeface="Times New Roman"/>
                        <a:cs typeface="Arial"/>
                      </a:endParaRPr>
                    </a:p>
                  </a:txBody>
                  <a:tcPr marL="68580" marR="68580" marT="0" marB="0"/>
                </a:tc>
                <a:tc>
                  <a:txBody>
                    <a:bodyPr/>
                    <a:lstStyle/>
                    <a:p>
                      <a:pPr marL="0" marR="0" algn="r" rtl="0">
                        <a:lnSpc>
                          <a:spcPct val="115000"/>
                        </a:lnSpc>
                        <a:spcBef>
                          <a:spcPts val="0"/>
                        </a:spcBef>
                        <a:spcAft>
                          <a:spcPts val="0"/>
                        </a:spcAft>
                      </a:pPr>
                      <a:r>
                        <a:rPr lang="en-US" sz="1800">
                          <a:solidFill>
                            <a:srgbClr val="000000"/>
                          </a:solidFill>
                          <a:latin typeface="Arial"/>
                          <a:ea typeface="Times New Roman"/>
                          <a:cs typeface="Arial"/>
                        </a:rPr>
                        <a:t>.780</a:t>
                      </a:r>
                      <a:r>
                        <a:rPr lang="en-US" sz="1800" baseline="30000">
                          <a:solidFill>
                            <a:srgbClr val="000000"/>
                          </a:solidFill>
                          <a:latin typeface="Arial"/>
                          <a:ea typeface="Times New Roman"/>
                          <a:cs typeface="Arial"/>
                        </a:rPr>
                        <a:t>**</a:t>
                      </a:r>
                      <a:endParaRPr lang="en-US" sz="1800">
                        <a:latin typeface="Calibri"/>
                        <a:ea typeface="Calibri"/>
                        <a:cs typeface="Arial"/>
                      </a:endParaRPr>
                    </a:p>
                  </a:txBody>
                  <a:tcPr marL="68580" marR="68580" marT="0" marB="0"/>
                </a:tc>
              </a:tr>
              <a:tr h="370840">
                <a:tc>
                  <a:txBody>
                    <a:bodyPr/>
                    <a:lstStyle/>
                    <a:p>
                      <a:pPr marL="342900" marR="0" lvl="0" indent="-342900" algn="r" rtl="0">
                        <a:lnSpc>
                          <a:spcPct val="115000"/>
                        </a:lnSpc>
                        <a:spcBef>
                          <a:spcPts val="0"/>
                        </a:spcBef>
                        <a:spcAft>
                          <a:spcPts val="0"/>
                        </a:spcAft>
                        <a:buFont typeface="+mj-lt"/>
                        <a:buNone/>
                      </a:pPr>
                      <a:r>
                        <a:rPr lang="en-US" sz="1800" dirty="0" smtClean="0">
                          <a:solidFill>
                            <a:srgbClr val="000000"/>
                          </a:solidFill>
                          <a:latin typeface="Arial"/>
                          <a:ea typeface="Times New Roman"/>
                          <a:cs typeface="Arial"/>
                        </a:rPr>
                        <a:t>10</a:t>
                      </a:r>
                      <a:endParaRPr lang="en-US" sz="1800" dirty="0">
                        <a:solidFill>
                          <a:srgbClr val="000000"/>
                        </a:solidFill>
                        <a:latin typeface="Arial"/>
                        <a:ea typeface="Times New Roman"/>
                        <a:cs typeface="Arial"/>
                      </a:endParaRPr>
                    </a:p>
                  </a:txBody>
                  <a:tcPr marL="68580" marR="68580" marT="0" marB="0"/>
                </a:tc>
                <a:tc>
                  <a:txBody>
                    <a:bodyPr/>
                    <a:lstStyle/>
                    <a:p>
                      <a:pPr marL="0" marR="0" algn="r" rtl="0">
                        <a:lnSpc>
                          <a:spcPct val="115000"/>
                        </a:lnSpc>
                        <a:spcBef>
                          <a:spcPts val="0"/>
                        </a:spcBef>
                        <a:spcAft>
                          <a:spcPts val="0"/>
                        </a:spcAft>
                      </a:pPr>
                      <a:r>
                        <a:rPr lang="en-US" sz="1800" dirty="0">
                          <a:solidFill>
                            <a:srgbClr val="000000"/>
                          </a:solidFill>
                          <a:latin typeface="Arial"/>
                          <a:ea typeface="Times New Roman"/>
                          <a:cs typeface="Arial"/>
                        </a:rPr>
                        <a:t>.857</a:t>
                      </a:r>
                      <a:r>
                        <a:rPr lang="en-US" sz="1800" baseline="30000" dirty="0">
                          <a:solidFill>
                            <a:srgbClr val="000000"/>
                          </a:solidFill>
                          <a:latin typeface="Arial"/>
                          <a:ea typeface="Times New Roman"/>
                          <a:cs typeface="Arial"/>
                        </a:rPr>
                        <a:t>**</a:t>
                      </a:r>
                      <a:endParaRPr lang="en-US" sz="1800" dirty="0">
                        <a:latin typeface="Calibri"/>
                        <a:ea typeface="Calibri"/>
                        <a:cs typeface="Arial"/>
                      </a:endParaRPr>
                    </a:p>
                  </a:txBody>
                  <a:tcPr marL="68580" marR="68580" marT="0" marB="0"/>
                </a:tc>
              </a:tr>
              <a:tr h="370840">
                <a:tc>
                  <a:txBody>
                    <a:bodyPr/>
                    <a:lstStyle/>
                    <a:p>
                      <a:pPr marL="342900" marR="0" lvl="0" indent="-342900" algn="r" rtl="0">
                        <a:lnSpc>
                          <a:spcPct val="115000"/>
                        </a:lnSpc>
                        <a:spcBef>
                          <a:spcPts val="0"/>
                        </a:spcBef>
                        <a:spcAft>
                          <a:spcPts val="0"/>
                        </a:spcAft>
                        <a:buFont typeface="+mj-lt"/>
                        <a:buNone/>
                      </a:pPr>
                      <a:r>
                        <a:rPr lang="en-US" sz="1800" dirty="0" smtClean="0">
                          <a:solidFill>
                            <a:srgbClr val="000000"/>
                          </a:solidFill>
                          <a:latin typeface="Arial"/>
                          <a:ea typeface="Times New Roman"/>
                          <a:cs typeface="Arial"/>
                        </a:rPr>
                        <a:t>11</a:t>
                      </a:r>
                      <a:endParaRPr lang="en-US" sz="1800" dirty="0">
                        <a:solidFill>
                          <a:srgbClr val="000000"/>
                        </a:solidFill>
                        <a:latin typeface="Arial"/>
                        <a:ea typeface="Times New Roman"/>
                        <a:cs typeface="Arial"/>
                      </a:endParaRPr>
                    </a:p>
                  </a:txBody>
                  <a:tcPr marL="68580" marR="68580" marT="0" marB="0"/>
                </a:tc>
                <a:tc>
                  <a:txBody>
                    <a:bodyPr/>
                    <a:lstStyle/>
                    <a:p>
                      <a:pPr marL="0" marR="0" algn="r" rtl="0">
                        <a:lnSpc>
                          <a:spcPct val="115000"/>
                        </a:lnSpc>
                        <a:spcBef>
                          <a:spcPts val="0"/>
                        </a:spcBef>
                        <a:spcAft>
                          <a:spcPts val="0"/>
                        </a:spcAft>
                      </a:pPr>
                      <a:r>
                        <a:rPr lang="en-US" sz="1800" dirty="0">
                          <a:solidFill>
                            <a:srgbClr val="000000"/>
                          </a:solidFill>
                          <a:latin typeface="Arial"/>
                          <a:ea typeface="Times New Roman"/>
                          <a:cs typeface="Arial"/>
                        </a:rPr>
                        <a:t>.901</a:t>
                      </a:r>
                      <a:r>
                        <a:rPr lang="en-US" sz="1800" baseline="30000" dirty="0">
                          <a:solidFill>
                            <a:srgbClr val="000000"/>
                          </a:solidFill>
                          <a:latin typeface="Arial"/>
                          <a:ea typeface="Times New Roman"/>
                          <a:cs typeface="Arial"/>
                        </a:rPr>
                        <a:t>**</a:t>
                      </a:r>
                      <a:endParaRPr lang="en-US" sz="1800" dirty="0">
                        <a:latin typeface="Calibri"/>
                        <a:ea typeface="Calibri"/>
                        <a:cs typeface="Arial"/>
                      </a:endParaRPr>
                    </a:p>
                  </a:txBody>
                  <a:tcPr marL="68580" marR="68580" marT="0" marB="0"/>
                </a:tc>
              </a:tr>
              <a:tr h="370840">
                <a:tc>
                  <a:txBody>
                    <a:bodyPr/>
                    <a:lstStyle/>
                    <a:p>
                      <a:pPr marL="342900" marR="0" lvl="0" indent="-342900" algn="r" rtl="0">
                        <a:lnSpc>
                          <a:spcPct val="115000"/>
                        </a:lnSpc>
                        <a:spcBef>
                          <a:spcPts val="0"/>
                        </a:spcBef>
                        <a:spcAft>
                          <a:spcPts val="0"/>
                        </a:spcAft>
                        <a:buFont typeface="+mj-lt"/>
                        <a:buNone/>
                      </a:pPr>
                      <a:r>
                        <a:rPr lang="en-US" sz="1800" dirty="0" smtClean="0">
                          <a:solidFill>
                            <a:srgbClr val="000000"/>
                          </a:solidFill>
                          <a:latin typeface="Arial"/>
                          <a:ea typeface="Times New Roman"/>
                          <a:cs typeface="Arial"/>
                        </a:rPr>
                        <a:t>12</a:t>
                      </a:r>
                      <a:endParaRPr lang="en-US" sz="1800" dirty="0">
                        <a:solidFill>
                          <a:srgbClr val="000000"/>
                        </a:solidFill>
                        <a:latin typeface="Arial"/>
                        <a:ea typeface="Times New Roman"/>
                        <a:cs typeface="Arial"/>
                      </a:endParaRPr>
                    </a:p>
                  </a:txBody>
                  <a:tcPr marL="68580" marR="68580" marT="0" marB="0"/>
                </a:tc>
                <a:tc>
                  <a:txBody>
                    <a:bodyPr/>
                    <a:lstStyle/>
                    <a:p>
                      <a:pPr marL="0" marR="0" algn="r" rtl="0">
                        <a:lnSpc>
                          <a:spcPct val="115000"/>
                        </a:lnSpc>
                        <a:spcBef>
                          <a:spcPts val="0"/>
                        </a:spcBef>
                        <a:spcAft>
                          <a:spcPts val="0"/>
                        </a:spcAft>
                      </a:pPr>
                      <a:r>
                        <a:rPr lang="en-US" sz="1800" dirty="0">
                          <a:solidFill>
                            <a:srgbClr val="000000"/>
                          </a:solidFill>
                          <a:latin typeface="Arial"/>
                          <a:ea typeface="Times New Roman"/>
                          <a:cs typeface="Arial"/>
                        </a:rPr>
                        <a:t>.877</a:t>
                      </a:r>
                      <a:r>
                        <a:rPr lang="en-US" sz="1800" baseline="30000" dirty="0">
                          <a:solidFill>
                            <a:srgbClr val="000000"/>
                          </a:solidFill>
                          <a:latin typeface="Arial"/>
                          <a:ea typeface="Times New Roman"/>
                          <a:cs typeface="Arial"/>
                        </a:rPr>
                        <a:t>**</a:t>
                      </a:r>
                      <a:endParaRPr lang="en-US" sz="1800" dirty="0">
                        <a:latin typeface="Calibri"/>
                        <a:ea typeface="Calibri"/>
                        <a:cs typeface="Arial"/>
                      </a:endParaRPr>
                    </a:p>
                  </a:txBody>
                  <a:tcPr marL="68580" marR="68580" marT="0" marB="0"/>
                </a:tc>
              </a:tr>
              <a:tr h="370840">
                <a:tc>
                  <a:txBody>
                    <a:bodyPr/>
                    <a:lstStyle/>
                    <a:p>
                      <a:pPr marL="342900" marR="0" lvl="0" indent="-342900" algn="r" rtl="0">
                        <a:lnSpc>
                          <a:spcPct val="115000"/>
                        </a:lnSpc>
                        <a:spcBef>
                          <a:spcPts val="0"/>
                        </a:spcBef>
                        <a:spcAft>
                          <a:spcPts val="0"/>
                        </a:spcAft>
                        <a:buFont typeface="+mj-lt"/>
                        <a:buNone/>
                      </a:pPr>
                      <a:r>
                        <a:rPr lang="en-US" sz="1800" dirty="0" smtClean="0">
                          <a:solidFill>
                            <a:srgbClr val="FF0000"/>
                          </a:solidFill>
                          <a:latin typeface="Arial"/>
                          <a:ea typeface="Times New Roman"/>
                          <a:cs typeface="Arial"/>
                        </a:rPr>
                        <a:t>13</a:t>
                      </a:r>
                      <a:endParaRPr lang="en-US" sz="1800" dirty="0">
                        <a:solidFill>
                          <a:srgbClr val="FF0000"/>
                        </a:solidFill>
                        <a:latin typeface="Arial"/>
                        <a:ea typeface="Times New Roman"/>
                        <a:cs typeface="Arial"/>
                      </a:endParaRPr>
                    </a:p>
                  </a:txBody>
                  <a:tcPr marL="68580" marR="68580" marT="0" marB="0"/>
                </a:tc>
                <a:tc>
                  <a:txBody>
                    <a:bodyPr/>
                    <a:lstStyle/>
                    <a:p>
                      <a:pPr marL="0" marR="0" algn="r" rtl="0">
                        <a:lnSpc>
                          <a:spcPct val="115000"/>
                        </a:lnSpc>
                        <a:spcBef>
                          <a:spcPts val="0"/>
                        </a:spcBef>
                        <a:spcAft>
                          <a:spcPts val="0"/>
                        </a:spcAft>
                      </a:pPr>
                      <a:r>
                        <a:rPr lang="en-US" sz="1800" dirty="0">
                          <a:solidFill>
                            <a:srgbClr val="FF0000"/>
                          </a:solidFill>
                          <a:latin typeface="Arial"/>
                          <a:ea typeface="Times New Roman"/>
                          <a:cs typeface="Arial"/>
                        </a:rPr>
                        <a:t>.429</a:t>
                      </a:r>
                      <a:endParaRPr lang="en-US" sz="1800" dirty="0">
                        <a:solidFill>
                          <a:srgbClr val="FF0000"/>
                        </a:solidFill>
                        <a:latin typeface="Calibri"/>
                        <a:ea typeface="Calibri"/>
                        <a:cs typeface="Arial"/>
                      </a:endParaRPr>
                    </a:p>
                  </a:txBody>
                  <a:tcPr marL="68580" marR="68580" marT="0" marB="0"/>
                </a:tc>
              </a:tr>
              <a:tr h="370840">
                <a:tc>
                  <a:txBody>
                    <a:bodyPr/>
                    <a:lstStyle/>
                    <a:p>
                      <a:pPr marL="342900" marR="0" lvl="0" indent="-342900" algn="r" rtl="0">
                        <a:lnSpc>
                          <a:spcPct val="115000"/>
                        </a:lnSpc>
                        <a:spcBef>
                          <a:spcPts val="0"/>
                        </a:spcBef>
                        <a:spcAft>
                          <a:spcPts val="0"/>
                        </a:spcAft>
                        <a:buFont typeface="+mj-lt"/>
                        <a:buNone/>
                      </a:pPr>
                      <a:r>
                        <a:rPr lang="en-US" sz="1800" dirty="0" smtClean="0">
                          <a:solidFill>
                            <a:srgbClr val="000000"/>
                          </a:solidFill>
                          <a:latin typeface="Arial"/>
                          <a:ea typeface="Times New Roman"/>
                          <a:cs typeface="Arial"/>
                        </a:rPr>
                        <a:t>14</a:t>
                      </a:r>
                      <a:endParaRPr lang="en-US" sz="1800" dirty="0">
                        <a:solidFill>
                          <a:srgbClr val="000000"/>
                        </a:solidFill>
                        <a:latin typeface="Arial"/>
                        <a:ea typeface="Times New Roman"/>
                        <a:cs typeface="Arial"/>
                      </a:endParaRPr>
                    </a:p>
                  </a:txBody>
                  <a:tcPr marL="68580" marR="68580" marT="0" marB="0"/>
                </a:tc>
                <a:tc>
                  <a:txBody>
                    <a:bodyPr/>
                    <a:lstStyle/>
                    <a:p>
                      <a:pPr marL="0" marR="0" algn="r" rtl="0">
                        <a:lnSpc>
                          <a:spcPct val="115000"/>
                        </a:lnSpc>
                        <a:spcBef>
                          <a:spcPts val="0"/>
                        </a:spcBef>
                        <a:spcAft>
                          <a:spcPts val="0"/>
                        </a:spcAft>
                      </a:pPr>
                      <a:r>
                        <a:rPr lang="en-US" sz="1800" dirty="0">
                          <a:solidFill>
                            <a:srgbClr val="000000"/>
                          </a:solidFill>
                          <a:latin typeface="Arial"/>
                          <a:ea typeface="Times New Roman"/>
                          <a:cs typeface="Arial"/>
                        </a:rPr>
                        <a:t>.664</a:t>
                      </a:r>
                      <a:r>
                        <a:rPr lang="en-US" sz="1800" baseline="30000" dirty="0">
                          <a:solidFill>
                            <a:srgbClr val="000000"/>
                          </a:solidFill>
                          <a:latin typeface="Arial"/>
                          <a:ea typeface="Times New Roman"/>
                          <a:cs typeface="Arial"/>
                        </a:rPr>
                        <a:t>**</a:t>
                      </a:r>
                      <a:endParaRPr lang="en-US" sz="1800" dirty="0">
                        <a:latin typeface="Calibri"/>
                        <a:ea typeface="Calibri"/>
                        <a:cs typeface="Arial"/>
                      </a:endParaRPr>
                    </a:p>
                  </a:txBody>
                  <a:tcPr marL="68580" marR="68580" marT="0" marB="0"/>
                </a:tc>
              </a:tr>
            </a:tbl>
          </a:graphicData>
        </a:graphic>
      </p:graphicFrame>
      <p:sp>
        <p:nvSpPr>
          <p:cNvPr id="4" name="Content Placeholder 2"/>
          <p:cNvSpPr>
            <a:spLocks noGrp="1"/>
          </p:cNvSpPr>
          <p:nvPr>
            <p:ph idx="4294967295"/>
          </p:nvPr>
        </p:nvSpPr>
        <p:spPr>
          <a:xfrm>
            <a:off x="611560" y="3789040"/>
            <a:ext cx="3600400" cy="1296144"/>
          </a:xfrm>
        </p:spPr>
        <p:txBody>
          <a:bodyPr>
            <a:normAutofit fontScale="92500" lnSpcReduction="10000"/>
          </a:bodyPr>
          <a:lstStyle/>
          <a:p>
            <a:pPr algn="r">
              <a:buNone/>
            </a:pPr>
            <a:r>
              <a:rPr lang="x-none" b="1" u="sng" dirty="0" smtClean="0"/>
              <a:t>الثبات</a:t>
            </a:r>
            <a:r>
              <a:rPr lang="en-US" b="1" u="sng" dirty="0" smtClean="0"/>
              <a:t>:</a:t>
            </a:r>
            <a:r>
              <a:rPr lang="x-none" b="1" u="sng" dirty="0" smtClean="0"/>
              <a:t> </a:t>
            </a:r>
            <a:r>
              <a:rPr lang="x-none" dirty="0" smtClean="0"/>
              <a:t>تم حساب الثبات من خلال معادلة كرمباخ الفا</a:t>
            </a:r>
            <a:endParaRPr lang="en-US" dirty="0" smtClean="0"/>
          </a:p>
          <a:p>
            <a:pPr algn="l" rtl="0">
              <a:buNone/>
            </a:pPr>
            <a:r>
              <a:rPr lang="en-US" sz="2400" dirty="0" err="1" smtClean="0">
                <a:latin typeface="+mj-lt"/>
                <a:ea typeface="+mj-ea"/>
                <a:cs typeface="+mj-cs"/>
              </a:rPr>
              <a:t>Cronbach's</a:t>
            </a:r>
            <a:r>
              <a:rPr lang="en-US" sz="2400" dirty="0" smtClean="0">
                <a:latin typeface="+mj-lt"/>
                <a:ea typeface="+mj-ea"/>
                <a:cs typeface="+mj-cs"/>
              </a:rPr>
              <a:t> Alpha = .756 15 </a:t>
            </a:r>
            <a:endParaRPr lang="en-US" sz="2400" dirty="0">
              <a:latin typeface="+mj-lt"/>
              <a:ea typeface="+mj-ea"/>
              <a:cs typeface="+mj-cs"/>
            </a:endParaRPr>
          </a:p>
        </p:txBody>
      </p:sp>
    </p:spTree>
  </p:cSld>
  <p:clrMapOvr>
    <a:masterClrMapping/>
  </p:clrMapOvr>
  <p:transition xmlns:p14="http://schemas.microsoft.com/office/powerpoint/2010/main">
    <p:cover dir="r"/>
  </p:transitio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x-none" dirty="0" smtClean="0"/>
              <a:t>المشاركون في الدراسة </a:t>
            </a:r>
            <a:endParaRPr lang="en-US" dirty="0"/>
          </a:p>
        </p:txBody>
      </p:sp>
      <p:sp>
        <p:nvSpPr>
          <p:cNvPr id="5" name="Content Placeholder 4"/>
          <p:cNvSpPr>
            <a:spLocks noGrp="1"/>
          </p:cNvSpPr>
          <p:nvPr>
            <p:ph idx="1"/>
          </p:nvPr>
        </p:nvSpPr>
        <p:spPr/>
        <p:txBody>
          <a:bodyPr>
            <a:normAutofit lnSpcReduction="10000"/>
          </a:bodyPr>
          <a:lstStyle/>
          <a:p>
            <a:pPr algn="l" rtl="0">
              <a:buNone/>
            </a:pPr>
            <a:r>
              <a:rPr lang="x-none" dirty="0" smtClean="0"/>
              <a:t>تم توزيع الاستبيان عبر الانتر نت على الرابط التالي </a:t>
            </a:r>
          </a:p>
          <a:p>
            <a:pPr algn="l" rtl="0">
              <a:buNone/>
            </a:pPr>
            <a:r>
              <a:rPr lang="en-US" dirty="0" smtClean="0">
                <a:hlinkClick r:id="rId2"/>
              </a:rPr>
              <a:t>https://app.keysurvey.com/votingmodule/s180/f/761291/173b/</a:t>
            </a:r>
            <a:endParaRPr lang="en-US" dirty="0" smtClean="0"/>
          </a:p>
          <a:p>
            <a:pPr algn="l" rtl="0">
              <a:buNone/>
            </a:pPr>
            <a:endParaRPr lang="en-US" dirty="0" smtClean="0"/>
          </a:p>
          <a:p>
            <a:pPr algn="r">
              <a:buNone/>
            </a:pPr>
            <a:r>
              <a:rPr lang="x-none" dirty="0" smtClean="0"/>
              <a:t>تم الحصول على 17 استجابة</a:t>
            </a:r>
          </a:p>
          <a:p>
            <a:pPr algn="r">
              <a:buNone/>
            </a:pPr>
            <a:r>
              <a:rPr lang="x-none" dirty="0" smtClean="0"/>
              <a:t> يتوزع  المشاركون حسب متغيرات الدراسة كما يلي : </a:t>
            </a:r>
          </a:p>
          <a:p>
            <a:pPr algn="l" rtl="0">
              <a:buNone/>
            </a:pPr>
            <a:endParaRPr lang="x-none" dirty="0" smtClean="0"/>
          </a:p>
          <a:p>
            <a:pPr algn="l" rtl="0">
              <a:buNone/>
            </a:pPr>
            <a:r>
              <a:rPr lang="en-US" dirty="0" smtClean="0"/>
              <a:t> </a:t>
            </a:r>
          </a:p>
          <a:p>
            <a:pPr algn="l" rtl="0"/>
            <a:endParaRPr lang="en-US" dirty="0"/>
          </a:p>
        </p:txBody>
      </p:sp>
    </p:spTree>
  </p:cSld>
  <p:clrMapOvr>
    <a:masterClrMapping/>
  </p:clrMapOvr>
  <p:transition xmlns:p14="http://schemas.microsoft.com/office/powerpoint/2010/main">
    <p:cover dir="r"/>
  </p:transitio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dirty="0" smtClean="0"/>
              <a:t>المشاركون حسب الدولة </a:t>
            </a:r>
            <a:endParaRPr lang="en-US" dirty="0"/>
          </a:p>
        </p:txBody>
      </p:sp>
      <p:graphicFrame>
        <p:nvGraphicFramePr>
          <p:cNvPr id="7" name="Content Placeholder 6"/>
          <p:cNvGraphicFramePr>
            <a:graphicFrameLocks noGrp="1"/>
          </p:cNvGraphicFramePr>
          <p:nvPr>
            <p:ph idx="4294967295"/>
          </p:nvPr>
        </p:nvGraphicFramePr>
        <p:xfrm>
          <a:off x="1691680" y="1556792"/>
          <a:ext cx="5095460" cy="4079240"/>
        </p:xfrm>
        <a:graphic>
          <a:graphicData uri="http://schemas.openxmlformats.org/drawingml/2006/table">
            <a:tbl>
              <a:tblPr firstRow="1" bandRow="1">
                <a:tableStyleId>{5C22544A-7EE6-4342-B048-85BDC9FD1C3A}</a:tableStyleId>
              </a:tblPr>
              <a:tblGrid>
                <a:gridCol w="1008112"/>
                <a:gridCol w="1539618"/>
                <a:gridCol w="1273865"/>
                <a:gridCol w="1273865"/>
              </a:tblGrid>
              <a:tr h="370840">
                <a:tc gridSpan="2">
                  <a:txBody>
                    <a:bodyPr/>
                    <a:lstStyle/>
                    <a:p>
                      <a:pPr algn="ctr" fontAlgn="b"/>
                      <a:r>
                        <a:rPr lang="en-US" sz="1800" b="0" i="0" u="none" strike="noStrike" dirty="0">
                          <a:solidFill>
                            <a:srgbClr val="000000"/>
                          </a:solidFill>
                          <a:latin typeface="Arial"/>
                        </a:rPr>
                        <a:t> </a:t>
                      </a:r>
                    </a:p>
                  </a:txBody>
                  <a:tcPr marL="9525" marR="9525" marT="9525" marB="0" anchor="b"/>
                </a:tc>
                <a:tc hMerge="1">
                  <a:txBody>
                    <a:bodyPr/>
                    <a:lstStyle/>
                    <a:p>
                      <a:endParaRPr lang="en-US"/>
                    </a:p>
                  </a:txBody>
                  <a:tcPr/>
                </a:tc>
                <a:tc>
                  <a:txBody>
                    <a:bodyPr/>
                    <a:lstStyle/>
                    <a:p>
                      <a:pPr algn="ctr" fontAlgn="b"/>
                      <a:r>
                        <a:rPr lang="x-none" sz="1800" b="0" i="0" u="none" strike="noStrike" dirty="0" smtClean="0">
                          <a:solidFill>
                            <a:srgbClr val="000000"/>
                          </a:solidFill>
                          <a:latin typeface="Arial"/>
                        </a:rPr>
                        <a:t>التكرار</a:t>
                      </a:r>
                      <a:endParaRPr lang="en-US" sz="1800" b="0" i="0" u="none" strike="noStrike" dirty="0">
                        <a:solidFill>
                          <a:srgbClr val="000000"/>
                        </a:solidFill>
                        <a:latin typeface="Arial"/>
                      </a:endParaRPr>
                    </a:p>
                  </a:txBody>
                  <a:tcPr marL="9525" marR="9525" marT="9525" marB="0" anchor="b"/>
                </a:tc>
                <a:tc>
                  <a:txBody>
                    <a:bodyPr/>
                    <a:lstStyle/>
                    <a:p>
                      <a:pPr algn="ctr" fontAlgn="b"/>
                      <a:r>
                        <a:rPr lang="x-none" sz="1800" b="0" i="0" u="none" strike="noStrike" dirty="0" smtClean="0">
                          <a:solidFill>
                            <a:srgbClr val="000000"/>
                          </a:solidFill>
                          <a:latin typeface="Arial"/>
                        </a:rPr>
                        <a:t>النسبة</a:t>
                      </a:r>
                      <a:endParaRPr lang="en-US" sz="1800" b="0" i="0" u="none" strike="noStrike" dirty="0">
                        <a:solidFill>
                          <a:srgbClr val="000000"/>
                        </a:solidFill>
                        <a:latin typeface="Arial"/>
                      </a:endParaRPr>
                    </a:p>
                  </a:txBody>
                  <a:tcPr marL="9525" marR="9525" marT="9525" marB="0" anchor="b"/>
                </a:tc>
              </a:tr>
              <a:tr h="370840">
                <a:tc rowSpan="8">
                  <a:txBody>
                    <a:bodyPr/>
                    <a:lstStyle/>
                    <a:p>
                      <a:pPr algn="ctr" fontAlgn="t"/>
                      <a:r>
                        <a:rPr lang="en-US" sz="1800" b="0" i="0" u="none" strike="noStrike">
                          <a:solidFill>
                            <a:srgbClr val="000000"/>
                          </a:solidFill>
                          <a:latin typeface="Arial"/>
                        </a:rPr>
                        <a:t>Valid</a:t>
                      </a:r>
                    </a:p>
                  </a:txBody>
                  <a:tcPr marL="9525" marR="9525" marT="9525" marB="0"/>
                </a:tc>
                <a:tc>
                  <a:txBody>
                    <a:bodyPr/>
                    <a:lstStyle/>
                    <a:p>
                      <a:pPr algn="ctr" fontAlgn="t"/>
                      <a:r>
                        <a:rPr lang="x-none" sz="1800" b="0" i="0" u="none" strike="noStrike" dirty="0" smtClean="0">
                          <a:solidFill>
                            <a:srgbClr val="000000"/>
                          </a:solidFill>
                          <a:latin typeface="Arial"/>
                        </a:rPr>
                        <a:t>البرازيل </a:t>
                      </a:r>
                      <a:endParaRPr lang="en-US" sz="1800" b="0" i="0" u="none" strike="noStrike" dirty="0">
                        <a:solidFill>
                          <a:srgbClr val="000000"/>
                        </a:solidFill>
                        <a:latin typeface="Arial"/>
                      </a:endParaRPr>
                    </a:p>
                  </a:txBody>
                  <a:tcPr marL="9525" marR="9525" marT="9525" marB="0"/>
                </a:tc>
                <a:tc>
                  <a:txBody>
                    <a:bodyPr/>
                    <a:lstStyle/>
                    <a:p>
                      <a:pPr algn="ctr" fontAlgn="t"/>
                      <a:r>
                        <a:rPr lang="en-US" sz="1800" b="0" i="0" u="none" strike="noStrike">
                          <a:solidFill>
                            <a:srgbClr val="000000"/>
                          </a:solidFill>
                          <a:latin typeface="Arial"/>
                        </a:rPr>
                        <a:t>4</a:t>
                      </a:r>
                    </a:p>
                  </a:txBody>
                  <a:tcPr marL="9525" marR="9525" marT="9525" marB="0"/>
                </a:tc>
                <a:tc>
                  <a:txBody>
                    <a:bodyPr/>
                    <a:lstStyle/>
                    <a:p>
                      <a:pPr algn="ctr" fontAlgn="t"/>
                      <a:r>
                        <a:rPr lang="en-US" sz="1800" b="0" i="0" u="none" strike="noStrike">
                          <a:solidFill>
                            <a:srgbClr val="000000"/>
                          </a:solidFill>
                          <a:latin typeface="Arial"/>
                        </a:rPr>
                        <a:t>23.5</a:t>
                      </a:r>
                    </a:p>
                  </a:txBody>
                  <a:tcPr marL="9525" marR="9525" marT="9525" marB="0"/>
                </a:tc>
              </a:tr>
              <a:tr h="370840">
                <a:tc vMerge="1">
                  <a:txBody>
                    <a:bodyPr/>
                    <a:lstStyle/>
                    <a:p>
                      <a:endParaRPr lang="en-US"/>
                    </a:p>
                  </a:txBody>
                  <a:tcPr/>
                </a:tc>
                <a:tc>
                  <a:txBody>
                    <a:bodyPr/>
                    <a:lstStyle/>
                    <a:p>
                      <a:pPr algn="ctr" fontAlgn="t"/>
                      <a:r>
                        <a:rPr lang="x-none" sz="1800" b="0" i="0" u="none" strike="noStrike" dirty="0" smtClean="0">
                          <a:solidFill>
                            <a:srgbClr val="000000"/>
                          </a:solidFill>
                          <a:latin typeface="Arial"/>
                        </a:rPr>
                        <a:t>كولومبيا</a:t>
                      </a:r>
                      <a:endParaRPr lang="en-US" sz="1800" b="0" i="0" u="none" strike="noStrike" dirty="0">
                        <a:solidFill>
                          <a:srgbClr val="000000"/>
                        </a:solidFill>
                        <a:latin typeface="Arial"/>
                      </a:endParaRPr>
                    </a:p>
                  </a:txBody>
                  <a:tcPr marL="9525" marR="9525" marT="9525" marB="0"/>
                </a:tc>
                <a:tc>
                  <a:txBody>
                    <a:bodyPr/>
                    <a:lstStyle/>
                    <a:p>
                      <a:pPr algn="ctr" fontAlgn="t"/>
                      <a:r>
                        <a:rPr lang="en-US" sz="1800" b="0" i="0" u="none" strike="noStrike">
                          <a:solidFill>
                            <a:srgbClr val="000000"/>
                          </a:solidFill>
                          <a:latin typeface="Arial"/>
                        </a:rPr>
                        <a:t>1</a:t>
                      </a:r>
                    </a:p>
                  </a:txBody>
                  <a:tcPr marL="9525" marR="9525" marT="9525" marB="0"/>
                </a:tc>
                <a:tc>
                  <a:txBody>
                    <a:bodyPr/>
                    <a:lstStyle/>
                    <a:p>
                      <a:pPr algn="ctr" fontAlgn="t"/>
                      <a:r>
                        <a:rPr lang="en-US" sz="1800" b="0" i="0" u="none" strike="noStrike">
                          <a:solidFill>
                            <a:srgbClr val="000000"/>
                          </a:solidFill>
                          <a:latin typeface="Arial"/>
                        </a:rPr>
                        <a:t>5.9</a:t>
                      </a:r>
                    </a:p>
                  </a:txBody>
                  <a:tcPr marL="9525" marR="9525" marT="9525" marB="0"/>
                </a:tc>
              </a:tr>
              <a:tr h="370840">
                <a:tc vMerge="1">
                  <a:txBody>
                    <a:bodyPr/>
                    <a:lstStyle/>
                    <a:p>
                      <a:endParaRPr lang="en-US"/>
                    </a:p>
                  </a:txBody>
                  <a:tcPr/>
                </a:tc>
                <a:tc>
                  <a:txBody>
                    <a:bodyPr/>
                    <a:lstStyle/>
                    <a:p>
                      <a:pPr algn="ctr" fontAlgn="t"/>
                      <a:r>
                        <a:rPr lang="x-none" sz="1800" b="0" i="0" u="none" strike="noStrike" dirty="0" smtClean="0">
                          <a:solidFill>
                            <a:srgbClr val="000000"/>
                          </a:solidFill>
                          <a:latin typeface="Arial"/>
                        </a:rPr>
                        <a:t>فرنسا</a:t>
                      </a:r>
                      <a:endParaRPr lang="en-US" sz="1800" b="0" i="0" u="none" strike="noStrike" dirty="0">
                        <a:solidFill>
                          <a:srgbClr val="000000"/>
                        </a:solidFill>
                        <a:latin typeface="Arial"/>
                      </a:endParaRPr>
                    </a:p>
                  </a:txBody>
                  <a:tcPr marL="9525" marR="9525" marT="9525" marB="0"/>
                </a:tc>
                <a:tc>
                  <a:txBody>
                    <a:bodyPr/>
                    <a:lstStyle/>
                    <a:p>
                      <a:pPr algn="ctr" fontAlgn="t"/>
                      <a:r>
                        <a:rPr lang="en-US" sz="1800" b="0" i="0" u="none" strike="noStrike">
                          <a:solidFill>
                            <a:srgbClr val="000000"/>
                          </a:solidFill>
                          <a:latin typeface="Arial"/>
                        </a:rPr>
                        <a:t>1</a:t>
                      </a:r>
                    </a:p>
                  </a:txBody>
                  <a:tcPr marL="9525" marR="9525" marT="9525" marB="0"/>
                </a:tc>
                <a:tc>
                  <a:txBody>
                    <a:bodyPr/>
                    <a:lstStyle/>
                    <a:p>
                      <a:pPr algn="ctr" fontAlgn="t"/>
                      <a:r>
                        <a:rPr lang="en-US" sz="1800" b="0" i="0" u="none" strike="noStrike">
                          <a:solidFill>
                            <a:srgbClr val="000000"/>
                          </a:solidFill>
                          <a:latin typeface="Arial"/>
                        </a:rPr>
                        <a:t>5.9</a:t>
                      </a:r>
                    </a:p>
                  </a:txBody>
                  <a:tcPr marL="9525" marR="9525" marT="9525" marB="0"/>
                </a:tc>
              </a:tr>
              <a:tr h="370840">
                <a:tc vMerge="1">
                  <a:txBody>
                    <a:bodyPr/>
                    <a:lstStyle/>
                    <a:p>
                      <a:endParaRPr lang="en-US"/>
                    </a:p>
                  </a:txBody>
                  <a:tcPr/>
                </a:tc>
                <a:tc>
                  <a:txBody>
                    <a:bodyPr/>
                    <a:lstStyle/>
                    <a:p>
                      <a:pPr algn="ctr" fontAlgn="t"/>
                      <a:r>
                        <a:rPr lang="x-none" sz="1800" b="0" i="0" u="none" strike="noStrike" dirty="0" smtClean="0">
                          <a:solidFill>
                            <a:srgbClr val="000000"/>
                          </a:solidFill>
                          <a:latin typeface="Arial"/>
                        </a:rPr>
                        <a:t>المانيا</a:t>
                      </a:r>
                      <a:endParaRPr lang="en-US" sz="1800" b="0" i="0" u="none" strike="noStrike" dirty="0">
                        <a:solidFill>
                          <a:srgbClr val="000000"/>
                        </a:solidFill>
                        <a:latin typeface="Arial"/>
                      </a:endParaRPr>
                    </a:p>
                  </a:txBody>
                  <a:tcPr marL="9525" marR="9525" marT="9525" marB="0"/>
                </a:tc>
                <a:tc>
                  <a:txBody>
                    <a:bodyPr/>
                    <a:lstStyle/>
                    <a:p>
                      <a:pPr algn="ctr" fontAlgn="t"/>
                      <a:r>
                        <a:rPr lang="en-US" sz="1800" b="0" i="0" u="none" strike="noStrike">
                          <a:solidFill>
                            <a:srgbClr val="000000"/>
                          </a:solidFill>
                          <a:latin typeface="Arial"/>
                        </a:rPr>
                        <a:t>3</a:t>
                      </a:r>
                    </a:p>
                  </a:txBody>
                  <a:tcPr marL="9525" marR="9525" marT="9525" marB="0"/>
                </a:tc>
                <a:tc>
                  <a:txBody>
                    <a:bodyPr/>
                    <a:lstStyle/>
                    <a:p>
                      <a:pPr algn="ctr" fontAlgn="t"/>
                      <a:r>
                        <a:rPr lang="en-US" sz="1800" b="0" i="0" u="none" strike="noStrike">
                          <a:solidFill>
                            <a:srgbClr val="000000"/>
                          </a:solidFill>
                          <a:latin typeface="Arial"/>
                        </a:rPr>
                        <a:t>17.6</a:t>
                      </a:r>
                    </a:p>
                  </a:txBody>
                  <a:tcPr marL="9525" marR="9525" marT="9525" marB="0"/>
                </a:tc>
              </a:tr>
              <a:tr h="370840">
                <a:tc vMerge="1">
                  <a:txBody>
                    <a:bodyPr/>
                    <a:lstStyle/>
                    <a:p>
                      <a:endParaRPr lang="en-US"/>
                    </a:p>
                  </a:txBody>
                  <a:tcPr/>
                </a:tc>
                <a:tc>
                  <a:txBody>
                    <a:bodyPr/>
                    <a:lstStyle/>
                    <a:p>
                      <a:pPr algn="ctr" fontAlgn="t"/>
                      <a:r>
                        <a:rPr lang="x-none" sz="1800" b="0" i="0" u="none" strike="noStrike" dirty="0" smtClean="0">
                          <a:solidFill>
                            <a:srgbClr val="000000"/>
                          </a:solidFill>
                          <a:latin typeface="Arial"/>
                        </a:rPr>
                        <a:t>السعودية</a:t>
                      </a:r>
                      <a:endParaRPr lang="en-US" sz="1800" b="0" i="0" u="none" strike="noStrike" dirty="0">
                        <a:solidFill>
                          <a:srgbClr val="000000"/>
                        </a:solidFill>
                        <a:latin typeface="Arial"/>
                      </a:endParaRPr>
                    </a:p>
                  </a:txBody>
                  <a:tcPr marL="9525" marR="9525" marT="9525" marB="0"/>
                </a:tc>
                <a:tc>
                  <a:txBody>
                    <a:bodyPr/>
                    <a:lstStyle/>
                    <a:p>
                      <a:pPr algn="ctr" fontAlgn="t"/>
                      <a:r>
                        <a:rPr lang="en-US" sz="1800" b="0" i="0" u="none" strike="noStrike">
                          <a:solidFill>
                            <a:srgbClr val="000000"/>
                          </a:solidFill>
                          <a:latin typeface="Arial"/>
                        </a:rPr>
                        <a:t>2</a:t>
                      </a:r>
                    </a:p>
                  </a:txBody>
                  <a:tcPr marL="9525" marR="9525" marT="9525" marB="0"/>
                </a:tc>
                <a:tc>
                  <a:txBody>
                    <a:bodyPr/>
                    <a:lstStyle/>
                    <a:p>
                      <a:pPr algn="ctr" fontAlgn="t"/>
                      <a:r>
                        <a:rPr lang="en-US" sz="1800" b="0" i="0" u="none" strike="noStrike">
                          <a:solidFill>
                            <a:srgbClr val="000000"/>
                          </a:solidFill>
                          <a:latin typeface="Arial"/>
                        </a:rPr>
                        <a:t>11.8</a:t>
                      </a:r>
                    </a:p>
                  </a:txBody>
                  <a:tcPr marL="9525" marR="9525" marT="9525" marB="0"/>
                </a:tc>
              </a:tr>
              <a:tr h="370840">
                <a:tc vMerge="1">
                  <a:txBody>
                    <a:bodyPr/>
                    <a:lstStyle/>
                    <a:p>
                      <a:endParaRPr lang="en-US"/>
                    </a:p>
                  </a:txBody>
                  <a:tcPr/>
                </a:tc>
                <a:tc>
                  <a:txBody>
                    <a:bodyPr/>
                    <a:lstStyle/>
                    <a:p>
                      <a:pPr algn="ctr" fontAlgn="t"/>
                      <a:r>
                        <a:rPr lang="x-none" sz="1800" b="0" i="0" u="none" strike="noStrike" dirty="0" smtClean="0">
                          <a:solidFill>
                            <a:srgbClr val="000000"/>
                          </a:solidFill>
                          <a:latin typeface="Arial"/>
                        </a:rPr>
                        <a:t>تونس</a:t>
                      </a:r>
                      <a:endParaRPr lang="en-US" sz="1800" b="0" i="0" u="none" strike="noStrike" dirty="0">
                        <a:solidFill>
                          <a:srgbClr val="000000"/>
                        </a:solidFill>
                        <a:latin typeface="Arial"/>
                      </a:endParaRPr>
                    </a:p>
                  </a:txBody>
                  <a:tcPr marL="9525" marR="9525" marT="9525" marB="0"/>
                </a:tc>
                <a:tc>
                  <a:txBody>
                    <a:bodyPr/>
                    <a:lstStyle/>
                    <a:p>
                      <a:pPr algn="ctr" fontAlgn="t"/>
                      <a:r>
                        <a:rPr lang="en-US" sz="1800" b="0" i="0" u="none" strike="noStrike">
                          <a:solidFill>
                            <a:srgbClr val="000000"/>
                          </a:solidFill>
                          <a:latin typeface="Arial"/>
                        </a:rPr>
                        <a:t>1</a:t>
                      </a:r>
                    </a:p>
                  </a:txBody>
                  <a:tcPr marL="9525" marR="9525" marT="9525" marB="0"/>
                </a:tc>
                <a:tc>
                  <a:txBody>
                    <a:bodyPr/>
                    <a:lstStyle/>
                    <a:p>
                      <a:pPr algn="ctr" fontAlgn="t"/>
                      <a:r>
                        <a:rPr lang="en-US" sz="1800" b="0" i="0" u="none" strike="noStrike">
                          <a:solidFill>
                            <a:srgbClr val="000000"/>
                          </a:solidFill>
                          <a:latin typeface="Arial"/>
                        </a:rPr>
                        <a:t>5.9</a:t>
                      </a:r>
                    </a:p>
                  </a:txBody>
                  <a:tcPr marL="9525" marR="9525" marT="9525" marB="0"/>
                </a:tc>
              </a:tr>
              <a:tr h="370840">
                <a:tc vMerge="1">
                  <a:txBody>
                    <a:bodyPr/>
                    <a:lstStyle/>
                    <a:p>
                      <a:endParaRPr lang="en-US"/>
                    </a:p>
                  </a:txBody>
                  <a:tcPr/>
                </a:tc>
                <a:tc>
                  <a:txBody>
                    <a:bodyPr/>
                    <a:lstStyle/>
                    <a:p>
                      <a:pPr algn="ctr" fontAlgn="t"/>
                      <a:r>
                        <a:rPr lang="x-none" sz="1800" b="0" i="0" u="none" strike="noStrike" dirty="0" smtClean="0">
                          <a:solidFill>
                            <a:srgbClr val="000000"/>
                          </a:solidFill>
                          <a:latin typeface="Arial"/>
                        </a:rPr>
                        <a:t>امريكا</a:t>
                      </a:r>
                      <a:endParaRPr lang="en-US" sz="1800" b="0" i="0" u="none" strike="noStrike" dirty="0">
                        <a:solidFill>
                          <a:srgbClr val="000000"/>
                        </a:solidFill>
                        <a:latin typeface="Arial"/>
                      </a:endParaRPr>
                    </a:p>
                  </a:txBody>
                  <a:tcPr marL="9525" marR="9525" marT="9525" marB="0"/>
                </a:tc>
                <a:tc>
                  <a:txBody>
                    <a:bodyPr/>
                    <a:lstStyle/>
                    <a:p>
                      <a:pPr algn="ctr" fontAlgn="t"/>
                      <a:r>
                        <a:rPr lang="en-US" sz="1800" b="0" i="0" u="none" strike="noStrike">
                          <a:solidFill>
                            <a:srgbClr val="000000"/>
                          </a:solidFill>
                          <a:latin typeface="Arial"/>
                        </a:rPr>
                        <a:t>4</a:t>
                      </a:r>
                    </a:p>
                  </a:txBody>
                  <a:tcPr marL="9525" marR="9525" marT="9525" marB="0"/>
                </a:tc>
                <a:tc>
                  <a:txBody>
                    <a:bodyPr/>
                    <a:lstStyle/>
                    <a:p>
                      <a:pPr algn="ctr" fontAlgn="t"/>
                      <a:r>
                        <a:rPr lang="en-US" sz="1800" b="0" i="0" u="none" strike="noStrike">
                          <a:solidFill>
                            <a:srgbClr val="000000"/>
                          </a:solidFill>
                          <a:latin typeface="Arial"/>
                        </a:rPr>
                        <a:t>23.5</a:t>
                      </a:r>
                    </a:p>
                  </a:txBody>
                  <a:tcPr marL="9525" marR="9525" marT="9525" marB="0"/>
                </a:tc>
              </a:tr>
              <a:tr h="370840">
                <a:tc vMerge="1">
                  <a:txBody>
                    <a:bodyPr/>
                    <a:lstStyle/>
                    <a:p>
                      <a:endParaRPr lang="en-US"/>
                    </a:p>
                  </a:txBody>
                  <a:tcPr/>
                </a:tc>
                <a:tc>
                  <a:txBody>
                    <a:bodyPr/>
                    <a:lstStyle/>
                    <a:p>
                      <a:pPr algn="ctr" fontAlgn="t"/>
                      <a:r>
                        <a:rPr lang="x-none" sz="1800" b="0" i="0" u="none" strike="noStrike" dirty="0" smtClean="0">
                          <a:solidFill>
                            <a:srgbClr val="000000"/>
                          </a:solidFill>
                          <a:latin typeface="Arial"/>
                        </a:rPr>
                        <a:t>الكلي</a:t>
                      </a:r>
                      <a:endParaRPr lang="en-US" sz="1800" b="0" i="0" u="none" strike="noStrike" dirty="0">
                        <a:solidFill>
                          <a:srgbClr val="000000"/>
                        </a:solidFill>
                        <a:latin typeface="Arial"/>
                      </a:endParaRPr>
                    </a:p>
                  </a:txBody>
                  <a:tcPr marL="9525" marR="9525" marT="9525" marB="0"/>
                </a:tc>
                <a:tc>
                  <a:txBody>
                    <a:bodyPr/>
                    <a:lstStyle/>
                    <a:p>
                      <a:pPr algn="ctr" fontAlgn="t"/>
                      <a:r>
                        <a:rPr lang="en-US" sz="1800" b="0" i="0" u="none" strike="noStrike">
                          <a:solidFill>
                            <a:srgbClr val="000000"/>
                          </a:solidFill>
                          <a:latin typeface="Arial"/>
                        </a:rPr>
                        <a:t>16</a:t>
                      </a:r>
                    </a:p>
                  </a:txBody>
                  <a:tcPr marL="9525" marR="9525" marT="9525" marB="0"/>
                </a:tc>
                <a:tc>
                  <a:txBody>
                    <a:bodyPr/>
                    <a:lstStyle/>
                    <a:p>
                      <a:pPr algn="ctr" fontAlgn="t"/>
                      <a:r>
                        <a:rPr lang="en-US" sz="1800" b="0" i="0" u="none" strike="noStrike">
                          <a:solidFill>
                            <a:srgbClr val="000000"/>
                          </a:solidFill>
                          <a:latin typeface="Arial"/>
                        </a:rPr>
                        <a:t>94.1</a:t>
                      </a:r>
                    </a:p>
                  </a:txBody>
                  <a:tcPr marL="9525" marR="9525" marT="9525" marB="0"/>
                </a:tc>
              </a:tr>
              <a:tr h="370840">
                <a:tc>
                  <a:txBody>
                    <a:bodyPr/>
                    <a:lstStyle/>
                    <a:p>
                      <a:pPr algn="ctr" fontAlgn="t"/>
                      <a:endParaRPr lang="en-US" sz="1800" b="0" i="0" u="none" strike="noStrike" dirty="0">
                        <a:solidFill>
                          <a:srgbClr val="000000"/>
                        </a:solidFill>
                        <a:latin typeface="Arial"/>
                      </a:endParaRPr>
                    </a:p>
                  </a:txBody>
                  <a:tcPr marL="9525" marR="9525" marT="9525" marB="0"/>
                </a:tc>
                <a:tc>
                  <a:txBody>
                    <a:bodyPr/>
                    <a:lstStyle/>
                    <a:p>
                      <a:pPr algn="ctr" fontAlgn="t"/>
                      <a:r>
                        <a:rPr lang="x-none" sz="1800" b="0" i="0" u="none" strike="noStrike" dirty="0" smtClean="0">
                          <a:solidFill>
                            <a:srgbClr val="000000"/>
                          </a:solidFill>
                          <a:latin typeface="Arial"/>
                        </a:rPr>
                        <a:t>المفقود</a:t>
                      </a:r>
                      <a:endParaRPr lang="en-US" sz="1800" b="0" i="0" u="none" strike="noStrike" dirty="0">
                        <a:solidFill>
                          <a:srgbClr val="000000"/>
                        </a:solidFill>
                        <a:latin typeface="Arial"/>
                      </a:endParaRPr>
                    </a:p>
                  </a:txBody>
                  <a:tcPr marL="9525" marR="9525" marT="9525" marB="0"/>
                </a:tc>
                <a:tc>
                  <a:txBody>
                    <a:bodyPr/>
                    <a:lstStyle/>
                    <a:p>
                      <a:pPr algn="ctr" fontAlgn="t"/>
                      <a:r>
                        <a:rPr lang="en-US" sz="1800" b="0" i="0" u="none" strike="noStrike">
                          <a:solidFill>
                            <a:srgbClr val="000000"/>
                          </a:solidFill>
                          <a:latin typeface="Arial"/>
                        </a:rPr>
                        <a:t>1</a:t>
                      </a:r>
                    </a:p>
                  </a:txBody>
                  <a:tcPr marL="9525" marR="9525" marT="9525" marB="0"/>
                </a:tc>
                <a:tc>
                  <a:txBody>
                    <a:bodyPr/>
                    <a:lstStyle/>
                    <a:p>
                      <a:pPr algn="ctr" fontAlgn="t"/>
                      <a:r>
                        <a:rPr lang="en-US" sz="1800" b="0" i="0" u="none" strike="noStrike">
                          <a:solidFill>
                            <a:srgbClr val="000000"/>
                          </a:solidFill>
                          <a:latin typeface="Arial"/>
                        </a:rPr>
                        <a:t>5.9</a:t>
                      </a:r>
                    </a:p>
                  </a:txBody>
                  <a:tcPr marL="9525" marR="9525" marT="9525" marB="0"/>
                </a:tc>
              </a:tr>
              <a:tr h="370840">
                <a:tc gridSpan="2">
                  <a:txBody>
                    <a:bodyPr/>
                    <a:lstStyle/>
                    <a:p>
                      <a:pPr algn="ctr" fontAlgn="t"/>
                      <a:r>
                        <a:rPr lang="x-none" sz="1800" b="0" i="0" u="none" strike="noStrike" dirty="0" smtClean="0">
                          <a:solidFill>
                            <a:srgbClr val="000000"/>
                          </a:solidFill>
                          <a:latin typeface="Arial"/>
                        </a:rPr>
                        <a:t>الكلي</a:t>
                      </a:r>
                      <a:endParaRPr lang="en-US" sz="1800" b="0" i="0" u="none" strike="noStrike" dirty="0">
                        <a:solidFill>
                          <a:srgbClr val="000000"/>
                        </a:solidFill>
                        <a:latin typeface="Arial"/>
                      </a:endParaRPr>
                    </a:p>
                  </a:txBody>
                  <a:tcPr marL="9525" marR="9525" marT="9525" marB="0"/>
                </a:tc>
                <a:tc hMerge="1">
                  <a:txBody>
                    <a:bodyPr/>
                    <a:lstStyle/>
                    <a:p>
                      <a:endParaRPr lang="en-US"/>
                    </a:p>
                  </a:txBody>
                  <a:tcPr/>
                </a:tc>
                <a:tc>
                  <a:txBody>
                    <a:bodyPr/>
                    <a:lstStyle/>
                    <a:p>
                      <a:pPr algn="ctr" fontAlgn="t"/>
                      <a:r>
                        <a:rPr lang="en-US" sz="1800" b="0" i="0" u="none" strike="noStrike">
                          <a:solidFill>
                            <a:srgbClr val="000000"/>
                          </a:solidFill>
                          <a:latin typeface="Arial"/>
                        </a:rPr>
                        <a:t>17</a:t>
                      </a:r>
                    </a:p>
                  </a:txBody>
                  <a:tcPr marL="9525" marR="9525" marT="9525" marB="0"/>
                </a:tc>
                <a:tc>
                  <a:txBody>
                    <a:bodyPr/>
                    <a:lstStyle/>
                    <a:p>
                      <a:pPr algn="ctr" fontAlgn="t"/>
                      <a:r>
                        <a:rPr lang="en-US" sz="1800" b="0" i="0" u="none" strike="noStrike" dirty="0">
                          <a:solidFill>
                            <a:srgbClr val="000000"/>
                          </a:solidFill>
                          <a:latin typeface="Arial"/>
                        </a:rPr>
                        <a:t>100.0</a:t>
                      </a:r>
                    </a:p>
                  </a:txBody>
                  <a:tcPr marL="9525" marR="9525" marT="9525" marB="0"/>
                </a:tc>
              </a:tr>
            </a:tbl>
          </a:graphicData>
        </a:graphic>
      </p:graphicFrame>
    </p:spTree>
  </p:cSld>
  <p:clrMapOvr>
    <a:masterClrMapping/>
  </p:clrMapOvr>
  <p:transition xmlns:p14="http://schemas.microsoft.com/office/powerpoint/2010/main">
    <p:cover dir="r"/>
  </p:transitio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dirty="0" smtClean="0"/>
              <a:t> </a:t>
            </a:r>
            <a:r>
              <a:rPr lang="x-none" dirty="0" smtClean="0"/>
              <a:t>المشاركون حسب الجنس </a:t>
            </a:r>
            <a:endParaRPr lang="en-US" dirty="0"/>
          </a:p>
        </p:txBody>
      </p:sp>
      <p:graphicFrame>
        <p:nvGraphicFramePr>
          <p:cNvPr id="4" name="Content Placeholder 3"/>
          <p:cNvGraphicFramePr>
            <a:graphicFrameLocks noGrp="1"/>
          </p:cNvGraphicFramePr>
          <p:nvPr>
            <p:ph idx="4294967295"/>
          </p:nvPr>
        </p:nvGraphicFramePr>
        <p:xfrm>
          <a:off x="1979712" y="2060848"/>
          <a:ext cx="5095460" cy="1483360"/>
        </p:xfrm>
        <a:graphic>
          <a:graphicData uri="http://schemas.openxmlformats.org/drawingml/2006/table">
            <a:tbl>
              <a:tblPr firstRow="1" bandRow="1">
                <a:tableStyleId>{5C22544A-7EE6-4342-B048-85BDC9FD1C3A}</a:tableStyleId>
              </a:tblPr>
              <a:tblGrid>
                <a:gridCol w="1273865"/>
                <a:gridCol w="1273865"/>
                <a:gridCol w="1273865"/>
                <a:gridCol w="1273865"/>
              </a:tblGrid>
              <a:tr h="370840">
                <a:tc gridSpan="2">
                  <a:txBody>
                    <a:bodyPr/>
                    <a:lstStyle/>
                    <a:p>
                      <a:pPr algn="ctr" fontAlgn="b"/>
                      <a:r>
                        <a:rPr lang="en-US" sz="1600" b="0" i="0" u="none" strike="noStrike" dirty="0">
                          <a:solidFill>
                            <a:srgbClr val="000000"/>
                          </a:solidFill>
                          <a:latin typeface="Arial"/>
                        </a:rPr>
                        <a:t> </a:t>
                      </a:r>
                    </a:p>
                  </a:txBody>
                  <a:tcPr marL="9525" marR="9525" marT="9525" marB="0" anchor="b"/>
                </a:tc>
                <a:tc hMerge="1">
                  <a:txBody>
                    <a:bodyPr/>
                    <a:lstStyle/>
                    <a:p>
                      <a:endParaRPr lang="en-US"/>
                    </a:p>
                  </a:txBody>
                  <a:tcPr/>
                </a:tc>
                <a:tc>
                  <a:txBody>
                    <a:bodyPr/>
                    <a:lstStyle/>
                    <a:p>
                      <a:pPr algn="ctr" fontAlgn="b"/>
                      <a:r>
                        <a:rPr lang="x-none" sz="1800" b="0" i="0" u="none" strike="noStrike" dirty="0" smtClean="0">
                          <a:solidFill>
                            <a:srgbClr val="000000"/>
                          </a:solidFill>
                          <a:latin typeface="Arial"/>
                        </a:rPr>
                        <a:t>التكرار</a:t>
                      </a:r>
                      <a:endParaRPr lang="en-US" sz="1800" b="0" i="0" u="none" strike="noStrike" dirty="0">
                        <a:solidFill>
                          <a:srgbClr val="000000"/>
                        </a:solidFill>
                        <a:latin typeface="Arial"/>
                      </a:endParaRPr>
                    </a:p>
                  </a:txBody>
                  <a:tcPr marL="9525" marR="9525" marT="9525" marB="0" anchor="b"/>
                </a:tc>
                <a:tc>
                  <a:txBody>
                    <a:bodyPr/>
                    <a:lstStyle/>
                    <a:p>
                      <a:pPr algn="ctr" fontAlgn="b"/>
                      <a:r>
                        <a:rPr lang="x-none" sz="1800" b="0" i="0" u="none" strike="noStrike" dirty="0" smtClean="0">
                          <a:solidFill>
                            <a:srgbClr val="000000"/>
                          </a:solidFill>
                          <a:latin typeface="Arial"/>
                        </a:rPr>
                        <a:t>النسبة</a:t>
                      </a:r>
                      <a:endParaRPr lang="en-US" sz="1800" b="0" i="0" u="none" strike="noStrike" dirty="0">
                        <a:solidFill>
                          <a:srgbClr val="000000"/>
                        </a:solidFill>
                        <a:latin typeface="Arial"/>
                      </a:endParaRPr>
                    </a:p>
                  </a:txBody>
                  <a:tcPr marL="9525" marR="9525" marT="9525" marB="0" anchor="b"/>
                </a:tc>
              </a:tr>
              <a:tr h="370840">
                <a:tc rowSpan="3">
                  <a:txBody>
                    <a:bodyPr/>
                    <a:lstStyle/>
                    <a:p>
                      <a:pPr algn="ctr" fontAlgn="t"/>
                      <a:r>
                        <a:rPr lang="en-US" sz="1600" b="0" i="0" u="none" strike="noStrike">
                          <a:solidFill>
                            <a:srgbClr val="000000"/>
                          </a:solidFill>
                          <a:latin typeface="Arial"/>
                        </a:rPr>
                        <a:t>Valid</a:t>
                      </a:r>
                    </a:p>
                  </a:txBody>
                  <a:tcPr marL="9525" marR="9525" marT="9525" marB="0"/>
                </a:tc>
                <a:tc>
                  <a:txBody>
                    <a:bodyPr/>
                    <a:lstStyle/>
                    <a:p>
                      <a:pPr algn="ctr" fontAlgn="t"/>
                      <a:r>
                        <a:rPr lang="x-none" sz="1600" b="0" i="0" u="none" strike="noStrike" dirty="0" smtClean="0">
                          <a:solidFill>
                            <a:srgbClr val="000000"/>
                          </a:solidFill>
                          <a:latin typeface="Arial"/>
                        </a:rPr>
                        <a:t>ذكر</a:t>
                      </a:r>
                      <a:endParaRPr lang="en-US" sz="1600" b="0" i="0" u="none" strike="noStrike" dirty="0">
                        <a:solidFill>
                          <a:srgbClr val="000000"/>
                        </a:solidFill>
                        <a:latin typeface="Arial"/>
                      </a:endParaRPr>
                    </a:p>
                  </a:txBody>
                  <a:tcPr marL="9525" marR="9525" marT="9525" marB="0"/>
                </a:tc>
                <a:tc>
                  <a:txBody>
                    <a:bodyPr/>
                    <a:lstStyle/>
                    <a:p>
                      <a:pPr algn="ctr" fontAlgn="t"/>
                      <a:r>
                        <a:rPr lang="en-US" sz="1600" b="0" i="0" u="none" strike="noStrike">
                          <a:solidFill>
                            <a:srgbClr val="000000"/>
                          </a:solidFill>
                          <a:latin typeface="Arial"/>
                        </a:rPr>
                        <a:t>11</a:t>
                      </a:r>
                    </a:p>
                  </a:txBody>
                  <a:tcPr marL="9525" marR="9525" marT="9525" marB="0"/>
                </a:tc>
                <a:tc>
                  <a:txBody>
                    <a:bodyPr/>
                    <a:lstStyle/>
                    <a:p>
                      <a:pPr algn="ctr" fontAlgn="t"/>
                      <a:r>
                        <a:rPr lang="en-US" sz="1600" b="0" i="0" u="none" strike="noStrike" dirty="0">
                          <a:solidFill>
                            <a:srgbClr val="000000"/>
                          </a:solidFill>
                          <a:latin typeface="Arial"/>
                        </a:rPr>
                        <a:t>64.7</a:t>
                      </a:r>
                    </a:p>
                  </a:txBody>
                  <a:tcPr marL="9525" marR="9525" marT="9525" marB="0"/>
                </a:tc>
              </a:tr>
              <a:tr h="370840">
                <a:tc vMerge="1">
                  <a:txBody>
                    <a:bodyPr/>
                    <a:lstStyle/>
                    <a:p>
                      <a:endParaRPr lang="en-US"/>
                    </a:p>
                  </a:txBody>
                  <a:tcPr/>
                </a:tc>
                <a:tc>
                  <a:txBody>
                    <a:bodyPr/>
                    <a:lstStyle/>
                    <a:p>
                      <a:pPr algn="ctr" fontAlgn="t"/>
                      <a:r>
                        <a:rPr lang="x-none" sz="1600" b="0" i="0" u="none" strike="noStrike" dirty="0" smtClean="0">
                          <a:solidFill>
                            <a:srgbClr val="000000"/>
                          </a:solidFill>
                          <a:latin typeface="Arial"/>
                        </a:rPr>
                        <a:t>انثى </a:t>
                      </a:r>
                      <a:endParaRPr lang="en-US" sz="1600" b="0" i="0" u="none" strike="noStrike" dirty="0">
                        <a:solidFill>
                          <a:srgbClr val="000000"/>
                        </a:solidFill>
                        <a:latin typeface="Arial"/>
                      </a:endParaRPr>
                    </a:p>
                  </a:txBody>
                  <a:tcPr marL="9525" marR="9525" marT="9525" marB="0"/>
                </a:tc>
                <a:tc>
                  <a:txBody>
                    <a:bodyPr/>
                    <a:lstStyle/>
                    <a:p>
                      <a:pPr algn="ctr" fontAlgn="t"/>
                      <a:r>
                        <a:rPr lang="en-US" sz="1600" b="0" i="0" u="none" strike="noStrike">
                          <a:solidFill>
                            <a:srgbClr val="000000"/>
                          </a:solidFill>
                          <a:latin typeface="Arial"/>
                        </a:rPr>
                        <a:t>6</a:t>
                      </a:r>
                    </a:p>
                  </a:txBody>
                  <a:tcPr marL="9525" marR="9525" marT="9525" marB="0"/>
                </a:tc>
                <a:tc>
                  <a:txBody>
                    <a:bodyPr/>
                    <a:lstStyle/>
                    <a:p>
                      <a:pPr algn="ctr" fontAlgn="t"/>
                      <a:r>
                        <a:rPr lang="en-US" sz="1600" b="0" i="0" u="none" strike="noStrike">
                          <a:solidFill>
                            <a:srgbClr val="000000"/>
                          </a:solidFill>
                          <a:latin typeface="Arial"/>
                        </a:rPr>
                        <a:t>35.3</a:t>
                      </a:r>
                    </a:p>
                  </a:txBody>
                  <a:tcPr marL="9525" marR="9525" marT="9525" marB="0"/>
                </a:tc>
              </a:tr>
              <a:tr h="370840">
                <a:tc vMerge="1">
                  <a:txBody>
                    <a:bodyPr/>
                    <a:lstStyle/>
                    <a:p>
                      <a:endParaRPr lang="en-US"/>
                    </a:p>
                  </a:txBody>
                  <a:tcPr/>
                </a:tc>
                <a:tc>
                  <a:txBody>
                    <a:bodyPr/>
                    <a:lstStyle/>
                    <a:p>
                      <a:pPr algn="ctr" fontAlgn="t"/>
                      <a:r>
                        <a:rPr lang="x-none" sz="1600" b="0" i="0" u="none" strike="noStrike" dirty="0" smtClean="0">
                          <a:solidFill>
                            <a:srgbClr val="000000"/>
                          </a:solidFill>
                          <a:latin typeface="Arial"/>
                        </a:rPr>
                        <a:t>الكلي </a:t>
                      </a:r>
                      <a:endParaRPr lang="en-US" sz="1600" b="0" i="0" u="none" strike="noStrike" dirty="0">
                        <a:solidFill>
                          <a:srgbClr val="000000"/>
                        </a:solidFill>
                        <a:latin typeface="Arial"/>
                      </a:endParaRPr>
                    </a:p>
                  </a:txBody>
                  <a:tcPr marL="9525" marR="9525" marT="9525" marB="0"/>
                </a:tc>
                <a:tc>
                  <a:txBody>
                    <a:bodyPr/>
                    <a:lstStyle/>
                    <a:p>
                      <a:pPr algn="ctr" fontAlgn="t"/>
                      <a:r>
                        <a:rPr lang="en-US" sz="1600" b="0" i="0" u="none" strike="noStrike">
                          <a:solidFill>
                            <a:srgbClr val="000000"/>
                          </a:solidFill>
                          <a:latin typeface="Arial"/>
                        </a:rPr>
                        <a:t>17</a:t>
                      </a:r>
                    </a:p>
                  </a:txBody>
                  <a:tcPr marL="9525" marR="9525" marT="9525" marB="0"/>
                </a:tc>
                <a:tc>
                  <a:txBody>
                    <a:bodyPr/>
                    <a:lstStyle/>
                    <a:p>
                      <a:pPr algn="ctr" fontAlgn="t"/>
                      <a:r>
                        <a:rPr lang="en-US" sz="1600" b="0" i="0" u="none" strike="noStrike" dirty="0">
                          <a:solidFill>
                            <a:srgbClr val="000000"/>
                          </a:solidFill>
                          <a:latin typeface="Arial"/>
                        </a:rPr>
                        <a:t>100.0</a:t>
                      </a:r>
                    </a:p>
                  </a:txBody>
                  <a:tcPr marL="9525" marR="9525" marT="9525" marB="0"/>
                </a:tc>
              </a:tr>
            </a:tbl>
          </a:graphicData>
        </a:graphic>
      </p:graphicFrame>
    </p:spTree>
  </p:cSld>
  <p:clrMapOvr>
    <a:masterClrMapping/>
  </p:clrMapOvr>
  <p:transition xmlns:p14="http://schemas.microsoft.com/office/powerpoint/2010/main">
    <p:cover dir="r"/>
  </p:transitio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x-none" dirty="0" smtClean="0"/>
              <a:t>المشاركون حسب المستوى التعليمي</a:t>
            </a:r>
            <a:endParaRPr lang="en-US" dirty="0"/>
          </a:p>
        </p:txBody>
      </p:sp>
      <p:graphicFrame>
        <p:nvGraphicFramePr>
          <p:cNvPr id="4" name="Content Placeholder 3"/>
          <p:cNvGraphicFramePr>
            <a:graphicFrameLocks noGrp="1"/>
          </p:cNvGraphicFramePr>
          <p:nvPr>
            <p:ph idx="4294967295"/>
          </p:nvPr>
        </p:nvGraphicFramePr>
        <p:xfrm>
          <a:off x="2123728" y="1916832"/>
          <a:ext cx="5239476" cy="2595880"/>
        </p:xfrm>
        <a:graphic>
          <a:graphicData uri="http://schemas.openxmlformats.org/drawingml/2006/table">
            <a:tbl>
              <a:tblPr firstRow="1" bandRow="1">
                <a:tableStyleId>{5C22544A-7EE6-4342-B048-85BDC9FD1C3A}</a:tableStyleId>
              </a:tblPr>
              <a:tblGrid>
                <a:gridCol w="1309869"/>
                <a:gridCol w="1309869"/>
                <a:gridCol w="1309869"/>
                <a:gridCol w="1309869"/>
              </a:tblGrid>
              <a:tr h="370840">
                <a:tc gridSpan="2">
                  <a:txBody>
                    <a:bodyPr/>
                    <a:lstStyle/>
                    <a:p>
                      <a:pPr algn="ctr" rtl="0" fontAlgn="b"/>
                      <a:r>
                        <a:rPr lang="en-US" sz="1400" b="0" i="0" u="none" strike="noStrike" dirty="0">
                          <a:solidFill>
                            <a:srgbClr val="000000"/>
                          </a:solidFill>
                          <a:latin typeface="Arial"/>
                        </a:rPr>
                        <a:t> </a:t>
                      </a:r>
                    </a:p>
                  </a:txBody>
                  <a:tcPr marL="9525" marR="9525" marT="9525" marB="0" anchor="b"/>
                </a:tc>
                <a:tc hMerge="1">
                  <a:txBody>
                    <a:bodyPr/>
                    <a:lstStyle/>
                    <a:p>
                      <a:endParaRPr lang="en-US"/>
                    </a:p>
                  </a:txBody>
                  <a:tcPr/>
                </a:tc>
                <a:tc>
                  <a:txBody>
                    <a:bodyPr/>
                    <a:lstStyle/>
                    <a:p>
                      <a:pPr algn="ctr" fontAlgn="b"/>
                      <a:r>
                        <a:rPr lang="x-none" sz="1800" b="0" i="0" u="none" strike="noStrike" dirty="0" smtClean="0">
                          <a:solidFill>
                            <a:srgbClr val="000000"/>
                          </a:solidFill>
                          <a:latin typeface="Arial"/>
                        </a:rPr>
                        <a:t>التكرار</a:t>
                      </a:r>
                      <a:endParaRPr lang="en-US" sz="1800" b="0" i="0" u="none" strike="noStrike" dirty="0">
                        <a:solidFill>
                          <a:srgbClr val="000000"/>
                        </a:solidFill>
                        <a:latin typeface="Arial"/>
                      </a:endParaRPr>
                    </a:p>
                  </a:txBody>
                  <a:tcPr marL="9525" marR="9525" marT="9525" marB="0" anchor="b"/>
                </a:tc>
                <a:tc>
                  <a:txBody>
                    <a:bodyPr/>
                    <a:lstStyle/>
                    <a:p>
                      <a:pPr algn="ctr" fontAlgn="b"/>
                      <a:r>
                        <a:rPr lang="x-none" sz="1800" b="0" i="0" u="none" strike="noStrike" dirty="0" smtClean="0">
                          <a:solidFill>
                            <a:srgbClr val="000000"/>
                          </a:solidFill>
                          <a:latin typeface="Arial"/>
                        </a:rPr>
                        <a:t>النسبة</a:t>
                      </a:r>
                      <a:endParaRPr lang="en-US" sz="1800" b="0" i="0" u="none" strike="noStrike" dirty="0">
                        <a:solidFill>
                          <a:srgbClr val="000000"/>
                        </a:solidFill>
                        <a:latin typeface="Arial"/>
                      </a:endParaRPr>
                    </a:p>
                  </a:txBody>
                  <a:tcPr marL="9525" marR="9525" marT="9525" marB="0" anchor="b"/>
                </a:tc>
              </a:tr>
              <a:tr h="370840">
                <a:tc rowSpan="6">
                  <a:txBody>
                    <a:bodyPr/>
                    <a:lstStyle/>
                    <a:p>
                      <a:pPr algn="ctr" rtl="0" fontAlgn="t"/>
                      <a:r>
                        <a:rPr lang="en-US" sz="1400" b="0" i="0" u="none" strike="noStrike">
                          <a:solidFill>
                            <a:srgbClr val="000000"/>
                          </a:solidFill>
                          <a:latin typeface="Arial"/>
                        </a:rPr>
                        <a:t>Valid</a:t>
                      </a:r>
                    </a:p>
                  </a:txBody>
                  <a:tcPr marL="9525" marR="9525" marT="9525" marB="0"/>
                </a:tc>
                <a:tc>
                  <a:txBody>
                    <a:bodyPr/>
                    <a:lstStyle/>
                    <a:p>
                      <a:pPr algn="ctr" rtl="0" fontAlgn="t"/>
                      <a:r>
                        <a:rPr lang="x-none" sz="1400" b="0" i="0" u="none" strike="noStrike" dirty="0" smtClean="0">
                          <a:solidFill>
                            <a:srgbClr val="000000"/>
                          </a:solidFill>
                          <a:latin typeface="Arial"/>
                        </a:rPr>
                        <a:t>دكتوراة</a:t>
                      </a:r>
                      <a:endParaRPr lang="en-US" sz="1400" b="0" i="0" u="none" strike="noStrike" dirty="0">
                        <a:solidFill>
                          <a:srgbClr val="000000"/>
                        </a:solidFill>
                        <a:latin typeface="Arial"/>
                      </a:endParaRPr>
                    </a:p>
                  </a:txBody>
                  <a:tcPr marL="9525" marR="9525" marT="9525" marB="0"/>
                </a:tc>
                <a:tc>
                  <a:txBody>
                    <a:bodyPr/>
                    <a:lstStyle/>
                    <a:p>
                      <a:pPr algn="ctr" rtl="0" fontAlgn="t"/>
                      <a:r>
                        <a:rPr lang="en-US" sz="1400" b="0" i="0" u="none" strike="noStrike" dirty="0">
                          <a:solidFill>
                            <a:srgbClr val="000000"/>
                          </a:solidFill>
                          <a:latin typeface="Arial"/>
                        </a:rPr>
                        <a:t>4</a:t>
                      </a:r>
                    </a:p>
                  </a:txBody>
                  <a:tcPr marL="9525" marR="9525" marT="9525" marB="0"/>
                </a:tc>
                <a:tc>
                  <a:txBody>
                    <a:bodyPr/>
                    <a:lstStyle/>
                    <a:p>
                      <a:pPr algn="ctr" rtl="0" fontAlgn="t"/>
                      <a:r>
                        <a:rPr lang="en-US" sz="1400" b="0" i="0" u="none" strike="noStrike" dirty="0">
                          <a:solidFill>
                            <a:srgbClr val="000000"/>
                          </a:solidFill>
                          <a:latin typeface="Arial"/>
                        </a:rPr>
                        <a:t>23.5</a:t>
                      </a:r>
                    </a:p>
                  </a:txBody>
                  <a:tcPr marL="9525" marR="9525" marT="9525" marB="0"/>
                </a:tc>
              </a:tr>
              <a:tr h="370840">
                <a:tc vMerge="1">
                  <a:txBody>
                    <a:bodyPr/>
                    <a:lstStyle/>
                    <a:p>
                      <a:endParaRPr lang="en-US"/>
                    </a:p>
                  </a:txBody>
                  <a:tcPr/>
                </a:tc>
                <a:tc>
                  <a:txBody>
                    <a:bodyPr/>
                    <a:lstStyle/>
                    <a:p>
                      <a:pPr algn="ctr" rtl="0" fontAlgn="t"/>
                      <a:r>
                        <a:rPr lang="x-none" sz="1400" b="0" i="0" u="none" strike="noStrike" dirty="0" smtClean="0">
                          <a:solidFill>
                            <a:srgbClr val="000000"/>
                          </a:solidFill>
                          <a:latin typeface="Arial"/>
                        </a:rPr>
                        <a:t>ماجستير</a:t>
                      </a:r>
                      <a:endParaRPr lang="en-US" sz="1400" b="0" i="0" u="none" strike="noStrike" dirty="0">
                        <a:solidFill>
                          <a:srgbClr val="000000"/>
                        </a:solidFill>
                        <a:latin typeface="Arial"/>
                      </a:endParaRPr>
                    </a:p>
                  </a:txBody>
                  <a:tcPr marL="9525" marR="9525" marT="9525" marB="0"/>
                </a:tc>
                <a:tc>
                  <a:txBody>
                    <a:bodyPr/>
                    <a:lstStyle/>
                    <a:p>
                      <a:pPr algn="ctr" rtl="0" fontAlgn="t"/>
                      <a:r>
                        <a:rPr lang="en-US" sz="1400" b="0" i="0" u="none" strike="noStrike">
                          <a:solidFill>
                            <a:srgbClr val="000000"/>
                          </a:solidFill>
                          <a:latin typeface="Arial"/>
                        </a:rPr>
                        <a:t>7</a:t>
                      </a:r>
                    </a:p>
                  </a:txBody>
                  <a:tcPr marL="9525" marR="9525" marT="9525" marB="0"/>
                </a:tc>
                <a:tc>
                  <a:txBody>
                    <a:bodyPr/>
                    <a:lstStyle/>
                    <a:p>
                      <a:pPr algn="ctr" rtl="0" fontAlgn="t"/>
                      <a:r>
                        <a:rPr lang="en-US" sz="1400" b="0" i="0" u="none" strike="noStrike">
                          <a:solidFill>
                            <a:srgbClr val="000000"/>
                          </a:solidFill>
                          <a:latin typeface="Arial"/>
                        </a:rPr>
                        <a:t>41.2</a:t>
                      </a:r>
                    </a:p>
                  </a:txBody>
                  <a:tcPr marL="9525" marR="9525" marT="9525" marB="0"/>
                </a:tc>
              </a:tr>
              <a:tr h="370840">
                <a:tc vMerge="1">
                  <a:txBody>
                    <a:bodyPr/>
                    <a:lstStyle/>
                    <a:p>
                      <a:endParaRPr lang="en-US"/>
                    </a:p>
                  </a:txBody>
                  <a:tcPr/>
                </a:tc>
                <a:tc>
                  <a:txBody>
                    <a:bodyPr/>
                    <a:lstStyle/>
                    <a:p>
                      <a:pPr algn="ctr" rtl="0" fontAlgn="t"/>
                      <a:r>
                        <a:rPr lang="x-none" sz="1400" b="0" i="0" u="none" strike="noStrike" dirty="0" smtClean="0">
                          <a:solidFill>
                            <a:srgbClr val="000000"/>
                          </a:solidFill>
                          <a:latin typeface="Arial"/>
                        </a:rPr>
                        <a:t>دبلوم</a:t>
                      </a:r>
                      <a:endParaRPr lang="en-US" sz="1400" b="0" i="0" u="none" strike="noStrike" dirty="0">
                        <a:solidFill>
                          <a:srgbClr val="000000"/>
                        </a:solidFill>
                        <a:latin typeface="Arial"/>
                      </a:endParaRPr>
                    </a:p>
                  </a:txBody>
                  <a:tcPr marL="9525" marR="9525" marT="9525" marB="0"/>
                </a:tc>
                <a:tc>
                  <a:txBody>
                    <a:bodyPr/>
                    <a:lstStyle/>
                    <a:p>
                      <a:pPr algn="ctr" rtl="0" fontAlgn="t"/>
                      <a:r>
                        <a:rPr lang="en-US" sz="1400" b="0" i="0" u="none" strike="noStrike">
                          <a:solidFill>
                            <a:srgbClr val="000000"/>
                          </a:solidFill>
                          <a:latin typeface="Arial"/>
                        </a:rPr>
                        <a:t>3</a:t>
                      </a:r>
                    </a:p>
                  </a:txBody>
                  <a:tcPr marL="9525" marR="9525" marT="9525" marB="0"/>
                </a:tc>
                <a:tc>
                  <a:txBody>
                    <a:bodyPr/>
                    <a:lstStyle/>
                    <a:p>
                      <a:pPr algn="ctr" rtl="0" fontAlgn="t"/>
                      <a:r>
                        <a:rPr lang="en-US" sz="1400" b="0" i="0" u="none" strike="noStrike">
                          <a:solidFill>
                            <a:srgbClr val="000000"/>
                          </a:solidFill>
                          <a:latin typeface="Arial"/>
                        </a:rPr>
                        <a:t>17.6</a:t>
                      </a:r>
                    </a:p>
                  </a:txBody>
                  <a:tcPr marL="9525" marR="9525" marT="9525" marB="0"/>
                </a:tc>
              </a:tr>
              <a:tr h="370840">
                <a:tc vMerge="1">
                  <a:txBody>
                    <a:bodyPr/>
                    <a:lstStyle/>
                    <a:p>
                      <a:endParaRPr lang="en-US"/>
                    </a:p>
                  </a:txBody>
                  <a:tcPr/>
                </a:tc>
                <a:tc>
                  <a:txBody>
                    <a:bodyPr/>
                    <a:lstStyle/>
                    <a:p>
                      <a:pPr algn="ctr" rtl="0" fontAlgn="t"/>
                      <a:r>
                        <a:rPr lang="x-none" sz="1400" b="0" i="0" u="none" strike="noStrike" dirty="0" smtClean="0">
                          <a:solidFill>
                            <a:srgbClr val="000000"/>
                          </a:solidFill>
                          <a:latin typeface="Arial"/>
                        </a:rPr>
                        <a:t>بكالوريوس</a:t>
                      </a:r>
                      <a:endParaRPr lang="en-US" sz="1400" b="0" i="0" u="none" strike="noStrike" dirty="0">
                        <a:solidFill>
                          <a:srgbClr val="000000"/>
                        </a:solidFill>
                        <a:latin typeface="Arial"/>
                      </a:endParaRPr>
                    </a:p>
                  </a:txBody>
                  <a:tcPr marL="9525" marR="9525" marT="9525" marB="0"/>
                </a:tc>
                <a:tc>
                  <a:txBody>
                    <a:bodyPr/>
                    <a:lstStyle/>
                    <a:p>
                      <a:pPr algn="ctr" rtl="0" fontAlgn="t"/>
                      <a:r>
                        <a:rPr lang="en-US" sz="1400" b="0" i="0" u="none" strike="noStrike">
                          <a:solidFill>
                            <a:srgbClr val="000000"/>
                          </a:solidFill>
                          <a:latin typeface="Arial"/>
                        </a:rPr>
                        <a:t>1</a:t>
                      </a:r>
                    </a:p>
                  </a:txBody>
                  <a:tcPr marL="9525" marR="9525" marT="9525" marB="0"/>
                </a:tc>
                <a:tc>
                  <a:txBody>
                    <a:bodyPr/>
                    <a:lstStyle/>
                    <a:p>
                      <a:pPr algn="ctr" rtl="0" fontAlgn="t"/>
                      <a:r>
                        <a:rPr lang="en-US" sz="1400" b="0" i="0" u="none" strike="noStrike">
                          <a:solidFill>
                            <a:srgbClr val="000000"/>
                          </a:solidFill>
                          <a:latin typeface="Arial"/>
                        </a:rPr>
                        <a:t>5.9</a:t>
                      </a:r>
                    </a:p>
                  </a:txBody>
                  <a:tcPr marL="9525" marR="9525" marT="9525" marB="0"/>
                </a:tc>
              </a:tr>
              <a:tr h="370840">
                <a:tc vMerge="1">
                  <a:txBody>
                    <a:bodyPr/>
                    <a:lstStyle/>
                    <a:p>
                      <a:endParaRPr lang="en-US"/>
                    </a:p>
                  </a:txBody>
                  <a:tcPr/>
                </a:tc>
                <a:tc>
                  <a:txBody>
                    <a:bodyPr/>
                    <a:lstStyle/>
                    <a:p>
                      <a:pPr algn="ctr" rtl="0" fontAlgn="t"/>
                      <a:r>
                        <a:rPr lang="x-none" sz="1400" b="0" i="0" u="none" strike="noStrike" dirty="0" smtClean="0">
                          <a:solidFill>
                            <a:srgbClr val="000000"/>
                          </a:solidFill>
                          <a:latin typeface="Arial"/>
                        </a:rPr>
                        <a:t>اخرى</a:t>
                      </a:r>
                      <a:endParaRPr lang="en-US" sz="1400" b="0" i="0" u="none" strike="noStrike" dirty="0">
                        <a:solidFill>
                          <a:srgbClr val="000000"/>
                        </a:solidFill>
                        <a:latin typeface="Arial"/>
                      </a:endParaRPr>
                    </a:p>
                  </a:txBody>
                  <a:tcPr marL="9525" marR="9525" marT="9525" marB="0"/>
                </a:tc>
                <a:tc>
                  <a:txBody>
                    <a:bodyPr/>
                    <a:lstStyle/>
                    <a:p>
                      <a:pPr algn="ctr" rtl="0" fontAlgn="t"/>
                      <a:r>
                        <a:rPr lang="en-US" sz="1400" b="0" i="0" u="none" strike="noStrike">
                          <a:solidFill>
                            <a:srgbClr val="000000"/>
                          </a:solidFill>
                          <a:latin typeface="Arial"/>
                        </a:rPr>
                        <a:t>2</a:t>
                      </a:r>
                    </a:p>
                  </a:txBody>
                  <a:tcPr marL="9525" marR="9525" marT="9525" marB="0"/>
                </a:tc>
                <a:tc>
                  <a:txBody>
                    <a:bodyPr/>
                    <a:lstStyle/>
                    <a:p>
                      <a:pPr algn="ctr" rtl="0" fontAlgn="t"/>
                      <a:r>
                        <a:rPr lang="en-US" sz="1400" b="0" i="0" u="none" strike="noStrike">
                          <a:solidFill>
                            <a:srgbClr val="000000"/>
                          </a:solidFill>
                          <a:latin typeface="Arial"/>
                        </a:rPr>
                        <a:t>11.8</a:t>
                      </a:r>
                    </a:p>
                  </a:txBody>
                  <a:tcPr marL="9525" marR="9525" marT="9525" marB="0"/>
                </a:tc>
              </a:tr>
              <a:tr h="370840">
                <a:tc vMerge="1">
                  <a:txBody>
                    <a:bodyPr/>
                    <a:lstStyle/>
                    <a:p>
                      <a:endParaRPr lang="en-US"/>
                    </a:p>
                  </a:txBody>
                  <a:tcPr/>
                </a:tc>
                <a:tc>
                  <a:txBody>
                    <a:bodyPr/>
                    <a:lstStyle/>
                    <a:p>
                      <a:pPr algn="ctr" rtl="0" fontAlgn="t"/>
                      <a:r>
                        <a:rPr lang="x-none" sz="1400" b="0" i="0" u="none" strike="noStrike" dirty="0" smtClean="0">
                          <a:solidFill>
                            <a:srgbClr val="000000"/>
                          </a:solidFill>
                          <a:latin typeface="Arial"/>
                        </a:rPr>
                        <a:t>الكلي</a:t>
                      </a:r>
                      <a:endParaRPr lang="en-US" sz="1400" b="0" i="0" u="none" strike="noStrike" dirty="0">
                        <a:solidFill>
                          <a:srgbClr val="000000"/>
                        </a:solidFill>
                        <a:latin typeface="Arial"/>
                      </a:endParaRPr>
                    </a:p>
                  </a:txBody>
                  <a:tcPr marL="9525" marR="9525" marT="9525" marB="0"/>
                </a:tc>
                <a:tc>
                  <a:txBody>
                    <a:bodyPr/>
                    <a:lstStyle/>
                    <a:p>
                      <a:pPr algn="ctr" rtl="0" fontAlgn="t"/>
                      <a:r>
                        <a:rPr lang="en-US" sz="1400" b="0" i="0" u="none" strike="noStrike">
                          <a:solidFill>
                            <a:srgbClr val="000000"/>
                          </a:solidFill>
                          <a:latin typeface="Arial"/>
                        </a:rPr>
                        <a:t>17</a:t>
                      </a:r>
                    </a:p>
                  </a:txBody>
                  <a:tcPr marL="9525" marR="9525" marT="9525" marB="0"/>
                </a:tc>
                <a:tc>
                  <a:txBody>
                    <a:bodyPr/>
                    <a:lstStyle/>
                    <a:p>
                      <a:pPr algn="ctr" rtl="0" fontAlgn="t"/>
                      <a:r>
                        <a:rPr lang="en-US" sz="1400" b="0" i="0" u="none" strike="noStrike" dirty="0">
                          <a:solidFill>
                            <a:srgbClr val="000000"/>
                          </a:solidFill>
                          <a:latin typeface="Arial"/>
                        </a:rPr>
                        <a:t>100.0</a:t>
                      </a:r>
                    </a:p>
                  </a:txBody>
                  <a:tcPr marL="9525" marR="9525" marT="9525" marB="0"/>
                </a:tc>
              </a:tr>
            </a:tbl>
          </a:graphicData>
        </a:graphic>
      </p:graphicFrame>
    </p:spTree>
  </p:cSld>
  <p:clrMapOvr>
    <a:masterClrMapping/>
  </p:clrMapOvr>
  <p:transition xmlns:p14="http://schemas.microsoft.com/office/powerpoint/2010/main">
    <p:cover dir="r"/>
  </p:transition>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0"/>
            <a:r>
              <a:rPr lang="en-US" dirty="0" smtClean="0"/>
              <a:t> </a:t>
            </a:r>
            <a:r>
              <a:rPr lang="x-none" dirty="0" smtClean="0"/>
              <a:t>المشاركون حسب مهارة الكتابة بلغة الاشارة</a:t>
            </a:r>
            <a:endParaRPr lang="en-US" dirty="0"/>
          </a:p>
        </p:txBody>
      </p:sp>
      <p:graphicFrame>
        <p:nvGraphicFramePr>
          <p:cNvPr id="4" name="Content Placeholder 3"/>
          <p:cNvGraphicFramePr>
            <a:graphicFrameLocks noGrp="1"/>
          </p:cNvGraphicFramePr>
          <p:nvPr>
            <p:ph idx="4294967295"/>
          </p:nvPr>
        </p:nvGraphicFramePr>
        <p:xfrm>
          <a:off x="1907704" y="1988840"/>
          <a:ext cx="5335488" cy="2225040"/>
        </p:xfrm>
        <a:graphic>
          <a:graphicData uri="http://schemas.openxmlformats.org/drawingml/2006/table">
            <a:tbl>
              <a:tblPr firstRow="1" bandRow="1">
                <a:tableStyleId>{5C22544A-7EE6-4342-B048-85BDC9FD1C3A}</a:tableStyleId>
              </a:tblPr>
              <a:tblGrid>
                <a:gridCol w="1333872"/>
                <a:gridCol w="1333872"/>
                <a:gridCol w="1333872"/>
                <a:gridCol w="1333872"/>
              </a:tblGrid>
              <a:tr h="370840">
                <a:tc gridSpan="2">
                  <a:txBody>
                    <a:bodyPr/>
                    <a:lstStyle/>
                    <a:p>
                      <a:pPr algn="ctr" rtl="0" fontAlgn="b"/>
                      <a:r>
                        <a:rPr lang="en-US" sz="1400" b="0" i="0" u="none" strike="noStrike" dirty="0">
                          <a:solidFill>
                            <a:srgbClr val="000000"/>
                          </a:solidFill>
                          <a:latin typeface="Arial"/>
                        </a:rPr>
                        <a:t> </a:t>
                      </a:r>
                    </a:p>
                  </a:txBody>
                  <a:tcPr marL="9525" marR="9525" marT="9525" marB="0" anchor="b"/>
                </a:tc>
                <a:tc hMerge="1">
                  <a:txBody>
                    <a:bodyPr/>
                    <a:lstStyle/>
                    <a:p>
                      <a:endParaRPr lang="en-US"/>
                    </a:p>
                  </a:txBody>
                  <a:tcPr/>
                </a:tc>
                <a:tc>
                  <a:txBody>
                    <a:bodyPr/>
                    <a:lstStyle/>
                    <a:p>
                      <a:pPr algn="ctr" fontAlgn="b"/>
                      <a:r>
                        <a:rPr lang="x-none" sz="1800" b="0" i="0" u="none" strike="noStrike" dirty="0" smtClean="0">
                          <a:solidFill>
                            <a:srgbClr val="000000"/>
                          </a:solidFill>
                          <a:latin typeface="Arial"/>
                        </a:rPr>
                        <a:t>التكرار</a:t>
                      </a:r>
                      <a:endParaRPr lang="en-US" sz="1800" b="0" i="0" u="none" strike="noStrike" dirty="0">
                        <a:solidFill>
                          <a:srgbClr val="000000"/>
                        </a:solidFill>
                        <a:latin typeface="Arial"/>
                      </a:endParaRPr>
                    </a:p>
                  </a:txBody>
                  <a:tcPr marL="9525" marR="9525" marT="9525" marB="0" anchor="b"/>
                </a:tc>
                <a:tc>
                  <a:txBody>
                    <a:bodyPr/>
                    <a:lstStyle/>
                    <a:p>
                      <a:pPr algn="ctr" fontAlgn="b"/>
                      <a:r>
                        <a:rPr lang="x-none" sz="1800" b="0" i="0" u="none" strike="noStrike" dirty="0" smtClean="0">
                          <a:solidFill>
                            <a:srgbClr val="000000"/>
                          </a:solidFill>
                          <a:latin typeface="Arial"/>
                        </a:rPr>
                        <a:t>النسبة</a:t>
                      </a:r>
                      <a:endParaRPr lang="en-US" sz="1800" b="0" i="0" u="none" strike="noStrike" dirty="0">
                        <a:solidFill>
                          <a:srgbClr val="000000"/>
                        </a:solidFill>
                        <a:latin typeface="Arial"/>
                      </a:endParaRPr>
                    </a:p>
                  </a:txBody>
                  <a:tcPr marL="9525" marR="9525" marT="9525" marB="0" anchor="b"/>
                </a:tc>
              </a:tr>
              <a:tr h="370840">
                <a:tc rowSpan="5">
                  <a:txBody>
                    <a:bodyPr/>
                    <a:lstStyle/>
                    <a:p>
                      <a:pPr algn="ctr" rtl="0" fontAlgn="t"/>
                      <a:r>
                        <a:rPr lang="en-US" sz="1400" b="0" i="0" u="none" strike="noStrike">
                          <a:solidFill>
                            <a:srgbClr val="000000"/>
                          </a:solidFill>
                          <a:latin typeface="Arial"/>
                        </a:rPr>
                        <a:t>Valid</a:t>
                      </a:r>
                    </a:p>
                  </a:txBody>
                  <a:tcPr marL="9525" marR="9525" marT="9525" marB="0"/>
                </a:tc>
                <a:tc>
                  <a:txBody>
                    <a:bodyPr/>
                    <a:lstStyle/>
                    <a:p>
                      <a:pPr algn="ctr" rtl="0" fontAlgn="t"/>
                      <a:r>
                        <a:rPr lang="x-none" sz="1400" b="0" i="0" u="none" strike="noStrike" dirty="0" smtClean="0">
                          <a:solidFill>
                            <a:srgbClr val="000000"/>
                          </a:solidFill>
                          <a:latin typeface="Arial"/>
                        </a:rPr>
                        <a:t>مبتدئ</a:t>
                      </a:r>
                      <a:endParaRPr lang="en-US" sz="1400" b="0" i="0" u="none" strike="noStrike" dirty="0">
                        <a:solidFill>
                          <a:srgbClr val="000000"/>
                        </a:solidFill>
                        <a:latin typeface="Arial"/>
                      </a:endParaRPr>
                    </a:p>
                  </a:txBody>
                  <a:tcPr marL="9525" marR="9525" marT="9525" marB="0"/>
                </a:tc>
                <a:tc>
                  <a:txBody>
                    <a:bodyPr/>
                    <a:lstStyle/>
                    <a:p>
                      <a:pPr algn="ctr" rtl="0" fontAlgn="t"/>
                      <a:r>
                        <a:rPr lang="en-US" sz="1400" b="0" i="0" u="none" strike="noStrike" dirty="0">
                          <a:solidFill>
                            <a:srgbClr val="000000"/>
                          </a:solidFill>
                          <a:latin typeface="Arial"/>
                        </a:rPr>
                        <a:t>2</a:t>
                      </a:r>
                    </a:p>
                  </a:txBody>
                  <a:tcPr marL="9525" marR="9525" marT="9525" marB="0"/>
                </a:tc>
                <a:tc>
                  <a:txBody>
                    <a:bodyPr/>
                    <a:lstStyle/>
                    <a:p>
                      <a:pPr algn="ctr" rtl="0" fontAlgn="t"/>
                      <a:r>
                        <a:rPr lang="en-US" sz="1400" b="0" i="0" u="none" strike="noStrike">
                          <a:solidFill>
                            <a:srgbClr val="000000"/>
                          </a:solidFill>
                          <a:latin typeface="Arial"/>
                        </a:rPr>
                        <a:t>11.8</a:t>
                      </a:r>
                    </a:p>
                  </a:txBody>
                  <a:tcPr marL="9525" marR="9525" marT="9525" marB="0"/>
                </a:tc>
              </a:tr>
              <a:tr h="370840">
                <a:tc vMerge="1">
                  <a:txBody>
                    <a:bodyPr/>
                    <a:lstStyle/>
                    <a:p>
                      <a:endParaRPr lang="en-US"/>
                    </a:p>
                  </a:txBody>
                  <a:tcPr/>
                </a:tc>
                <a:tc>
                  <a:txBody>
                    <a:bodyPr/>
                    <a:lstStyle/>
                    <a:p>
                      <a:pPr algn="ctr" rtl="0" fontAlgn="t"/>
                      <a:r>
                        <a:rPr lang="x-none" sz="1400" b="0" i="0" u="none" strike="noStrike" dirty="0" smtClean="0">
                          <a:solidFill>
                            <a:srgbClr val="000000"/>
                          </a:solidFill>
                          <a:latin typeface="Arial"/>
                        </a:rPr>
                        <a:t>ضعيف </a:t>
                      </a:r>
                      <a:endParaRPr lang="en-US" sz="1400" b="0" i="0" u="none" strike="noStrike" dirty="0">
                        <a:solidFill>
                          <a:srgbClr val="000000"/>
                        </a:solidFill>
                        <a:latin typeface="Arial"/>
                      </a:endParaRPr>
                    </a:p>
                  </a:txBody>
                  <a:tcPr marL="9525" marR="9525" marT="9525" marB="0"/>
                </a:tc>
                <a:tc>
                  <a:txBody>
                    <a:bodyPr/>
                    <a:lstStyle/>
                    <a:p>
                      <a:pPr algn="ctr" rtl="0" fontAlgn="t"/>
                      <a:r>
                        <a:rPr lang="en-US" sz="1400" b="0" i="0" u="none" strike="noStrike">
                          <a:solidFill>
                            <a:srgbClr val="000000"/>
                          </a:solidFill>
                          <a:latin typeface="Arial"/>
                        </a:rPr>
                        <a:t>2</a:t>
                      </a:r>
                    </a:p>
                  </a:txBody>
                  <a:tcPr marL="9525" marR="9525" marT="9525" marB="0"/>
                </a:tc>
                <a:tc>
                  <a:txBody>
                    <a:bodyPr/>
                    <a:lstStyle/>
                    <a:p>
                      <a:pPr algn="ctr" rtl="0" fontAlgn="t"/>
                      <a:r>
                        <a:rPr lang="en-US" sz="1400" b="0" i="0" u="none" strike="noStrike" dirty="0">
                          <a:solidFill>
                            <a:srgbClr val="000000"/>
                          </a:solidFill>
                          <a:latin typeface="Arial"/>
                        </a:rPr>
                        <a:t>11.8</a:t>
                      </a:r>
                    </a:p>
                  </a:txBody>
                  <a:tcPr marL="9525" marR="9525" marT="9525" marB="0"/>
                </a:tc>
              </a:tr>
              <a:tr h="370840">
                <a:tc vMerge="1">
                  <a:txBody>
                    <a:bodyPr/>
                    <a:lstStyle/>
                    <a:p>
                      <a:endParaRPr lang="en-US"/>
                    </a:p>
                  </a:txBody>
                  <a:tcPr/>
                </a:tc>
                <a:tc>
                  <a:txBody>
                    <a:bodyPr/>
                    <a:lstStyle/>
                    <a:p>
                      <a:pPr algn="ctr" rtl="0" fontAlgn="t"/>
                      <a:r>
                        <a:rPr lang="x-none" sz="1400" b="0" i="0" u="none" strike="noStrike" dirty="0" smtClean="0">
                          <a:solidFill>
                            <a:srgbClr val="000000"/>
                          </a:solidFill>
                          <a:latin typeface="Arial"/>
                        </a:rPr>
                        <a:t>متوسط</a:t>
                      </a:r>
                      <a:endParaRPr lang="en-US" sz="1400" b="0" i="0" u="none" strike="noStrike" dirty="0">
                        <a:solidFill>
                          <a:srgbClr val="000000"/>
                        </a:solidFill>
                        <a:latin typeface="Arial"/>
                      </a:endParaRPr>
                    </a:p>
                  </a:txBody>
                  <a:tcPr marL="9525" marR="9525" marT="9525" marB="0"/>
                </a:tc>
                <a:tc>
                  <a:txBody>
                    <a:bodyPr/>
                    <a:lstStyle/>
                    <a:p>
                      <a:pPr algn="ctr" rtl="0" fontAlgn="t"/>
                      <a:r>
                        <a:rPr lang="en-US" sz="1400" b="0" i="0" u="none" strike="noStrike">
                          <a:solidFill>
                            <a:srgbClr val="000000"/>
                          </a:solidFill>
                          <a:latin typeface="Arial"/>
                        </a:rPr>
                        <a:t>4</a:t>
                      </a:r>
                    </a:p>
                  </a:txBody>
                  <a:tcPr marL="9525" marR="9525" marT="9525" marB="0"/>
                </a:tc>
                <a:tc>
                  <a:txBody>
                    <a:bodyPr/>
                    <a:lstStyle/>
                    <a:p>
                      <a:pPr algn="ctr" rtl="0" fontAlgn="t"/>
                      <a:r>
                        <a:rPr lang="en-US" sz="1400" b="0" i="0" u="none" strike="noStrike">
                          <a:solidFill>
                            <a:srgbClr val="000000"/>
                          </a:solidFill>
                          <a:latin typeface="Arial"/>
                        </a:rPr>
                        <a:t>23.5</a:t>
                      </a:r>
                    </a:p>
                  </a:txBody>
                  <a:tcPr marL="9525" marR="9525" marT="9525" marB="0"/>
                </a:tc>
              </a:tr>
              <a:tr h="370840">
                <a:tc vMerge="1">
                  <a:txBody>
                    <a:bodyPr/>
                    <a:lstStyle/>
                    <a:p>
                      <a:endParaRPr lang="en-US"/>
                    </a:p>
                  </a:txBody>
                  <a:tcPr/>
                </a:tc>
                <a:tc>
                  <a:txBody>
                    <a:bodyPr/>
                    <a:lstStyle/>
                    <a:p>
                      <a:pPr algn="ctr" rtl="0" fontAlgn="t"/>
                      <a:r>
                        <a:rPr lang="x-none" sz="1400" b="0" i="0" u="none" strike="noStrike" dirty="0" smtClean="0">
                          <a:solidFill>
                            <a:srgbClr val="000000"/>
                          </a:solidFill>
                          <a:latin typeface="Arial"/>
                        </a:rPr>
                        <a:t>متقدم</a:t>
                      </a:r>
                      <a:endParaRPr lang="en-US" sz="1400" b="0" i="0" u="none" strike="noStrike" dirty="0">
                        <a:solidFill>
                          <a:srgbClr val="000000"/>
                        </a:solidFill>
                        <a:latin typeface="Arial"/>
                      </a:endParaRPr>
                    </a:p>
                  </a:txBody>
                  <a:tcPr marL="9525" marR="9525" marT="9525" marB="0"/>
                </a:tc>
                <a:tc>
                  <a:txBody>
                    <a:bodyPr/>
                    <a:lstStyle/>
                    <a:p>
                      <a:pPr algn="ctr" rtl="0" fontAlgn="t"/>
                      <a:r>
                        <a:rPr lang="en-US" sz="1400" b="0" i="0" u="none" strike="noStrike">
                          <a:solidFill>
                            <a:srgbClr val="000000"/>
                          </a:solidFill>
                          <a:latin typeface="Arial"/>
                        </a:rPr>
                        <a:t>9</a:t>
                      </a:r>
                    </a:p>
                  </a:txBody>
                  <a:tcPr marL="9525" marR="9525" marT="9525" marB="0"/>
                </a:tc>
                <a:tc>
                  <a:txBody>
                    <a:bodyPr/>
                    <a:lstStyle/>
                    <a:p>
                      <a:pPr algn="ctr" rtl="0" fontAlgn="t"/>
                      <a:r>
                        <a:rPr lang="en-US" sz="1400" b="0" i="0" u="none" strike="noStrike">
                          <a:solidFill>
                            <a:srgbClr val="000000"/>
                          </a:solidFill>
                          <a:latin typeface="Arial"/>
                        </a:rPr>
                        <a:t>52.9</a:t>
                      </a:r>
                    </a:p>
                  </a:txBody>
                  <a:tcPr marL="9525" marR="9525" marT="9525" marB="0"/>
                </a:tc>
              </a:tr>
              <a:tr h="370840">
                <a:tc vMerge="1">
                  <a:txBody>
                    <a:bodyPr/>
                    <a:lstStyle/>
                    <a:p>
                      <a:endParaRPr lang="en-US"/>
                    </a:p>
                  </a:txBody>
                  <a:tcPr/>
                </a:tc>
                <a:tc>
                  <a:txBody>
                    <a:bodyPr/>
                    <a:lstStyle/>
                    <a:p>
                      <a:pPr algn="ctr" rtl="0" fontAlgn="t"/>
                      <a:r>
                        <a:rPr lang="x-none" sz="1400" b="0" i="0" u="none" strike="noStrike" dirty="0" smtClean="0">
                          <a:solidFill>
                            <a:srgbClr val="000000"/>
                          </a:solidFill>
                          <a:latin typeface="Arial"/>
                        </a:rPr>
                        <a:t>الكلي</a:t>
                      </a:r>
                      <a:endParaRPr lang="en-US" sz="1400" b="0" i="0" u="none" strike="noStrike" dirty="0">
                        <a:solidFill>
                          <a:srgbClr val="000000"/>
                        </a:solidFill>
                        <a:latin typeface="Arial"/>
                      </a:endParaRPr>
                    </a:p>
                  </a:txBody>
                  <a:tcPr marL="9525" marR="9525" marT="9525" marB="0"/>
                </a:tc>
                <a:tc>
                  <a:txBody>
                    <a:bodyPr/>
                    <a:lstStyle/>
                    <a:p>
                      <a:pPr algn="ctr" rtl="0" fontAlgn="t"/>
                      <a:r>
                        <a:rPr lang="en-US" sz="1400" b="0" i="0" u="none" strike="noStrike">
                          <a:solidFill>
                            <a:srgbClr val="000000"/>
                          </a:solidFill>
                          <a:latin typeface="Arial"/>
                        </a:rPr>
                        <a:t>17</a:t>
                      </a:r>
                    </a:p>
                  </a:txBody>
                  <a:tcPr marL="9525" marR="9525" marT="9525" marB="0"/>
                </a:tc>
                <a:tc>
                  <a:txBody>
                    <a:bodyPr/>
                    <a:lstStyle/>
                    <a:p>
                      <a:pPr algn="ctr" rtl="0" fontAlgn="t"/>
                      <a:r>
                        <a:rPr lang="en-US" sz="1400" b="0" i="0" u="none" strike="noStrike" dirty="0">
                          <a:solidFill>
                            <a:srgbClr val="000000"/>
                          </a:solidFill>
                          <a:latin typeface="Arial"/>
                        </a:rPr>
                        <a:t>100.0</a:t>
                      </a:r>
                    </a:p>
                  </a:txBody>
                  <a:tcPr marL="9525" marR="9525" marT="9525" marB="0"/>
                </a:tc>
              </a:tr>
            </a:tbl>
          </a:graphicData>
        </a:graphic>
      </p:graphicFrame>
    </p:spTree>
  </p:cSld>
  <p:clrMapOvr>
    <a:masterClrMapping/>
  </p:clrMapOvr>
  <p:transition xmlns:p14="http://schemas.microsoft.com/office/powerpoint/2010/main">
    <p:cover dir="r"/>
  </p:transition>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0"/>
            <a:r>
              <a:rPr lang="x-none" dirty="0" smtClean="0"/>
              <a:t>المشاركون حسب طريقة كتابة لغة الاشارة </a:t>
            </a:r>
            <a:endParaRPr lang="en-US" dirty="0"/>
          </a:p>
        </p:txBody>
      </p:sp>
      <p:graphicFrame>
        <p:nvGraphicFramePr>
          <p:cNvPr id="4" name="Content Placeholder 3"/>
          <p:cNvGraphicFramePr>
            <a:graphicFrameLocks noGrp="1"/>
          </p:cNvGraphicFramePr>
          <p:nvPr>
            <p:ph idx="4294967295"/>
          </p:nvPr>
        </p:nvGraphicFramePr>
        <p:xfrm>
          <a:off x="1907704" y="1628800"/>
          <a:ext cx="5486400" cy="2595880"/>
        </p:xfrm>
        <a:graphic>
          <a:graphicData uri="http://schemas.openxmlformats.org/drawingml/2006/table">
            <a:tbl>
              <a:tblPr firstRow="1" bandRow="1">
                <a:tableStyleId>{5C22544A-7EE6-4342-B048-85BDC9FD1C3A}</a:tableStyleId>
              </a:tblPr>
              <a:tblGrid>
                <a:gridCol w="586408"/>
                <a:gridCol w="2448272"/>
                <a:gridCol w="1080120"/>
                <a:gridCol w="1371600"/>
              </a:tblGrid>
              <a:tr h="370840">
                <a:tc gridSpan="2">
                  <a:txBody>
                    <a:bodyPr/>
                    <a:lstStyle/>
                    <a:p>
                      <a:pPr algn="ctr" rtl="0" fontAlgn="b"/>
                      <a:r>
                        <a:rPr lang="en-US" sz="1400" b="0" i="0" u="none" strike="noStrike" dirty="0">
                          <a:solidFill>
                            <a:srgbClr val="000000"/>
                          </a:solidFill>
                          <a:latin typeface="Arial"/>
                        </a:rPr>
                        <a:t> </a:t>
                      </a:r>
                    </a:p>
                  </a:txBody>
                  <a:tcPr marL="9525" marR="9525" marT="9525" marB="0" anchor="b"/>
                </a:tc>
                <a:tc hMerge="1">
                  <a:txBody>
                    <a:bodyPr/>
                    <a:lstStyle/>
                    <a:p>
                      <a:endParaRPr lang="en-US"/>
                    </a:p>
                  </a:txBody>
                  <a:tcPr/>
                </a:tc>
                <a:tc>
                  <a:txBody>
                    <a:bodyPr/>
                    <a:lstStyle/>
                    <a:p>
                      <a:pPr algn="ctr" fontAlgn="b"/>
                      <a:r>
                        <a:rPr lang="x-none" sz="1800" b="0" i="0" u="none" strike="noStrike" dirty="0" smtClean="0">
                          <a:solidFill>
                            <a:srgbClr val="000000"/>
                          </a:solidFill>
                          <a:latin typeface="Arial"/>
                        </a:rPr>
                        <a:t>التكرار</a:t>
                      </a:r>
                      <a:endParaRPr lang="en-US" sz="1800" b="0" i="0" u="none" strike="noStrike" dirty="0">
                        <a:solidFill>
                          <a:srgbClr val="000000"/>
                        </a:solidFill>
                        <a:latin typeface="Arial"/>
                      </a:endParaRPr>
                    </a:p>
                  </a:txBody>
                  <a:tcPr marL="9525" marR="9525" marT="9525" marB="0" anchor="b"/>
                </a:tc>
                <a:tc>
                  <a:txBody>
                    <a:bodyPr/>
                    <a:lstStyle/>
                    <a:p>
                      <a:pPr algn="ctr" fontAlgn="b"/>
                      <a:r>
                        <a:rPr lang="x-none" sz="1800" b="0" i="0" u="none" strike="noStrike" dirty="0" smtClean="0">
                          <a:solidFill>
                            <a:srgbClr val="000000"/>
                          </a:solidFill>
                          <a:latin typeface="Arial"/>
                        </a:rPr>
                        <a:t>النسبة</a:t>
                      </a:r>
                      <a:endParaRPr lang="en-US" sz="1800" b="0" i="0" u="none" strike="noStrike" dirty="0">
                        <a:solidFill>
                          <a:srgbClr val="000000"/>
                        </a:solidFill>
                        <a:latin typeface="Arial"/>
                      </a:endParaRPr>
                    </a:p>
                  </a:txBody>
                  <a:tcPr marL="9525" marR="9525" marT="9525" marB="0" anchor="b"/>
                </a:tc>
              </a:tr>
              <a:tr h="370840">
                <a:tc rowSpan="4">
                  <a:txBody>
                    <a:bodyPr/>
                    <a:lstStyle/>
                    <a:p>
                      <a:pPr algn="ctr" rtl="0" fontAlgn="t"/>
                      <a:r>
                        <a:rPr lang="en-US" sz="1400" b="0" i="0" u="none" strike="noStrike" dirty="0">
                          <a:solidFill>
                            <a:srgbClr val="000000"/>
                          </a:solidFill>
                          <a:latin typeface="Arial"/>
                        </a:rPr>
                        <a:t>Valid</a:t>
                      </a:r>
                    </a:p>
                  </a:txBody>
                  <a:tcPr marL="9525" marR="9525" marT="9525" marB="0"/>
                </a:tc>
                <a:tc>
                  <a:txBody>
                    <a:bodyPr/>
                    <a:lstStyle/>
                    <a:p>
                      <a:pPr algn="ctr" rtl="0" fontAlgn="t"/>
                      <a:r>
                        <a:rPr lang="x-none" sz="1400" b="0" i="0" u="none" strike="noStrike" dirty="0" smtClean="0">
                          <a:solidFill>
                            <a:srgbClr val="000000"/>
                          </a:solidFill>
                          <a:latin typeface="Arial"/>
                        </a:rPr>
                        <a:t>باليد</a:t>
                      </a:r>
                      <a:endParaRPr lang="en-US" sz="1400" b="0" i="0" u="none" strike="noStrike" dirty="0">
                        <a:solidFill>
                          <a:srgbClr val="000000"/>
                        </a:solidFill>
                        <a:latin typeface="Arial"/>
                      </a:endParaRPr>
                    </a:p>
                  </a:txBody>
                  <a:tcPr marL="9525" marR="9525" marT="9525" marB="0"/>
                </a:tc>
                <a:tc>
                  <a:txBody>
                    <a:bodyPr/>
                    <a:lstStyle/>
                    <a:p>
                      <a:pPr algn="ctr" rtl="0" fontAlgn="t"/>
                      <a:r>
                        <a:rPr lang="en-US" sz="1400" b="0" i="0" u="none" strike="noStrike" dirty="0" smtClean="0">
                          <a:solidFill>
                            <a:srgbClr val="000000"/>
                          </a:solidFill>
                          <a:latin typeface="Arial"/>
                        </a:rPr>
                        <a:t>0</a:t>
                      </a:r>
                      <a:endParaRPr lang="en-US" sz="1400" b="0" i="0" u="none" strike="noStrike" dirty="0">
                        <a:solidFill>
                          <a:srgbClr val="000000"/>
                        </a:solidFill>
                        <a:latin typeface="Arial"/>
                      </a:endParaRPr>
                    </a:p>
                  </a:txBody>
                  <a:tcPr marL="9525" marR="9525" marT="9525" marB="0"/>
                </a:tc>
                <a:tc>
                  <a:txBody>
                    <a:bodyPr/>
                    <a:lstStyle/>
                    <a:p>
                      <a:pPr algn="ctr" rtl="0" fontAlgn="t"/>
                      <a:r>
                        <a:rPr lang="en-US" sz="1400" b="0" i="0" u="none" strike="noStrike" dirty="0" smtClean="0">
                          <a:solidFill>
                            <a:srgbClr val="000000"/>
                          </a:solidFill>
                          <a:latin typeface="Arial"/>
                        </a:rPr>
                        <a:t>0</a:t>
                      </a:r>
                      <a:endParaRPr lang="en-US" sz="1400" b="0" i="0" u="none" strike="noStrike" dirty="0">
                        <a:solidFill>
                          <a:srgbClr val="000000"/>
                        </a:solidFill>
                        <a:latin typeface="Arial"/>
                      </a:endParaRPr>
                    </a:p>
                  </a:txBody>
                  <a:tcPr marL="9525" marR="9525" marT="9525" marB="0"/>
                </a:tc>
              </a:tr>
              <a:tr h="370840">
                <a:tc vMerge="1">
                  <a:txBody>
                    <a:bodyPr/>
                    <a:lstStyle/>
                    <a:p>
                      <a:pPr algn="ctr" rtl="0" fontAlgn="t"/>
                      <a:endParaRPr lang="en-US" sz="1400" b="0" i="0" u="none" strike="noStrike" dirty="0">
                        <a:solidFill>
                          <a:srgbClr val="000000"/>
                        </a:solidFill>
                        <a:latin typeface="Arial"/>
                      </a:endParaRPr>
                    </a:p>
                  </a:txBody>
                  <a:tcPr marL="9525" marR="9525" marT="9525" marB="0"/>
                </a:tc>
                <a:tc>
                  <a:txBody>
                    <a:bodyPr/>
                    <a:lstStyle/>
                    <a:p>
                      <a:pPr algn="ctr" rtl="0" fontAlgn="t"/>
                      <a:r>
                        <a:rPr lang="x-none" sz="1400" b="0" i="0" u="none" strike="noStrike" dirty="0" smtClean="0">
                          <a:solidFill>
                            <a:srgbClr val="000000"/>
                          </a:solidFill>
                          <a:latin typeface="Arial"/>
                        </a:rPr>
                        <a:t>بالحاسب</a:t>
                      </a:r>
                      <a:endParaRPr lang="en-US" sz="1400" b="0" i="0" u="none" strike="noStrike" dirty="0">
                        <a:solidFill>
                          <a:srgbClr val="000000"/>
                        </a:solidFill>
                        <a:latin typeface="Arial"/>
                      </a:endParaRPr>
                    </a:p>
                  </a:txBody>
                  <a:tcPr marL="9525" marR="9525" marT="9525" marB="0"/>
                </a:tc>
                <a:tc>
                  <a:txBody>
                    <a:bodyPr/>
                    <a:lstStyle/>
                    <a:p>
                      <a:pPr algn="ctr" rtl="0" fontAlgn="t"/>
                      <a:r>
                        <a:rPr lang="en-US" sz="1400" b="0" i="0" u="none" strike="noStrike">
                          <a:solidFill>
                            <a:srgbClr val="000000"/>
                          </a:solidFill>
                          <a:latin typeface="Arial"/>
                        </a:rPr>
                        <a:t>5</a:t>
                      </a:r>
                    </a:p>
                  </a:txBody>
                  <a:tcPr marL="9525" marR="9525" marT="9525" marB="0"/>
                </a:tc>
                <a:tc>
                  <a:txBody>
                    <a:bodyPr/>
                    <a:lstStyle/>
                    <a:p>
                      <a:pPr algn="ctr" rtl="0" fontAlgn="t"/>
                      <a:r>
                        <a:rPr lang="en-US" sz="1400" b="0" i="0" u="none" strike="noStrike">
                          <a:solidFill>
                            <a:srgbClr val="000000"/>
                          </a:solidFill>
                          <a:latin typeface="Arial"/>
                        </a:rPr>
                        <a:t>29.4</a:t>
                      </a:r>
                    </a:p>
                  </a:txBody>
                  <a:tcPr marL="9525" marR="9525" marT="9525" marB="0"/>
                </a:tc>
              </a:tr>
              <a:tr h="370840">
                <a:tc vMerge="1">
                  <a:txBody>
                    <a:bodyPr/>
                    <a:lstStyle/>
                    <a:p>
                      <a:endParaRPr lang="en-US"/>
                    </a:p>
                  </a:txBody>
                  <a:tcPr/>
                </a:tc>
                <a:tc>
                  <a:txBody>
                    <a:bodyPr/>
                    <a:lstStyle/>
                    <a:p>
                      <a:pPr marL="0" marR="0" indent="0" algn="ctr" defTabSz="914400" rtl="0" eaLnBrk="1" fontAlgn="t" latinLnBrk="0" hangingPunct="1">
                        <a:lnSpc>
                          <a:spcPct val="100000"/>
                        </a:lnSpc>
                        <a:spcBef>
                          <a:spcPts val="0"/>
                        </a:spcBef>
                        <a:spcAft>
                          <a:spcPts val="0"/>
                        </a:spcAft>
                        <a:buClrTx/>
                        <a:buSzTx/>
                        <a:buFontTx/>
                        <a:buNone/>
                        <a:tabLst/>
                        <a:defRPr/>
                      </a:pPr>
                      <a:r>
                        <a:rPr lang="x-none" sz="1400" b="0" i="0" u="none" strike="noStrike" dirty="0" smtClean="0">
                          <a:solidFill>
                            <a:srgbClr val="000000"/>
                          </a:solidFill>
                          <a:latin typeface="Arial"/>
                        </a:rPr>
                        <a:t>كلاهما اليد والحاسب </a:t>
                      </a:r>
                      <a:endParaRPr lang="en-US" sz="1400" b="0" i="0" u="none" strike="noStrike" dirty="0">
                        <a:solidFill>
                          <a:srgbClr val="000000"/>
                        </a:solidFill>
                        <a:latin typeface="Arial"/>
                      </a:endParaRPr>
                    </a:p>
                  </a:txBody>
                  <a:tcPr marL="9525" marR="9525" marT="9525" marB="0"/>
                </a:tc>
                <a:tc>
                  <a:txBody>
                    <a:bodyPr/>
                    <a:lstStyle/>
                    <a:p>
                      <a:pPr algn="ctr" rtl="0" fontAlgn="t"/>
                      <a:r>
                        <a:rPr lang="en-US" sz="1400" b="0" i="0" u="none" strike="noStrike">
                          <a:solidFill>
                            <a:srgbClr val="000000"/>
                          </a:solidFill>
                          <a:latin typeface="Arial"/>
                        </a:rPr>
                        <a:t>11</a:t>
                      </a:r>
                    </a:p>
                  </a:txBody>
                  <a:tcPr marL="9525" marR="9525" marT="9525" marB="0"/>
                </a:tc>
                <a:tc>
                  <a:txBody>
                    <a:bodyPr/>
                    <a:lstStyle/>
                    <a:p>
                      <a:pPr algn="ctr" rtl="0" fontAlgn="t"/>
                      <a:r>
                        <a:rPr lang="en-US" sz="1400" b="0" i="0" u="none" strike="noStrike">
                          <a:solidFill>
                            <a:srgbClr val="000000"/>
                          </a:solidFill>
                          <a:latin typeface="Arial"/>
                        </a:rPr>
                        <a:t>64.7</a:t>
                      </a:r>
                    </a:p>
                  </a:txBody>
                  <a:tcPr marL="9525" marR="9525" marT="9525" marB="0"/>
                </a:tc>
              </a:tr>
              <a:tr h="370840">
                <a:tc vMerge="1">
                  <a:txBody>
                    <a:bodyPr/>
                    <a:lstStyle/>
                    <a:p>
                      <a:endParaRPr lang="en-US"/>
                    </a:p>
                  </a:txBody>
                  <a:tcPr/>
                </a:tc>
                <a:tc>
                  <a:txBody>
                    <a:bodyPr/>
                    <a:lstStyle/>
                    <a:p>
                      <a:pPr algn="ctr" rtl="0" fontAlgn="t"/>
                      <a:r>
                        <a:rPr lang="x-none" sz="1400" b="0" i="0" u="none" strike="noStrike" dirty="0" smtClean="0">
                          <a:solidFill>
                            <a:srgbClr val="000000"/>
                          </a:solidFill>
                          <a:latin typeface="Arial"/>
                        </a:rPr>
                        <a:t>الكلي </a:t>
                      </a:r>
                      <a:endParaRPr lang="en-US" sz="1400" b="0" i="0" u="none" strike="noStrike" dirty="0">
                        <a:solidFill>
                          <a:srgbClr val="000000"/>
                        </a:solidFill>
                        <a:latin typeface="Arial"/>
                      </a:endParaRPr>
                    </a:p>
                  </a:txBody>
                  <a:tcPr marL="9525" marR="9525" marT="9525" marB="0"/>
                </a:tc>
                <a:tc>
                  <a:txBody>
                    <a:bodyPr/>
                    <a:lstStyle/>
                    <a:p>
                      <a:pPr algn="ctr" rtl="0" fontAlgn="t"/>
                      <a:r>
                        <a:rPr lang="en-US" sz="1400" b="0" i="0" u="none" strike="noStrike">
                          <a:solidFill>
                            <a:srgbClr val="000000"/>
                          </a:solidFill>
                          <a:latin typeface="Arial"/>
                        </a:rPr>
                        <a:t>16</a:t>
                      </a:r>
                    </a:p>
                  </a:txBody>
                  <a:tcPr marL="9525" marR="9525" marT="9525" marB="0"/>
                </a:tc>
                <a:tc>
                  <a:txBody>
                    <a:bodyPr/>
                    <a:lstStyle/>
                    <a:p>
                      <a:pPr algn="ctr" rtl="0" fontAlgn="t"/>
                      <a:r>
                        <a:rPr lang="en-US" sz="1400" b="0" i="0" u="none" strike="noStrike">
                          <a:solidFill>
                            <a:srgbClr val="000000"/>
                          </a:solidFill>
                          <a:latin typeface="Arial"/>
                        </a:rPr>
                        <a:t>94.1</a:t>
                      </a:r>
                    </a:p>
                  </a:txBody>
                  <a:tcPr marL="9525" marR="9525" marT="9525" marB="0"/>
                </a:tc>
              </a:tr>
              <a:tr h="370840">
                <a:tc>
                  <a:txBody>
                    <a:bodyPr/>
                    <a:lstStyle/>
                    <a:p>
                      <a:pPr algn="ctr" rtl="0" fontAlgn="t"/>
                      <a:endParaRPr lang="en-US" sz="1400" b="0" i="0" u="none" strike="noStrike" dirty="0">
                        <a:solidFill>
                          <a:srgbClr val="000000"/>
                        </a:solidFill>
                        <a:latin typeface="Arial"/>
                      </a:endParaRPr>
                    </a:p>
                  </a:txBody>
                  <a:tcPr marL="9525" marR="9525" marT="9525" marB="0"/>
                </a:tc>
                <a:tc>
                  <a:txBody>
                    <a:bodyPr/>
                    <a:lstStyle/>
                    <a:p>
                      <a:pPr algn="ctr" rtl="0" fontAlgn="t"/>
                      <a:r>
                        <a:rPr lang="x-none" sz="1400" b="0" i="0" u="none" strike="noStrike" dirty="0" smtClean="0">
                          <a:solidFill>
                            <a:srgbClr val="000000"/>
                          </a:solidFill>
                          <a:latin typeface="Arial"/>
                        </a:rPr>
                        <a:t>مفقود</a:t>
                      </a:r>
                      <a:endParaRPr lang="en-US" sz="1400" b="0" i="0" u="none" strike="noStrike" dirty="0">
                        <a:solidFill>
                          <a:srgbClr val="000000"/>
                        </a:solidFill>
                        <a:latin typeface="Arial"/>
                      </a:endParaRPr>
                    </a:p>
                  </a:txBody>
                  <a:tcPr marL="9525" marR="9525" marT="9525" marB="0"/>
                </a:tc>
                <a:tc>
                  <a:txBody>
                    <a:bodyPr/>
                    <a:lstStyle/>
                    <a:p>
                      <a:pPr algn="ctr" rtl="0" fontAlgn="t"/>
                      <a:r>
                        <a:rPr lang="en-US" sz="1400" b="0" i="0" u="none" strike="noStrike">
                          <a:solidFill>
                            <a:srgbClr val="000000"/>
                          </a:solidFill>
                          <a:latin typeface="Arial"/>
                        </a:rPr>
                        <a:t>1</a:t>
                      </a:r>
                    </a:p>
                  </a:txBody>
                  <a:tcPr marL="9525" marR="9525" marT="9525" marB="0"/>
                </a:tc>
                <a:tc>
                  <a:txBody>
                    <a:bodyPr/>
                    <a:lstStyle/>
                    <a:p>
                      <a:pPr algn="ctr" rtl="0" fontAlgn="t"/>
                      <a:r>
                        <a:rPr lang="en-US" sz="1400" b="0" i="0" u="none" strike="noStrike">
                          <a:solidFill>
                            <a:srgbClr val="000000"/>
                          </a:solidFill>
                          <a:latin typeface="Arial"/>
                        </a:rPr>
                        <a:t>5.9</a:t>
                      </a:r>
                    </a:p>
                  </a:txBody>
                  <a:tcPr marL="9525" marR="9525" marT="9525" marB="0"/>
                </a:tc>
              </a:tr>
              <a:tr h="370840">
                <a:tc gridSpan="2">
                  <a:txBody>
                    <a:bodyPr/>
                    <a:lstStyle/>
                    <a:p>
                      <a:pPr algn="ctr" rtl="0" fontAlgn="t"/>
                      <a:r>
                        <a:rPr lang="x-none" sz="1400" b="0" i="0" u="none" strike="noStrike" dirty="0" smtClean="0">
                          <a:solidFill>
                            <a:srgbClr val="000000"/>
                          </a:solidFill>
                          <a:latin typeface="Arial"/>
                        </a:rPr>
                        <a:t>الكلي</a:t>
                      </a:r>
                      <a:endParaRPr lang="en-US" sz="1400" b="0" i="0" u="none" strike="noStrike" dirty="0">
                        <a:solidFill>
                          <a:srgbClr val="000000"/>
                        </a:solidFill>
                        <a:latin typeface="Arial"/>
                      </a:endParaRPr>
                    </a:p>
                  </a:txBody>
                  <a:tcPr marL="9525" marR="9525" marT="9525" marB="0"/>
                </a:tc>
                <a:tc hMerge="1">
                  <a:txBody>
                    <a:bodyPr/>
                    <a:lstStyle/>
                    <a:p>
                      <a:endParaRPr lang="en-US"/>
                    </a:p>
                  </a:txBody>
                  <a:tcPr/>
                </a:tc>
                <a:tc>
                  <a:txBody>
                    <a:bodyPr/>
                    <a:lstStyle/>
                    <a:p>
                      <a:pPr algn="ctr" rtl="0" fontAlgn="t"/>
                      <a:r>
                        <a:rPr lang="en-US" sz="1400" b="0" i="0" u="none" strike="noStrike">
                          <a:solidFill>
                            <a:srgbClr val="000000"/>
                          </a:solidFill>
                          <a:latin typeface="Arial"/>
                        </a:rPr>
                        <a:t>17</a:t>
                      </a:r>
                    </a:p>
                  </a:txBody>
                  <a:tcPr marL="9525" marR="9525" marT="9525" marB="0"/>
                </a:tc>
                <a:tc>
                  <a:txBody>
                    <a:bodyPr/>
                    <a:lstStyle/>
                    <a:p>
                      <a:pPr algn="ctr" rtl="0" fontAlgn="t"/>
                      <a:r>
                        <a:rPr lang="en-US" sz="1400" b="0" i="0" u="none" strike="noStrike" dirty="0">
                          <a:solidFill>
                            <a:srgbClr val="000000"/>
                          </a:solidFill>
                          <a:latin typeface="Arial"/>
                        </a:rPr>
                        <a:t>100.0</a:t>
                      </a:r>
                    </a:p>
                  </a:txBody>
                  <a:tcPr marL="9525" marR="9525" marT="9525" marB="0"/>
                </a:tc>
              </a:tr>
            </a:tbl>
          </a:graphicData>
        </a:graphic>
      </p:graphicFrame>
    </p:spTree>
  </p:cSld>
  <p:clrMapOvr>
    <a:masterClrMapping/>
  </p:clrMapOvr>
  <p:transition xmlns:p14="http://schemas.microsoft.com/office/powerpoint/2010/main">
    <p:cover dir="r"/>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x-none" dirty="0" smtClean="0"/>
              <a:t>إتجاهات المعلمين حول كتابة لغة الإشارة</a:t>
            </a:r>
            <a:endParaRPr lang="x-none" dirty="0"/>
          </a:p>
        </p:txBody>
      </p:sp>
      <p:sp>
        <p:nvSpPr>
          <p:cNvPr id="3" name="عنصر نائب للمحتوى 2"/>
          <p:cNvSpPr>
            <a:spLocks noGrp="1"/>
          </p:cNvSpPr>
          <p:nvPr>
            <p:ph idx="4294967295"/>
          </p:nvPr>
        </p:nvSpPr>
        <p:spPr>
          <a:xfrm>
            <a:off x="457200" y="1600200"/>
            <a:ext cx="8229600" cy="4525963"/>
          </a:xfrm>
        </p:spPr>
        <p:txBody>
          <a:bodyPr>
            <a:normAutofit/>
          </a:bodyPr>
          <a:lstStyle/>
          <a:p>
            <a:pPr rtl="0">
              <a:buNone/>
            </a:pPr>
            <a:r>
              <a:rPr lang="x-none" sz="2400" dirty="0" smtClean="0"/>
              <a:t>مقدمة </a:t>
            </a:r>
          </a:p>
          <a:p>
            <a:pPr>
              <a:buNone/>
            </a:pPr>
            <a:r>
              <a:rPr lang="x-none" sz="2400" dirty="0" smtClean="0"/>
              <a:t>كتابة لغة الاشارة طريقة لقراءة وكتابة لغة الاشارة. بدأت وطورت على يد الامريكية فالري ساتون عام 1974. وبدا المعلمون والاسر في استخدامها في مناطق : مختلفة من العالم . وقد تم دراسة كتابة لغة الاشارة بعدة دراسات وابحاث مثل (ابوشعيرة، 2007، ابوشعيرة, 2002 </a:t>
            </a:r>
            <a:r>
              <a:rPr lang="en-US" sz="2400" dirty="0" smtClean="0"/>
              <a:t>Vasquez,1998,Rosenberg, 1999, </a:t>
            </a:r>
            <a:r>
              <a:rPr lang="en-US" sz="2400" dirty="0" err="1" smtClean="0"/>
              <a:t>Roald</a:t>
            </a:r>
            <a:r>
              <a:rPr lang="en-US" sz="2400" dirty="0" smtClean="0"/>
              <a:t>, 2000,, Flood, 2002, </a:t>
            </a:r>
            <a:r>
              <a:rPr lang="en-US" sz="2400" dirty="0" err="1" smtClean="0"/>
              <a:t>Galea</a:t>
            </a:r>
            <a:r>
              <a:rPr lang="en-US" sz="2400" dirty="0" smtClean="0"/>
              <a:t>, 2013</a:t>
            </a:r>
            <a:r>
              <a:rPr lang="x-none" sz="2400" dirty="0" smtClean="0"/>
              <a:t>) </a:t>
            </a:r>
          </a:p>
          <a:p>
            <a:pPr>
              <a:buNone/>
            </a:pPr>
            <a:endParaRPr lang="x-none" sz="2400" dirty="0" smtClean="0"/>
          </a:p>
        </p:txBody>
      </p:sp>
    </p:spTree>
    <p:extLst>
      <p:ext uri="{BB962C8B-B14F-4D97-AF65-F5344CB8AC3E}">
        <p14:creationId xmlns:p14="http://schemas.microsoft.com/office/powerpoint/2010/main" val="2627124954"/>
      </p:ext>
    </p:extLst>
  </p:cSld>
  <p:clrMapOvr>
    <a:masterClrMapping/>
  </p:clrMapOvr>
  <p:transition xmlns:p14="http://schemas.microsoft.com/office/powerpoint/2010/main">
    <p:cover dir="r"/>
  </p:transitio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x-none" dirty="0" smtClean="0"/>
              <a:t>برامج الحاسوب التي تم السؤال عنها</a:t>
            </a:r>
            <a:endParaRPr lang="en-US" dirty="0"/>
          </a:p>
        </p:txBody>
      </p:sp>
      <p:sp>
        <p:nvSpPr>
          <p:cNvPr id="5" name="Content Placeholder 4"/>
          <p:cNvSpPr>
            <a:spLocks noGrp="1"/>
          </p:cNvSpPr>
          <p:nvPr>
            <p:ph idx="1"/>
          </p:nvPr>
        </p:nvSpPr>
        <p:spPr/>
        <p:txBody>
          <a:bodyPr/>
          <a:lstStyle/>
          <a:p>
            <a:pPr marL="514350" indent="-514350" algn="l" rtl="0" fontAlgn="b">
              <a:spcBef>
                <a:spcPts val="0"/>
              </a:spcBef>
              <a:buFont typeface="+mj-lt"/>
              <a:buAutoNum type="arabicPeriod"/>
              <a:defRPr/>
            </a:pPr>
            <a:r>
              <a:rPr lang="en-US" dirty="0" err="1" smtClean="0">
                <a:latin typeface="Arial"/>
              </a:rPr>
              <a:t>SignPuddle</a:t>
            </a:r>
            <a:r>
              <a:rPr lang="en-US" dirty="0" smtClean="0">
                <a:latin typeface="Arial"/>
              </a:rPr>
              <a:t> Online</a:t>
            </a:r>
          </a:p>
          <a:p>
            <a:pPr marL="514350" indent="-514350" algn="l" rtl="0" fontAlgn="b">
              <a:spcBef>
                <a:spcPts val="0"/>
              </a:spcBef>
              <a:buFont typeface="+mj-lt"/>
              <a:buAutoNum type="arabicPeriod"/>
              <a:defRPr/>
            </a:pPr>
            <a:r>
              <a:rPr lang="en-US" dirty="0" smtClean="0">
                <a:latin typeface="Arial"/>
              </a:rPr>
              <a:t> </a:t>
            </a:r>
            <a:r>
              <a:rPr lang="en-US" dirty="0" err="1" smtClean="0">
                <a:latin typeface="Arial"/>
              </a:rPr>
              <a:t>SignWriter</a:t>
            </a:r>
            <a:r>
              <a:rPr lang="en-US" dirty="0" smtClean="0">
                <a:latin typeface="Arial"/>
              </a:rPr>
              <a:t> Studio</a:t>
            </a:r>
          </a:p>
          <a:p>
            <a:pPr marL="514350" indent="-514350" algn="l" rtl="0" fontAlgn="b">
              <a:spcBef>
                <a:spcPts val="0"/>
              </a:spcBef>
              <a:buFont typeface="+mj-lt"/>
              <a:buAutoNum type="arabicPeriod"/>
              <a:defRPr/>
            </a:pPr>
            <a:r>
              <a:rPr lang="en-US" dirty="0" smtClean="0">
                <a:latin typeface="Arial"/>
              </a:rPr>
              <a:t> </a:t>
            </a:r>
            <a:r>
              <a:rPr lang="en-US" dirty="0" err="1" smtClean="0">
                <a:latin typeface="Arial"/>
              </a:rPr>
              <a:t>Delegs</a:t>
            </a:r>
            <a:r>
              <a:rPr lang="en-US" dirty="0" smtClean="0">
                <a:latin typeface="Arial"/>
              </a:rPr>
              <a:t> Editor from Germany</a:t>
            </a:r>
          </a:p>
          <a:p>
            <a:pPr marL="514350" indent="-514350" algn="l" rtl="0" fontAlgn="b">
              <a:spcBef>
                <a:spcPts val="0"/>
              </a:spcBef>
              <a:buFont typeface="+mj-lt"/>
              <a:buAutoNum type="arabicPeriod"/>
              <a:defRPr/>
            </a:pPr>
            <a:r>
              <a:rPr lang="en-US" dirty="0" err="1" smtClean="0">
                <a:latin typeface="Arial"/>
              </a:rPr>
              <a:t>SWEdit</a:t>
            </a:r>
            <a:r>
              <a:rPr lang="en-US" dirty="0" smtClean="0">
                <a:latin typeface="Arial"/>
              </a:rPr>
              <a:t> from Brazil</a:t>
            </a:r>
          </a:p>
          <a:p>
            <a:pPr marL="514350" indent="-514350" algn="l" rtl="0" fontAlgn="b">
              <a:spcBef>
                <a:spcPts val="0"/>
              </a:spcBef>
              <a:buFont typeface="+mj-lt"/>
              <a:buAutoNum type="arabicPeriod"/>
              <a:defRPr/>
            </a:pPr>
            <a:r>
              <a:rPr lang="en-US" dirty="0" smtClean="0">
                <a:latin typeface="Arial"/>
              </a:rPr>
              <a:t> </a:t>
            </a:r>
            <a:r>
              <a:rPr lang="en-US" dirty="0" err="1" smtClean="0">
                <a:latin typeface="Arial"/>
              </a:rPr>
              <a:t>SignMaker</a:t>
            </a:r>
            <a:r>
              <a:rPr lang="en-US" dirty="0" smtClean="0">
                <a:latin typeface="Arial"/>
              </a:rPr>
              <a:t> 2015 </a:t>
            </a:r>
          </a:p>
          <a:p>
            <a:pPr marL="514350" indent="-514350" algn="l" rtl="0" fontAlgn="b">
              <a:spcBef>
                <a:spcPts val="0"/>
              </a:spcBef>
              <a:buFont typeface="+mj-lt"/>
              <a:buAutoNum type="arabicPeriod"/>
              <a:defRPr/>
            </a:pPr>
            <a:r>
              <a:rPr lang="en-US" dirty="0" err="1" smtClean="0">
                <a:latin typeface="Arial"/>
              </a:rPr>
              <a:t>SignWriter</a:t>
            </a:r>
            <a:r>
              <a:rPr lang="en-US" dirty="0" smtClean="0">
                <a:latin typeface="Arial"/>
              </a:rPr>
              <a:t> DOS</a:t>
            </a:r>
          </a:p>
          <a:p>
            <a:pPr marL="514350" indent="-514350" algn="l" rtl="0" fontAlgn="b">
              <a:buFont typeface="+mj-lt"/>
              <a:buAutoNum type="arabicPeriod"/>
            </a:pPr>
            <a:r>
              <a:rPr lang="en-US" dirty="0" smtClean="0">
                <a:latin typeface="Arial"/>
              </a:rPr>
              <a:t>Other software</a:t>
            </a:r>
          </a:p>
          <a:p>
            <a:endParaRPr lang="en-US" dirty="0" smtClean="0"/>
          </a:p>
          <a:p>
            <a:endParaRPr lang="en-US" dirty="0"/>
          </a:p>
        </p:txBody>
      </p:sp>
    </p:spTree>
  </p:cSld>
  <p:clrMapOvr>
    <a:masterClrMapping/>
  </p:clrMapOvr>
  <p:transition xmlns:p14="http://schemas.microsoft.com/office/powerpoint/2010/main">
    <p:cover dir="r"/>
  </p:transition>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idx="1"/>
          </p:nvPr>
        </p:nvSpPr>
        <p:spPr/>
        <p:txBody>
          <a:bodyPr/>
          <a:lstStyle/>
          <a:p>
            <a:pPr marL="0" indent="0" algn="ctr" rtl="0" fontAlgn="b">
              <a:spcBef>
                <a:spcPts val="0"/>
              </a:spcBef>
              <a:buNone/>
              <a:defRPr/>
            </a:pPr>
            <a:r>
              <a:rPr lang="en-US" dirty="0" err="1" smtClean="0">
                <a:latin typeface="Arial"/>
              </a:rPr>
              <a:t>SignPuddle</a:t>
            </a:r>
            <a:r>
              <a:rPr lang="en-US" dirty="0" smtClean="0">
                <a:latin typeface="Arial"/>
              </a:rPr>
              <a:t> Online, </a:t>
            </a:r>
            <a:r>
              <a:rPr lang="en-US" dirty="0" err="1" smtClean="0">
                <a:latin typeface="Arial"/>
              </a:rPr>
              <a:t>SignWriter</a:t>
            </a:r>
            <a:r>
              <a:rPr lang="en-US" dirty="0" smtClean="0">
                <a:latin typeface="Arial"/>
              </a:rPr>
              <a:t> Studio, </a:t>
            </a:r>
            <a:r>
              <a:rPr lang="en-US" dirty="0" err="1" smtClean="0">
                <a:latin typeface="Arial"/>
              </a:rPr>
              <a:t>Delegs</a:t>
            </a:r>
            <a:r>
              <a:rPr lang="en-US" dirty="0" smtClean="0">
                <a:latin typeface="Arial"/>
              </a:rPr>
              <a:t> Editor from </a:t>
            </a:r>
            <a:r>
              <a:rPr lang="en-US" dirty="0" err="1" smtClean="0">
                <a:latin typeface="Arial"/>
              </a:rPr>
              <a:t>Germany,SWEdit</a:t>
            </a:r>
            <a:r>
              <a:rPr lang="en-US" dirty="0" smtClean="0">
                <a:latin typeface="Arial"/>
              </a:rPr>
              <a:t> from Brazil. </a:t>
            </a:r>
            <a:r>
              <a:rPr lang="en-US" dirty="0" err="1" smtClean="0">
                <a:latin typeface="Arial"/>
              </a:rPr>
              <a:t>SignMaker</a:t>
            </a:r>
            <a:r>
              <a:rPr lang="en-US" dirty="0" smtClean="0">
                <a:latin typeface="Arial"/>
              </a:rPr>
              <a:t> 2015 ,</a:t>
            </a:r>
            <a:r>
              <a:rPr lang="en-US" dirty="0" err="1" smtClean="0">
                <a:latin typeface="Arial"/>
              </a:rPr>
              <a:t>SignWriter</a:t>
            </a:r>
            <a:r>
              <a:rPr lang="en-US" dirty="0" smtClean="0">
                <a:latin typeface="Arial"/>
              </a:rPr>
              <a:t> DOS</a:t>
            </a:r>
          </a:p>
          <a:p>
            <a:pPr algn="ctr" rtl="0" fontAlgn="b">
              <a:buNone/>
            </a:pPr>
            <a:r>
              <a:rPr lang="en-US" dirty="0" smtClean="0">
                <a:latin typeface="Arial"/>
              </a:rPr>
              <a:t>Other software</a:t>
            </a:r>
          </a:p>
          <a:p>
            <a:endParaRPr lang="en-US" dirty="0"/>
          </a:p>
        </p:txBody>
      </p:sp>
    </p:spTree>
  </p:cSld>
  <p:clrMapOvr>
    <a:masterClrMapping/>
  </p:clrMapOvr>
  <p:transition xmlns:p14="http://schemas.microsoft.com/office/powerpoint/2010/main">
    <p:cover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x-none" dirty="0" smtClean="0"/>
              <a:t>النتائج</a:t>
            </a:r>
            <a:endParaRPr lang="en-US" dirty="0"/>
          </a:p>
        </p:txBody>
      </p:sp>
      <p:sp>
        <p:nvSpPr>
          <p:cNvPr id="5" name="Content Placeholder 4"/>
          <p:cNvSpPr>
            <a:spLocks noGrp="1"/>
          </p:cNvSpPr>
          <p:nvPr>
            <p:ph idx="1"/>
          </p:nvPr>
        </p:nvSpPr>
        <p:spPr/>
        <p:txBody>
          <a:bodyPr/>
          <a:lstStyle/>
          <a:p>
            <a:pPr algn="r">
              <a:buNone/>
            </a:pPr>
            <a:r>
              <a:rPr lang="x-none" dirty="0" smtClean="0"/>
              <a:t>تم تحليل البيانات التي جمعت وكانت النتائج كما يلي:</a:t>
            </a:r>
          </a:p>
          <a:p>
            <a:pPr algn="r">
              <a:buNone/>
            </a:pPr>
            <a:r>
              <a:rPr lang="x-none" dirty="0" smtClean="0"/>
              <a:t>للاجابة على السؤال الاول : ما هي اتجاهات  المعلمين حول كتابة لغة الاشارة ؟</a:t>
            </a:r>
          </a:p>
          <a:p>
            <a:pPr algn="r">
              <a:buNone/>
            </a:pPr>
            <a:r>
              <a:rPr lang="x-none" dirty="0" smtClean="0"/>
              <a:t>تم تطبيق الاستبيان وحساب متوسطات الاداء على كل فقرة وعلى الدرجة الكلية كما في الجدول التالي</a:t>
            </a:r>
            <a:endParaRPr lang="en-US" dirty="0" smtClean="0"/>
          </a:p>
        </p:txBody>
      </p:sp>
    </p:spTree>
  </p:cSld>
  <p:clrMapOvr>
    <a:masterClrMapping/>
  </p:clrMapOvr>
  <p:transition xmlns:p14="http://schemas.microsoft.com/office/powerpoint/2010/main">
    <p:cover dir="r"/>
  </p:transition>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graphicFrame>
        <p:nvGraphicFramePr>
          <p:cNvPr id="6" name="Content Placeholder 5"/>
          <p:cNvGraphicFramePr>
            <a:graphicFrameLocks noGrp="1"/>
          </p:cNvGraphicFramePr>
          <p:nvPr>
            <p:ph idx="1"/>
          </p:nvPr>
        </p:nvGraphicFramePr>
        <p:xfrm>
          <a:off x="899593" y="260648"/>
          <a:ext cx="5925344" cy="6395050"/>
        </p:xfrm>
        <a:graphic>
          <a:graphicData uri="http://schemas.openxmlformats.org/drawingml/2006/table">
            <a:tbl>
              <a:tblPr firstRow="1" bandRow="1">
                <a:tableStyleId>{5C22544A-7EE6-4342-B048-85BDC9FD1C3A}</a:tableStyleId>
              </a:tblPr>
              <a:tblGrid>
                <a:gridCol w="648071"/>
                <a:gridCol w="686449"/>
                <a:gridCol w="4066080"/>
                <a:gridCol w="524744"/>
              </a:tblGrid>
              <a:tr h="405612">
                <a:tc>
                  <a:txBody>
                    <a:bodyPr/>
                    <a:lstStyle/>
                    <a:p>
                      <a:pPr algn="ctr" fontAlgn="b"/>
                      <a:r>
                        <a:rPr lang="x-none" sz="1200" b="0" i="0" u="none" strike="noStrike" dirty="0" smtClean="0">
                          <a:solidFill>
                            <a:srgbClr val="000000"/>
                          </a:solidFill>
                          <a:latin typeface="Arial"/>
                        </a:rPr>
                        <a:t>الانحراف</a:t>
                      </a:r>
                      <a:r>
                        <a:rPr lang="x-none" sz="1200" b="0" i="0" u="none" strike="noStrike" baseline="0" dirty="0" smtClean="0">
                          <a:solidFill>
                            <a:srgbClr val="000000"/>
                          </a:solidFill>
                          <a:latin typeface="Arial"/>
                        </a:rPr>
                        <a:t> المعياري</a:t>
                      </a:r>
                      <a:endParaRPr lang="en-US" sz="1200" b="0" i="0" u="none" strike="noStrike" dirty="0">
                        <a:solidFill>
                          <a:srgbClr val="000000"/>
                        </a:solidFill>
                        <a:latin typeface="Arial"/>
                      </a:endParaRPr>
                    </a:p>
                  </a:txBody>
                  <a:tcPr marL="9525" marR="9525" marT="9525" marB="0" anchor="b"/>
                </a:tc>
                <a:tc>
                  <a:txBody>
                    <a:bodyPr/>
                    <a:lstStyle/>
                    <a:p>
                      <a:pPr algn="ctr" fontAlgn="b"/>
                      <a:r>
                        <a:rPr lang="x-none" sz="1200" b="0" i="0" u="none" strike="noStrike" dirty="0" smtClean="0">
                          <a:solidFill>
                            <a:srgbClr val="000000"/>
                          </a:solidFill>
                          <a:latin typeface="Arial"/>
                        </a:rPr>
                        <a:t>المتوسط</a:t>
                      </a:r>
                      <a:endParaRPr lang="en-US" sz="1200" b="0" i="0" u="none" strike="noStrike" dirty="0">
                        <a:solidFill>
                          <a:srgbClr val="000000"/>
                        </a:solidFill>
                        <a:latin typeface="Arial"/>
                      </a:endParaRPr>
                    </a:p>
                  </a:txBody>
                  <a:tcPr marL="9525" marR="9525" marT="9525" marB="0" anchor="b"/>
                </a:tc>
                <a:tc>
                  <a:txBody>
                    <a:bodyPr/>
                    <a:lstStyle/>
                    <a:p>
                      <a:pPr algn="r" fontAlgn="b"/>
                      <a:r>
                        <a:rPr lang="x-none" sz="1200" b="0" i="0" u="none" strike="noStrike" dirty="0" smtClean="0">
                          <a:solidFill>
                            <a:srgbClr val="000000"/>
                          </a:solidFill>
                          <a:latin typeface="Arial"/>
                        </a:rPr>
                        <a:t>الفقرة</a:t>
                      </a:r>
                      <a:r>
                        <a:rPr lang="en-US" sz="1200" b="0" i="0" u="none" strike="noStrike" dirty="0">
                          <a:solidFill>
                            <a:srgbClr val="000000"/>
                          </a:solidFill>
                          <a:latin typeface="Arial"/>
                        </a:rPr>
                        <a:t> </a:t>
                      </a:r>
                    </a:p>
                  </a:txBody>
                  <a:tcPr marL="9525" marR="9525" marT="9525" marB="0" anchor="b"/>
                </a:tc>
                <a:tc>
                  <a:txBody>
                    <a:bodyPr/>
                    <a:lstStyle/>
                    <a:p>
                      <a:pPr algn="r" fontAlgn="b"/>
                      <a:endParaRPr lang="en-US" sz="1200" b="0" i="0" u="none" strike="noStrike" dirty="0">
                        <a:solidFill>
                          <a:srgbClr val="000000"/>
                        </a:solidFill>
                        <a:latin typeface="Arial"/>
                      </a:endParaRPr>
                    </a:p>
                  </a:txBody>
                  <a:tcPr marL="9525" marR="9525" marT="9525" marB="0" anchor="b"/>
                </a:tc>
              </a:tr>
              <a:tr h="294882">
                <a:tc>
                  <a:txBody>
                    <a:bodyPr/>
                    <a:lstStyle/>
                    <a:p>
                      <a:pPr algn="r" fontAlgn="t"/>
                      <a:r>
                        <a:rPr lang="en-US" sz="1200" b="0" i="0" u="none" strike="noStrike" dirty="0">
                          <a:solidFill>
                            <a:srgbClr val="000000"/>
                          </a:solidFill>
                          <a:latin typeface="Arial"/>
                        </a:rPr>
                        <a:t>.68599</a:t>
                      </a:r>
                    </a:p>
                  </a:txBody>
                  <a:tcPr marL="9525" marR="9525" marT="9525" marB="0"/>
                </a:tc>
                <a:tc>
                  <a:txBody>
                    <a:bodyPr/>
                    <a:lstStyle/>
                    <a:p>
                      <a:pPr algn="r" fontAlgn="t"/>
                      <a:r>
                        <a:rPr lang="en-US" sz="1200" b="0" i="0" u="none" strike="noStrike" dirty="0">
                          <a:solidFill>
                            <a:srgbClr val="000000"/>
                          </a:solidFill>
                          <a:latin typeface="Arial"/>
                        </a:rPr>
                        <a:t>4.2941</a:t>
                      </a:r>
                    </a:p>
                  </a:txBody>
                  <a:tcPr marL="9525" marR="9525" marT="9525" marB="0"/>
                </a:tc>
                <a:tc>
                  <a:txBody>
                    <a:bodyPr/>
                    <a:lstStyle/>
                    <a:p>
                      <a:pPr algn="r" fontAlgn="t"/>
                      <a:r>
                        <a:rPr lang="x-none" sz="1200" b="0" i="0" u="none" strike="noStrike" dirty="0" smtClean="0">
                          <a:solidFill>
                            <a:srgbClr val="000000"/>
                          </a:solidFill>
                          <a:latin typeface="Arial"/>
                        </a:rPr>
                        <a:t>مظهر كتابة لغة الاشارة مقبول </a:t>
                      </a:r>
                      <a:r>
                        <a:rPr lang="en-US" sz="1200" b="0" i="0" u="none" strike="noStrike" dirty="0" smtClean="0">
                          <a:solidFill>
                            <a:srgbClr val="000000"/>
                          </a:solidFill>
                          <a:latin typeface="Arial"/>
                        </a:rPr>
                        <a:t>.</a:t>
                      </a:r>
                      <a:endParaRPr lang="en-US" sz="1200" b="0" i="0" u="none" strike="noStrike" dirty="0">
                        <a:solidFill>
                          <a:srgbClr val="000000"/>
                        </a:solidFill>
                        <a:latin typeface="Arial"/>
                      </a:endParaRPr>
                    </a:p>
                  </a:txBody>
                  <a:tcPr marL="9525" marR="9525" marT="9525" marB="0"/>
                </a:tc>
                <a:tc>
                  <a:txBody>
                    <a:bodyPr/>
                    <a:lstStyle/>
                    <a:p>
                      <a:pPr algn="r" fontAlgn="t"/>
                      <a:r>
                        <a:rPr lang="x-none" sz="1200" b="0" i="0" u="none" strike="noStrike" dirty="0" smtClean="0">
                          <a:solidFill>
                            <a:srgbClr val="000000"/>
                          </a:solidFill>
                          <a:latin typeface="Arial"/>
                        </a:rPr>
                        <a:t>1</a:t>
                      </a:r>
                      <a:endParaRPr lang="en-US" sz="1200" b="0" i="0" u="none" strike="noStrike" dirty="0">
                        <a:solidFill>
                          <a:srgbClr val="000000"/>
                        </a:solidFill>
                        <a:latin typeface="Arial"/>
                      </a:endParaRPr>
                    </a:p>
                  </a:txBody>
                  <a:tcPr marL="9525" marR="9525" marT="9525" marB="0"/>
                </a:tc>
              </a:tr>
              <a:tr h="373741">
                <a:tc>
                  <a:txBody>
                    <a:bodyPr/>
                    <a:lstStyle/>
                    <a:p>
                      <a:pPr algn="r" fontAlgn="t"/>
                      <a:r>
                        <a:rPr lang="en-US" sz="1200" b="0" i="0" u="none" strike="noStrike" dirty="0">
                          <a:solidFill>
                            <a:srgbClr val="000000"/>
                          </a:solidFill>
                          <a:latin typeface="Arial"/>
                        </a:rPr>
                        <a:t>1.33395</a:t>
                      </a:r>
                    </a:p>
                  </a:txBody>
                  <a:tcPr marL="9525" marR="9525" marT="9525" marB="0"/>
                </a:tc>
                <a:tc>
                  <a:txBody>
                    <a:bodyPr/>
                    <a:lstStyle/>
                    <a:p>
                      <a:pPr algn="r" fontAlgn="t"/>
                      <a:r>
                        <a:rPr lang="en-US" sz="1200" b="0" i="0" u="none" strike="noStrike" dirty="0">
                          <a:solidFill>
                            <a:srgbClr val="000000"/>
                          </a:solidFill>
                          <a:latin typeface="Arial"/>
                        </a:rPr>
                        <a:t>3.8235</a:t>
                      </a:r>
                    </a:p>
                  </a:txBody>
                  <a:tcPr marL="9525" marR="9525" marT="9525" marB="0"/>
                </a:tc>
                <a:tc>
                  <a:txBody>
                    <a:bodyPr/>
                    <a:lstStyle/>
                    <a:p>
                      <a:pPr algn="r" fontAlgn="t"/>
                      <a:r>
                        <a:rPr lang="x-none" sz="1200" b="0" i="0" u="none" strike="noStrike" dirty="0" smtClean="0">
                          <a:solidFill>
                            <a:srgbClr val="000000"/>
                          </a:solidFill>
                          <a:latin typeface="Arial"/>
                        </a:rPr>
                        <a:t>استخدم كتابة لغة الاشارة في التواصل </a:t>
                      </a:r>
                      <a:endParaRPr lang="en-US" sz="1200" b="0" i="0" u="none" strike="noStrike" dirty="0">
                        <a:solidFill>
                          <a:srgbClr val="000000"/>
                        </a:solidFill>
                        <a:latin typeface="Arial"/>
                      </a:endParaRPr>
                    </a:p>
                  </a:txBody>
                  <a:tcPr marL="9525" marR="9525" marT="9525" marB="0"/>
                </a:tc>
                <a:tc>
                  <a:txBody>
                    <a:bodyPr/>
                    <a:lstStyle/>
                    <a:p>
                      <a:pPr algn="r" fontAlgn="t"/>
                      <a:r>
                        <a:rPr lang="x-none" sz="1200" b="0" i="0" u="none" strike="noStrike" dirty="0" smtClean="0">
                          <a:solidFill>
                            <a:srgbClr val="000000"/>
                          </a:solidFill>
                          <a:latin typeface="Arial"/>
                        </a:rPr>
                        <a:t>2</a:t>
                      </a:r>
                      <a:endParaRPr lang="en-US" sz="1200" b="0" i="0" u="none" strike="noStrike" dirty="0">
                        <a:solidFill>
                          <a:srgbClr val="000000"/>
                        </a:solidFill>
                        <a:latin typeface="Arial"/>
                      </a:endParaRPr>
                    </a:p>
                  </a:txBody>
                  <a:tcPr marL="9525" marR="9525" marT="9525" marB="0"/>
                </a:tc>
              </a:tr>
              <a:tr h="405612">
                <a:tc>
                  <a:txBody>
                    <a:bodyPr/>
                    <a:lstStyle/>
                    <a:p>
                      <a:pPr algn="r" fontAlgn="t"/>
                      <a:r>
                        <a:rPr lang="en-US" sz="1200" b="0" i="0" u="none" strike="noStrike" dirty="0">
                          <a:solidFill>
                            <a:srgbClr val="000000"/>
                          </a:solidFill>
                          <a:latin typeface="Arial"/>
                        </a:rPr>
                        <a:t>1.31731</a:t>
                      </a:r>
                    </a:p>
                  </a:txBody>
                  <a:tcPr marL="9525" marR="9525" marT="9525" marB="0"/>
                </a:tc>
                <a:tc>
                  <a:txBody>
                    <a:bodyPr/>
                    <a:lstStyle/>
                    <a:p>
                      <a:pPr algn="r" fontAlgn="t"/>
                      <a:r>
                        <a:rPr lang="en-US" sz="1200" b="0" i="0" u="none" strike="noStrike">
                          <a:solidFill>
                            <a:srgbClr val="000000"/>
                          </a:solidFill>
                          <a:latin typeface="Arial"/>
                        </a:rPr>
                        <a:t>3.8824</a:t>
                      </a:r>
                    </a:p>
                  </a:txBody>
                  <a:tcPr marL="9525" marR="9525" marT="9525" marB="0"/>
                </a:tc>
                <a:tc>
                  <a:txBody>
                    <a:bodyPr/>
                    <a:lstStyle/>
                    <a:p>
                      <a:pPr algn="r" fontAlgn="t"/>
                      <a:r>
                        <a:rPr lang="x-none" sz="1200" b="0" i="0" u="none" strike="noStrike" dirty="0" smtClean="0">
                          <a:solidFill>
                            <a:srgbClr val="000000"/>
                          </a:solidFill>
                          <a:latin typeface="Arial"/>
                        </a:rPr>
                        <a:t>استخدم كتابة لغة الاشارة في التعليم </a:t>
                      </a:r>
                      <a:r>
                        <a:rPr lang="en-US" sz="1200" b="0" i="0" u="none" strike="noStrike" dirty="0" smtClean="0">
                          <a:solidFill>
                            <a:srgbClr val="000000"/>
                          </a:solidFill>
                          <a:latin typeface="Arial"/>
                        </a:rPr>
                        <a:t>.</a:t>
                      </a:r>
                      <a:endParaRPr lang="en-US" sz="1200" b="0" i="0" u="none" strike="noStrike" dirty="0">
                        <a:solidFill>
                          <a:srgbClr val="000000"/>
                        </a:solidFill>
                        <a:latin typeface="Arial"/>
                      </a:endParaRPr>
                    </a:p>
                  </a:txBody>
                  <a:tcPr marL="9525" marR="9525" marT="9525" marB="0"/>
                </a:tc>
                <a:tc>
                  <a:txBody>
                    <a:bodyPr/>
                    <a:lstStyle/>
                    <a:p>
                      <a:pPr algn="r" fontAlgn="t"/>
                      <a:r>
                        <a:rPr lang="x-none" sz="1200" b="0" i="0" u="none" strike="noStrike" dirty="0" smtClean="0">
                          <a:solidFill>
                            <a:srgbClr val="000000"/>
                          </a:solidFill>
                          <a:latin typeface="Arial"/>
                        </a:rPr>
                        <a:t>3</a:t>
                      </a:r>
                      <a:endParaRPr lang="en-US" sz="1200" b="0" i="0" u="none" strike="noStrike" dirty="0">
                        <a:solidFill>
                          <a:srgbClr val="000000"/>
                        </a:solidFill>
                        <a:latin typeface="Arial"/>
                      </a:endParaRPr>
                    </a:p>
                  </a:txBody>
                  <a:tcPr marL="9525" marR="9525" marT="9525" marB="0"/>
                </a:tc>
              </a:tr>
              <a:tr h="405612">
                <a:tc>
                  <a:txBody>
                    <a:bodyPr/>
                    <a:lstStyle/>
                    <a:p>
                      <a:pPr algn="r" fontAlgn="t"/>
                      <a:r>
                        <a:rPr lang="en-US" sz="1200" b="0" i="0" u="none" strike="noStrike" dirty="0">
                          <a:solidFill>
                            <a:srgbClr val="000000"/>
                          </a:solidFill>
                          <a:latin typeface="Arial"/>
                        </a:rPr>
                        <a:t>1.34493</a:t>
                      </a:r>
                    </a:p>
                  </a:txBody>
                  <a:tcPr marL="9525" marR="9525" marT="9525" marB="0"/>
                </a:tc>
                <a:tc>
                  <a:txBody>
                    <a:bodyPr/>
                    <a:lstStyle/>
                    <a:p>
                      <a:pPr algn="r" fontAlgn="t"/>
                      <a:r>
                        <a:rPr lang="en-US" sz="1200" b="0" i="0" u="none" strike="noStrike">
                          <a:solidFill>
                            <a:srgbClr val="000000"/>
                          </a:solidFill>
                          <a:latin typeface="Arial"/>
                        </a:rPr>
                        <a:t>3.9412</a:t>
                      </a:r>
                    </a:p>
                  </a:txBody>
                  <a:tcPr marL="9525" marR="9525" marT="9525" marB="0"/>
                </a:tc>
                <a:tc>
                  <a:txBody>
                    <a:bodyPr/>
                    <a:lstStyle/>
                    <a:p>
                      <a:pPr algn="r" fontAlgn="t"/>
                      <a:r>
                        <a:rPr lang="x-none" sz="1200" b="0" i="0" u="none" strike="noStrike" dirty="0" smtClean="0">
                          <a:solidFill>
                            <a:srgbClr val="000000"/>
                          </a:solidFill>
                          <a:latin typeface="Arial"/>
                        </a:rPr>
                        <a:t>استخدم كتابة لغة الاشارة في الحياة اليومية </a:t>
                      </a:r>
                      <a:endParaRPr lang="en-US" sz="1200" b="0" i="0" u="none" strike="noStrike" dirty="0">
                        <a:solidFill>
                          <a:srgbClr val="000000"/>
                        </a:solidFill>
                        <a:latin typeface="Arial"/>
                      </a:endParaRPr>
                    </a:p>
                  </a:txBody>
                  <a:tcPr marL="9525" marR="9525" marT="9525" marB="0"/>
                </a:tc>
                <a:tc>
                  <a:txBody>
                    <a:bodyPr/>
                    <a:lstStyle/>
                    <a:p>
                      <a:pPr algn="r" fontAlgn="t"/>
                      <a:r>
                        <a:rPr lang="x-none" sz="1200" b="0" i="0" u="none" strike="noStrike" dirty="0" smtClean="0">
                          <a:solidFill>
                            <a:srgbClr val="000000"/>
                          </a:solidFill>
                          <a:latin typeface="Arial"/>
                        </a:rPr>
                        <a:t>4</a:t>
                      </a:r>
                      <a:endParaRPr lang="en-US" sz="1200" b="0" i="0" u="none" strike="noStrike" dirty="0">
                        <a:solidFill>
                          <a:srgbClr val="000000"/>
                        </a:solidFill>
                        <a:latin typeface="Arial"/>
                      </a:endParaRPr>
                    </a:p>
                  </a:txBody>
                  <a:tcPr marL="9525" marR="9525" marT="9525" marB="0"/>
                </a:tc>
              </a:tr>
              <a:tr h="405612">
                <a:tc>
                  <a:txBody>
                    <a:bodyPr/>
                    <a:lstStyle/>
                    <a:p>
                      <a:pPr algn="r" fontAlgn="t"/>
                      <a:r>
                        <a:rPr lang="en-US" sz="1200" b="0" i="0" u="none" strike="noStrike" dirty="0">
                          <a:solidFill>
                            <a:srgbClr val="000000"/>
                          </a:solidFill>
                          <a:latin typeface="Arial"/>
                        </a:rPr>
                        <a:t>.75245</a:t>
                      </a:r>
                    </a:p>
                  </a:txBody>
                  <a:tcPr marL="9525" marR="9525" marT="9525" marB="0"/>
                </a:tc>
                <a:tc>
                  <a:txBody>
                    <a:bodyPr/>
                    <a:lstStyle/>
                    <a:p>
                      <a:pPr algn="r" fontAlgn="t"/>
                      <a:r>
                        <a:rPr lang="en-US" sz="1200" b="0" i="0" u="none" strike="noStrike">
                          <a:solidFill>
                            <a:srgbClr val="000000"/>
                          </a:solidFill>
                          <a:latin typeface="Arial"/>
                        </a:rPr>
                        <a:t>4.2353</a:t>
                      </a:r>
                    </a:p>
                  </a:txBody>
                  <a:tcPr marL="9525" marR="9525" marT="9525" marB="0"/>
                </a:tc>
                <a:tc>
                  <a:txBody>
                    <a:bodyPr/>
                    <a:lstStyle/>
                    <a:p>
                      <a:pPr algn="r" fontAlgn="t"/>
                      <a:r>
                        <a:rPr lang="x-none" sz="1200" b="0" i="0" u="none" strike="noStrike" dirty="0" smtClean="0">
                          <a:solidFill>
                            <a:srgbClr val="000000"/>
                          </a:solidFill>
                          <a:latin typeface="Arial"/>
                        </a:rPr>
                        <a:t>كتابة لغة الاشارة تساعد في زيادة المفردات في اللغة المنطوقة </a:t>
                      </a:r>
                      <a:r>
                        <a:rPr lang="en-US" sz="1200" b="0" i="0" u="none" strike="noStrike" dirty="0" smtClean="0">
                          <a:solidFill>
                            <a:srgbClr val="000000"/>
                          </a:solidFill>
                          <a:latin typeface="Arial"/>
                        </a:rPr>
                        <a:t>.</a:t>
                      </a:r>
                      <a:endParaRPr lang="en-US" sz="1200" b="0" i="0" u="none" strike="noStrike" dirty="0">
                        <a:solidFill>
                          <a:srgbClr val="000000"/>
                        </a:solidFill>
                        <a:latin typeface="Arial"/>
                      </a:endParaRPr>
                    </a:p>
                  </a:txBody>
                  <a:tcPr marL="9525" marR="9525" marT="9525" marB="0"/>
                </a:tc>
                <a:tc>
                  <a:txBody>
                    <a:bodyPr/>
                    <a:lstStyle/>
                    <a:p>
                      <a:pPr algn="r" fontAlgn="t"/>
                      <a:r>
                        <a:rPr lang="x-none" sz="1200" b="0" i="0" u="none" strike="noStrike" dirty="0" smtClean="0">
                          <a:solidFill>
                            <a:srgbClr val="000000"/>
                          </a:solidFill>
                          <a:latin typeface="Arial"/>
                        </a:rPr>
                        <a:t>5</a:t>
                      </a:r>
                      <a:endParaRPr lang="en-US" sz="1200" b="0" i="0" u="none" strike="noStrike" dirty="0">
                        <a:solidFill>
                          <a:srgbClr val="000000"/>
                        </a:solidFill>
                        <a:latin typeface="Arial"/>
                      </a:endParaRPr>
                    </a:p>
                  </a:txBody>
                  <a:tcPr marL="9525" marR="9525" marT="9525" marB="0"/>
                </a:tc>
              </a:tr>
              <a:tr h="405612">
                <a:tc>
                  <a:txBody>
                    <a:bodyPr/>
                    <a:lstStyle/>
                    <a:p>
                      <a:pPr algn="r" fontAlgn="t"/>
                      <a:r>
                        <a:rPr lang="en-US" sz="1200" b="0" i="0" u="none" strike="noStrike" dirty="0">
                          <a:solidFill>
                            <a:srgbClr val="000000"/>
                          </a:solidFill>
                          <a:latin typeface="Arial"/>
                        </a:rPr>
                        <a:t>.624264</a:t>
                      </a:r>
                    </a:p>
                  </a:txBody>
                  <a:tcPr marL="9525" marR="9525" marT="9525" marB="0"/>
                </a:tc>
                <a:tc>
                  <a:txBody>
                    <a:bodyPr/>
                    <a:lstStyle/>
                    <a:p>
                      <a:pPr algn="r" fontAlgn="t"/>
                      <a:r>
                        <a:rPr lang="en-US" sz="1200" b="0" i="0" u="none" strike="noStrike">
                          <a:solidFill>
                            <a:srgbClr val="000000"/>
                          </a:solidFill>
                          <a:latin typeface="Arial"/>
                        </a:rPr>
                        <a:t>4.52941</a:t>
                      </a:r>
                    </a:p>
                  </a:txBody>
                  <a:tcPr marL="9525" marR="9525" marT="9525" marB="0"/>
                </a:tc>
                <a:tc>
                  <a:txBody>
                    <a:bodyPr/>
                    <a:lstStyle/>
                    <a:p>
                      <a:pPr algn="r" fontAlgn="t"/>
                      <a:r>
                        <a:rPr lang="x-none" sz="1200" b="0" i="0" u="none" strike="noStrike" dirty="0" smtClean="0">
                          <a:solidFill>
                            <a:srgbClr val="000000"/>
                          </a:solidFill>
                          <a:latin typeface="Arial"/>
                        </a:rPr>
                        <a:t>كتابة لغة الاشارة تساعد في زيادة المفردات في لغة الاشارة</a:t>
                      </a:r>
                      <a:endParaRPr lang="en-US" sz="1200" b="0" i="0" u="none" strike="noStrike" dirty="0">
                        <a:solidFill>
                          <a:srgbClr val="000000"/>
                        </a:solidFill>
                        <a:latin typeface="Arial"/>
                      </a:endParaRPr>
                    </a:p>
                  </a:txBody>
                  <a:tcPr marL="9525" marR="9525" marT="9525" marB="0"/>
                </a:tc>
                <a:tc>
                  <a:txBody>
                    <a:bodyPr/>
                    <a:lstStyle/>
                    <a:p>
                      <a:pPr algn="r" fontAlgn="t"/>
                      <a:r>
                        <a:rPr lang="x-none" sz="1200" b="0" i="0" u="none" strike="noStrike" dirty="0" smtClean="0">
                          <a:solidFill>
                            <a:srgbClr val="000000"/>
                          </a:solidFill>
                          <a:latin typeface="Arial"/>
                        </a:rPr>
                        <a:t>6</a:t>
                      </a:r>
                      <a:endParaRPr lang="en-US" sz="1200" b="0" i="0" u="none" strike="noStrike" dirty="0">
                        <a:solidFill>
                          <a:srgbClr val="000000"/>
                        </a:solidFill>
                        <a:latin typeface="Arial"/>
                      </a:endParaRPr>
                    </a:p>
                  </a:txBody>
                  <a:tcPr marL="9525" marR="9525" marT="9525" marB="0"/>
                </a:tc>
              </a:tr>
              <a:tr h="405612">
                <a:tc>
                  <a:txBody>
                    <a:bodyPr/>
                    <a:lstStyle/>
                    <a:p>
                      <a:pPr algn="r" fontAlgn="t"/>
                      <a:r>
                        <a:rPr lang="en-US" sz="1200" b="0" i="0" u="none" strike="noStrike" dirty="0">
                          <a:solidFill>
                            <a:srgbClr val="000000"/>
                          </a:solidFill>
                          <a:latin typeface="Arial"/>
                        </a:rPr>
                        <a:t>.86177</a:t>
                      </a:r>
                    </a:p>
                  </a:txBody>
                  <a:tcPr marL="9525" marR="9525" marT="9525" marB="0"/>
                </a:tc>
                <a:tc>
                  <a:txBody>
                    <a:bodyPr/>
                    <a:lstStyle/>
                    <a:p>
                      <a:pPr algn="r" fontAlgn="t"/>
                      <a:r>
                        <a:rPr lang="en-US" sz="1200" b="0" i="0" u="none" strike="noStrike">
                          <a:solidFill>
                            <a:srgbClr val="000000"/>
                          </a:solidFill>
                          <a:latin typeface="Arial"/>
                        </a:rPr>
                        <a:t>4.3529</a:t>
                      </a:r>
                    </a:p>
                  </a:txBody>
                  <a:tcPr marL="9525" marR="9525" marT="9525" marB="0"/>
                </a:tc>
                <a:tc>
                  <a:txBody>
                    <a:bodyPr/>
                    <a:lstStyle/>
                    <a:p>
                      <a:pPr algn="r" fontAlgn="t"/>
                      <a:r>
                        <a:rPr lang="x-none" sz="1200" b="0" i="0" u="none" strike="noStrike" dirty="0" smtClean="0">
                          <a:solidFill>
                            <a:srgbClr val="000000"/>
                          </a:solidFill>
                          <a:latin typeface="Arial"/>
                        </a:rPr>
                        <a:t>كتابة لغة الاشارة تحسن مهارات</a:t>
                      </a:r>
                      <a:r>
                        <a:rPr lang="x-none" sz="1200" b="0" i="0" u="none" strike="noStrike" baseline="0" dirty="0" smtClean="0">
                          <a:solidFill>
                            <a:srgbClr val="000000"/>
                          </a:solidFill>
                          <a:latin typeface="Arial"/>
                        </a:rPr>
                        <a:t> القراءة</a:t>
                      </a:r>
                      <a:r>
                        <a:rPr lang="en-US" sz="1200" b="0" i="0" u="none" strike="noStrike" dirty="0" smtClean="0">
                          <a:solidFill>
                            <a:srgbClr val="000000"/>
                          </a:solidFill>
                          <a:latin typeface="Arial"/>
                        </a:rPr>
                        <a:t>.</a:t>
                      </a:r>
                      <a:endParaRPr lang="en-US" sz="1200" b="0" i="0" u="none" strike="noStrike" dirty="0">
                        <a:solidFill>
                          <a:srgbClr val="000000"/>
                        </a:solidFill>
                        <a:latin typeface="Arial"/>
                      </a:endParaRPr>
                    </a:p>
                  </a:txBody>
                  <a:tcPr marL="9525" marR="9525" marT="9525" marB="0"/>
                </a:tc>
                <a:tc>
                  <a:txBody>
                    <a:bodyPr/>
                    <a:lstStyle/>
                    <a:p>
                      <a:pPr algn="r" fontAlgn="t"/>
                      <a:r>
                        <a:rPr lang="x-none" sz="1200" b="0" i="0" u="none" strike="noStrike" dirty="0" smtClean="0">
                          <a:solidFill>
                            <a:srgbClr val="000000"/>
                          </a:solidFill>
                          <a:latin typeface="Arial"/>
                        </a:rPr>
                        <a:t>7</a:t>
                      </a:r>
                      <a:endParaRPr lang="en-US" sz="1200" b="0" i="0" u="none" strike="noStrike" dirty="0">
                        <a:solidFill>
                          <a:srgbClr val="000000"/>
                        </a:solidFill>
                        <a:latin typeface="Arial"/>
                      </a:endParaRPr>
                    </a:p>
                  </a:txBody>
                  <a:tcPr marL="9525" marR="9525" marT="9525" marB="0"/>
                </a:tc>
              </a:tr>
              <a:tr h="405612">
                <a:tc>
                  <a:txBody>
                    <a:bodyPr/>
                    <a:lstStyle/>
                    <a:p>
                      <a:pPr algn="r" fontAlgn="t"/>
                      <a:r>
                        <a:rPr lang="en-US" sz="1200" b="0" i="0" u="none" strike="noStrike" dirty="0">
                          <a:solidFill>
                            <a:srgbClr val="000000"/>
                          </a:solidFill>
                          <a:latin typeface="Arial"/>
                        </a:rPr>
                        <a:t>.61835</a:t>
                      </a:r>
                    </a:p>
                  </a:txBody>
                  <a:tcPr marL="9525" marR="9525" marT="9525" marB="0"/>
                </a:tc>
                <a:tc>
                  <a:txBody>
                    <a:bodyPr/>
                    <a:lstStyle/>
                    <a:p>
                      <a:pPr algn="r" fontAlgn="t"/>
                      <a:r>
                        <a:rPr lang="en-US" sz="1200" b="0" i="0" u="none" strike="noStrike">
                          <a:solidFill>
                            <a:srgbClr val="000000"/>
                          </a:solidFill>
                          <a:latin typeface="Arial"/>
                        </a:rPr>
                        <a:t>4.5882</a:t>
                      </a:r>
                    </a:p>
                  </a:txBody>
                  <a:tcPr marL="9525" marR="9525" marT="9525" marB="0"/>
                </a:tc>
                <a:tc>
                  <a:txBody>
                    <a:bodyPr/>
                    <a:lstStyle/>
                    <a:p>
                      <a:pPr algn="r" fontAlgn="t"/>
                      <a:r>
                        <a:rPr lang="x-none" sz="1200" b="0" i="0" u="none" strike="noStrike" dirty="0" smtClean="0">
                          <a:solidFill>
                            <a:srgbClr val="000000"/>
                          </a:solidFill>
                          <a:latin typeface="Arial"/>
                        </a:rPr>
                        <a:t>كتابة لغة الاشارة تحسن المهارة في لغة الاشارة</a:t>
                      </a:r>
                      <a:r>
                        <a:rPr lang="en-US" sz="1200" b="0" i="0" u="none" strike="noStrike" dirty="0" smtClean="0">
                          <a:solidFill>
                            <a:srgbClr val="000000"/>
                          </a:solidFill>
                          <a:latin typeface="Arial"/>
                        </a:rPr>
                        <a:t>.</a:t>
                      </a:r>
                      <a:endParaRPr lang="en-US" sz="1200" b="0" i="0" u="none" strike="noStrike" dirty="0">
                        <a:solidFill>
                          <a:srgbClr val="000000"/>
                        </a:solidFill>
                        <a:latin typeface="Arial"/>
                      </a:endParaRPr>
                    </a:p>
                  </a:txBody>
                  <a:tcPr marL="9525" marR="9525" marT="9525" marB="0"/>
                </a:tc>
                <a:tc>
                  <a:txBody>
                    <a:bodyPr/>
                    <a:lstStyle/>
                    <a:p>
                      <a:pPr algn="r" fontAlgn="t"/>
                      <a:r>
                        <a:rPr lang="x-none" sz="1200" b="0" i="0" u="none" strike="noStrike" dirty="0" smtClean="0">
                          <a:solidFill>
                            <a:srgbClr val="000000"/>
                          </a:solidFill>
                          <a:latin typeface="Arial"/>
                        </a:rPr>
                        <a:t>8</a:t>
                      </a:r>
                      <a:endParaRPr lang="en-US" sz="1200" b="0" i="0" u="none" strike="noStrike" dirty="0">
                        <a:solidFill>
                          <a:srgbClr val="000000"/>
                        </a:solidFill>
                        <a:latin typeface="Arial"/>
                      </a:endParaRPr>
                    </a:p>
                  </a:txBody>
                  <a:tcPr marL="9525" marR="9525" marT="9525" marB="0"/>
                </a:tc>
              </a:tr>
              <a:tr h="405612">
                <a:tc>
                  <a:txBody>
                    <a:bodyPr/>
                    <a:lstStyle/>
                    <a:p>
                      <a:pPr algn="r" fontAlgn="t"/>
                      <a:r>
                        <a:rPr lang="en-US" sz="1200" b="0" i="0" u="none" strike="noStrike" dirty="0">
                          <a:solidFill>
                            <a:srgbClr val="000000"/>
                          </a:solidFill>
                          <a:latin typeface="Arial"/>
                        </a:rPr>
                        <a:t>.70189</a:t>
                      </a:r>
                    </a:p>
                  </a:txBody>
                  <a:tcPr marL="9525" marR="9525" marT="9525" marB="0"/>
                </a:tc>
                <a:tc>
                  <a:txBody>
                    <a:bodyPr/>
                    <a:lstStyle/>
                    <a:p>
                      <a:pPr algn="r" fontAlgn="t"/>
                      <a:r>
                        <a:rPr lang="en-US" sz="1200" b="0" i="0" u="none" strike="noStrike">
                          <a:solidFill>
                            <a:srgbClr val="000000"/>
                          </a:solidFill>
                          <a:latin typeface="Arial"/>
                        </a:rPr>
                        <a:t>4.3529</a:t>
                      </a:r>
                    </a:p>
                  </a:txBody>
                  <a:tcPr marL="9525" marR="9525" marT="9525" marB="0"/>
                </a:tc>
                <a:tc>
                  <a:txBody>
                    <a:bodyPr/>
                    <a:lstStyle/>
                    <a:p>
                      <a:pPr algn="r" fontAlgn="t"/>
                      <a:r>
                        <a:rPr lang="x-none" sz="1200" b="0" i="0" u="none" strike="noStrike" dirty="0" smtClean="0">
                          <a:solidFill>
                            <a:srgbClr val="000000"/>
                          </a:solidFill>
                          <a:latin typeface="Arial"/>
                        </a:rPr>
                        <a:t>كتابة لغة الاشارة تحسن مفهوم الذات لدى الافراد الصم </a:t>
                      </a:r>
                      <a:endParaRPr lang="en-US" sz="1200" b="0" i="0" u="none" strike="noStrike" dirty="0">
                        <a:solidFill>
                          <a:srgbClr val="000000"/>
                        </a:solidFill>
                        <a:latin typeface="Arial"/>
                      </a:endParaRPr>
                    </a:p>
                  </a:txBody>
                  <a:tcPr marL="9525" marR="9525" marT="9525" marB="0"/>
                </a:tc>
                <a:tc>
                  <a:txBody>
                    <a:bodyPr/>
                    <a:lstStyle/>
                    <a:p>
                      <a:pPr algn="r" fontAlgn="t"/>
                      <a:r>
                        <a:rPr lang="x-none" sz="1200" b="0" i="0" u="none" strike="noStrike" dirty="0" smtClean="0">
                          <a:solidFill>
                            <a:srgbClr val="000000"/>
                          </a:solidFill>
                          <a:latin typeface="Arial"/>
                        </a:rPr>
                        <a:t>9</a:t>
                      </a:r>
                      <a:endParaRPr lang="en-US" sz="1200" b="0" i="0" u="none" strike="noStrike" dirty="0">
                        <a:solidFill>
                          <a:srgbClr val="000000"/>
                        </a:solidFill>
                        <a:latin typeface="Arial"/>
                      </a:endParaRPr>
                    </a:p>
                  </a:txBody>
                  <a:tcPr marL="9525" marR="9525" marT="9525" marB="0"/>
                </a:tc>
              </a:tr>
              <a:tr h="405612">
                <a:tc>
                  <a:txBody>
                    <a:bodyPr/>
                    <a:lstStyle/>
                    <a:p>
                      <a:pPr algn="r" fontAlgn="t"/>
                      <a:r>
                        <a:rPr lang="en-US" sz="1200" b="0" i="0" u="none" strike="noStrike" dirty="0">
                          <a:solidFill>
                            <a:srgbClr val="000000"/>
                          </a:solidFill>
                          <a:latin typeface="Arial"/>
                        </a:rPr>
                        <a:t>.77174</a:t>
                      </a:r>
                    </a:p>
                  </a:txBody>
                  <a:tcPr marL="9525" marR="9525" marT="9525" marB="0"/>
                </a:tc>
                <a:tc>
                  <a:txBody>
                    <a:bodyPr/>
                    <a:lstStyle/>
                    <a:p>
                      <a:pPr algn="r" fontAlgn="t"/>
                      <a:r>
                        <a:rPr lang="en-US" sz="1200" b="0" i="0" u="none" strike="noStrike">
                          <a:solidFill>
                            <a:srgbClr val="000000"/>
                          </a:solidFill>
                          <a:latin typeface="Arial"/>
                        </a:rPr>
                        <a:t>4.2941</a:t>
                      </a:r>
                    </a:p>
                  </a:txBody>
                  <a:tcPr marL="9525" marR="9525" marT="9525" marB="0"/>
                </a:tc>
                <a:tc>
                  <a:txBody>
                    <a:bodyPr/>
                    <a:lstStyle/>
                    <a:p>
                      <a:pPr algn="r" fontAlgn="t"/>
                      <a:r>
                        <a:rPr lang="x-none" sz="1200" b="0" i="0" u="none" strike="noStrike" dirty="0" smtClean="0">
                          <a:solidFill>
                            <a:srgbClr val="000000"/>
                          </a:solidFill>
                          <a:latin typeface="Arial"/>
                        </a:rPr>
                        <a:t>كتابة لغة الاشارة تساعد في زيادة التحصيل الاكاديمي للصم</a:t>
                      </a:r>
                      <a:r>
                        <a:rPr lang="en-US" sz="1200" b="0" i="0" u="none" strike="noStrike" dirty="0" smtClean="0">
                          <a:solidFill>
                            <a:srgbClr val="000000"/>
                          </a:solidFill>
                          <a:latin typeface="Arial"/>
                        </a:rPr>
                        <a:t>.</a:t>
                      </a:r>
                      <a:endParaRPr lang="en-US" sz="1200" b="0" i="0" u="none" strike="noStrike" dirty="0">
                        <a:solidFill>
                          <a:srgbClr val="000000"/>
                        </a:solidFill>
                        <a:latin typeface="Arial"/>
                      </a:endParaRPr>
                    </a:p>
                  </a:txBody>
                  <a:tcPr marL="9525" marR="9525" marT="9525" marB="0"/>
                </a:tc>
                <a:tc>
                  <a:txBody>
                    <a:bodyPr/>
                    <a:lstStyle/>
                    <a:p>
                      <a:pPr algn="r" fontAlgn="t"/>
                      <a:r>
                        <a:rPr lang="x-none" sz="1200" b="0" i="0" u="none" strike="noStrike" dirty="0" smtClean="0">
                          <a:solidFill>
                            <a:srgbClr val="000000"/>
                          </a:solidFill>
                          <a:latin typeface="Arial"/>
                        </a:rPr>
                        <a:t>10</a:t>
                      </a:r>
                      <a:endParaRPr lang="en-US" sz="1200" b="0" i="0" u="none" strike="noStrike" dirty="0">
                        <a:solidFill>
                          <a:srgbClr val="000000"/>
                        </a:solidFill>
                        <a:latin typeface="Arial"/>
                      </a:endParaRPr>
                    </a:p>
                  </a:txBody>
                  <a:tcPr marL="9525" marR="9525" marT="9525" marB="0"/>
                </a:tc>
              </a:tr>
              <a:tr h="405612">
                <a:tc>
                  <a:txBody>
                    <a:bodyPr/>
                    <a:lstStyle/>
                    <a:p>
                      <a:pPr algn="r" fontAlgn="t"/>
                      <a:r>
                        <a:rPr lang="en-US" sz="1200" b="0" i="0" u="none" strike="noStrike" dirty="0">
                          <a:solidFill>
                            <a:srgbClr val="000000"/>
                          </a:solidFill>
                          <a:latin typeface="Arial"/>
                        </a:rPr>
                        <a:t>.77174</a:t>
                      </a:r>
                    </a:p>
                  </a:txBody>
                  <a:tcPr marL="9525" marR="9525" marT="9525" marB="0"/>
                </a:tc>
                <a:tc>
                  <a:txBody>
                    <a:bodyPr/>
                    <a:lstStyle/>
                    <a:p>
                      <a:pPr algn="r" fontAlgn="t"/>
                      <a:r>
                        <a:rPr lang="en-US" sz="1200" b="0" i="0" u="none" strike="noStrike">
                          <a:solidFill>
                            <a:srgbClr val="000000"/>
                          </a:solidFill>
                          <a:latin typeface="Arial"/>
                        </a:rPr>
                        <a:t>4.2941</a:t>
                      </a:r>
                    </a:p>
                  </a:txBody>
                  <a:tcPr marL="9525" marR="9525" marT="9525" marB="0"/>
                </a:tc>
                <a:tc>
                  <a:txBody>
                    <a:bodyPr/>
                    <a:lstStyle/>
                    <a:p>
                      <a:pPr algn="r" fontAlgn="t"/>
                      <a:r>
                        <a:rPr lang="x-none" sz="1200" b="0" i="0" u="none" strike="noStrike" dirty="0" smtClean="0">
                          <a:solidFill>
                            <a:srgbClr val="000000"/>
                          </a:solidFill>
                          <a:latin typeface="Arial"/>
                        </a:rPr>
                        <a:t>كتابة لغة الاشارة تساعد تطبيق الدمج الشامل للصم</a:t>
                      </a:r>
                      <a:r>
                        <a:rPr lang="en-US" sz="1200" b="0" i="0" u="none" strike="noStrike" dirty="0">
                          <a:solidFill>
                            <a:srgbClr val="000000"/>
                          </a:solidFill>
                          <a:latin typeface="Arial"/>
                        </a:rPr>
                        <a:t> </a:t>
                      </a:r>
                    </a:p>
                  </a:txBody>
                  <a:tcPr marL="9525" marR="9525" marT="9525" marB="0"/>
                </a:tc>
                <a:tc>
                  <a:txBody>
                    <a:bodyPr/>
                    <a:lstStyle/>
                    <a:p>
                      <a:pPr algn="r" fontAlgn="t"/>
                      <a:r>
                        <a:rPr lang="x-none" sz="1200" b="0" i="0" u="none" strike="noStrike" dirty="0" smtClean="0">
                          <a:solidFill>
                            <a:srgbClr val="000000"/>
                          </a:solidFill>
                          <a:latin typeface="Arial"/>
                        </a:rPr>
                        <a:t>11</a:t>
                      </a:r>
                      <a:endParaRPr lang="en-US" sz="1200" b="0" i="0" u="none" strike="noStrike" dirty="0">
                        <a:solidFill>
                          <a:srgbClr val="000000"/>
                        </a:solidFill>
                        <a:latin typeface="Arial"/>
                      </a:endParaRPr>
                    </a:p>
                  </a:txBody>
                  <a:tcPr marL="9525" marR="9525" marT="9525" marB="0"/>
                </a:tc>
              </a:tr>
              <a:tr h="405612">
                <a:tc>
                  <a:txBody>
                    <a:bodyPr/>
                    <a:lstStyle/>
                    <a:p>
                      <a:pPr algn="r" fontAlgn="t"/>
                      <a:r>
                        <a:rPr lang="en-US" sz="1200" b="0" i="0" u="none" strike="noStrike" dirty="0">
                          <a:solidFill>
                            <a:srgbClr val="000000"/>
                          </a:solidFill>
                          <a:latin typeface="Arial"/>
                        </a:rPr>
                        <a:t>.70189</a:t>
                      </a:r>
                    </a:p>
                  </a:txBody>
                  <a:tcPr marL="9525" marR="9525" marT="9525" marB="0"/>
                </a:tc>
                <a:tc>
                  <a:txBody>
                    <a:bodyPr/>
                    <a:lstStyle/>
                    <a:p>
                      <a:pPr algn="r" fontAlgn="t"/>
                      <a:r>
                        <a:rPr lang="en-US" sz="1200" b="0" i="0" u="none" strike="noStrike">
                          <a:solidFill>
                            <a:srgbClr val="000000"/>
                          </a:solidFill>
                          <a:latin typeface="Arial"/>
                        </a:rPr>
                        <a:t>4.3529</a:t>
                      </a:r>
                    </a:p>
                  </a:txBody>
                  <a:tcPr marL="9525" marR="9525" marT="9525" marB="0"/>
                </a:tc>
                <a:tc>
                  <a:txBody>
                    <a:bodyPr/>
                    <a:lstStyle/>
                    <a:p>
                      <a:pPr algn="r" fontAlgn="t"/>
                      <a:r>
                        <a:rPr lang="x-none" sz="1200" b="0" i="0" u="none" strike="noStrike" dirty="0" smtClean="0">
                          <a:solidFill>
                            <a:srgbClr val="000000"/>
                          </a:solidFill>
                          <a:latin typeface="Arial"/>
                        </a:rPr>
                        <a:t>كتابة لغة الاشارة تساعد في تطوير الترجمة بين اللغة المنطوقة ولغة الاشارة </a:t>
                      </a:r>
                      <a:r>
                        <a:rPr lang="en-US" sz="1200" b="0" i="0" u="none" strike="noStrike" dirty="0">
                          <a:solidFill>
                            <a:srgbClr val="000000"/>
                          </a:solidFill>
                          <a:latin typeface="Arial"/>
                        </a:rPr>
                        <a:t> </a:t>
                      </a:r>
                    </a:p>
                  </a:txBody>
                  <a:tcPr marL="9525" marR="9525" marT="9525" marB="0"/>
                </a:tc>
                <a:tc>
                  <a:txBody>
                    <a:bodyPr/>
                    <a:lstStyle/>
                    <a:p>
                      <a:pPr algn="r" fontAlgn="t"/>
                      <a:r>
                        <a:rPr lang="x-none" sz="1200" b="0" i="0" u="none" strike="noStrike" dirty="0" smtClean="0">
                          <a:solidFill>
                            <a:srgbClr val="000000"/>
                          </a:solidFill>
                          <a:latin typeface="Arial"/>
                        </a:rPr>
                        <a:t>12</a:t>
                      </a:r>
                      <a:endParaRPr lang="en-US" sz="1200" b="0" i="0" u="none" strike="noStrike" dirty="0">
                        <a:solidFill>
                          <a:srgbClr val="000000"/>
                        </a:solidFill>
                        <a:latin typeface="Arial"/>
                      </a:endParaRPr>
                    </a:p>
                  </a:txBody>
                  <a:tcPr marL="9525" marR="9525" marT="9525" marB="0"/>
                </a:tc>
              </a:tr>
              <a:tr h="405612">
                <a:tc>
                  <a:txBody>
                    <a:bodyPr/>
                    <a:lstStyle/>
                    <a:p>
                      <a:pPr algn="r" fontAlgn="t"/>
                      <a:r>
                        <a:rPr lang="en-US" sz="1200" b="0" i="0" u="none" strike="noStrike" dirty="0">
                          <a:solidFill>
                            <a:srgbClr val="000000"/>
                          </a:solidFill>
                          <a:latin typeface="Arial"/>
                        </a:rPr>
                        <a:t>1.16632</a:t>
                      </a:r>
                    </a:p>
                  </a:txBody>
                  <a:tcPr marL="9525" marR="9525" marT="9525" marB="0"/>
                </a:tc>
                <a:tc>
                  <a:txBody>
                    <a:bodyPr/>
                    <a:lstStyle/>
                    <a:p>
                      <a:pPr algn="r" fontAlgn="t"/>
                      <a:r>
                        <a:rPr lang="en-US" sz="1200" b="0" i="0" u="none" strike="noStrike">
                          <a:solidFill>
                            <a:srgbClr val="000000"/>
                          </a:solidFill>
                          <a:latin typeface="Arial"/>
                        </a:rPr>
                        <a:t>4.1176</a:t>
                      </a:r>
                    </a:p>
                  </a:txBody>
                  <a:tcPr marL="9525" marR="9525" marT="9525" marB="0"/>
                </a:tc>
                <a:tc>
                  <a:txBody>
                    <a:bodyPr/>
                    <a:lstStyle/>
                    <a:p>
                      <a:pPr algn="r" fontAlgn="t"/>
                      <a:r>
                        <a:rPr lang="x-none" sz="1200" b="0" i="0" u="none" strike="noStrike" dirty="0" smtClean="0">
                          <a:solidFill>
                            <a:srgbClr val="000000"/>
                          </a:solidFill>
                          <a:latin typeface="Arial"/>
                        </a:rPr>
                        <a:t>كتابة لغة الاشارة تعمل على مساواة لغة الاشارة باللغة المنطوقة </a:t>
                      </a:r>
                      <a:r>
                        <a:rPr lang="en-US" sz="1200" b="0" i="0" u="none" strike="noStrike" dirty="0" smtClean="0">
                          <a:solidFill>
                            <a:srgbClr val="000000"/>
                          </a:solidFill>
                          <a:latin typeface="Arial"/>
                        </a:rPr>
                        <a:t>.</a:t>
                      </a:r>
                      <a:endParaRPr lang="en-US" sz="1200" b="0" i="0" u="none" strike="noStrike" dirty="0">
                        <a:solidFill>
                          <a:srgbClr val="000000"/>
                        </a:solidFill>
                        <a:latin typeface="Arial"/>
                      </a:endParaRPr>
                    </a:p>
                  </a:txBody>
                  <a:tcPr marL="9525" marR="9525" marT="9525" marB="0"/>
                </a:tc>
                <a:tc>
                  <a:txBody>
                    <a:bodyPr/>
                    <a:lstStyle/>
                    <a:p>
                      <a:pPr algn="r" fontAlgn="t"/>
                      <a:r>
                        <a:rPr lang="x-none" sz="1200" b="0" i="0" u="none" strike="noStrike" dirty="0" smtClean="0">
                          <a:solidFill>
                            <a:srgbClr val="000000"/>
                          </a:solidFill>
                          <a:latin typeface="Arial"/>
                        </a:rPr>
                        <a:t>13</a:t>
                      </a:r>
                      <a:endParaRPr lang="en-US" sz="1200" b="0" i="0" u="none" strike="noStrike" dirty="0">
                        <a:solidFill>
                          <a:srgbClr val="000000"/>
                        </a:solidFill>
                        <a:latin typeface="Arial"/>
                      </a:endParaRPr>
                    </a:p>
                  </a:txBody>
                  <a:tcPr marL="9525" marR="9525" marT="9525" marB="0"/>
                </a:tc>
              </a:tr>
              <a:tr h="405612">
                <a:tc>
                  <a:txBody>
                    <a:bodyPr/>
                    <a:lstStyle/>
                    <a:p>
                      <a:pPr algn="r" fontAlgn="t"/>
                      <a:r>
                        <a:rPr lang="en-US" sz="1200" b="0" i="0" u="none" strike="noStrike" dirty="0">
                          <a:solidFill>
                            <a:srgbClr val="000000"/>
                          </a:solidFill>
                          <a:latin typeface="Arial"/>
                        </a:rPr>
                        <a:t>.61835</a:t>
                      </a:r>
                    </a:p>
                  </a:txBody>
                  <a:tcPr marL="9525" marR="9525" marT="9525" marB="0"/>
                </a:tc>
                <a:tc>
                  <a:txBody>
                    <a:bodyPr/>
                    <a:lstStyle/>
                    <a:p>
                      <a:pPr algn="r" fontAlgn="t"/>
                      <a:r>
                        <a:rPr lang="en-US" sz="1200" b="0" i="0" u="none" strike="noStrike" dirty="0">
                          <a:solidFill>
                            <a:srgbClr val="000000"/>
                          </a:solidFill>
                          <a:latin typeface="Arial"/>
                        </a:rPr>
                        <a:t>4.5882</a:t>
                      </a:r>
                    </a:p>
                  </a:txBody>
                  <a:tcPr marL="9525" marR="9525" marT="9525" marB="0"/>
                </a:tc>
                <a:tc>
                  <a:txBody>
                    <a:bodyPr/>
                    <a:lstStyle/>
                    <a:p>
                      <a:pPr algn="r" fontAlgn="t"/>
                      <a:r>
                        <a:rPr lang="x-none" sz="1200" b="0" i="0" u="none" strike="noStrike" dirty="0" smtClean="0">
                          <a:solidFill>
                            <a:srgbClr val="000000"/>
                          </a:solidFill>
                          <a:latin typeface="Arial"/>
                        </a:rPr>
                        <a:t>كتابة لغة الاشارة ممتعة </a:t>
                      </a:r>
                      <a:r>
                        <a:rPr lang="en-US" sz="1200" b="0" i="0" u="none" strike="noStrike" dirty="0" smtClean="0">
                          <a:solidFill>
                            <a:srgbClr val="000000"/>
                          </a:solidFill>
                          <a:latin typeface="Arial"/>
                        </a:rPr>
                        <a:t>.</a:t>
                      </a:r>
                      <a:endParaRPr lang="en-US" sz="1200" b="0" i="0" u="none" strike="noStrike" dirty="0">
                        <a:solidFill>
                          <a:srgbClr val="000000"/>
                        </a:solidFill>
                        <a:latin typeface="Arial"/>
                      </a:endParaRPr>
                    </a:p>
                  </a:txBody>
                  <a:tcPr marL="9525" marR="9525" marT="9525" marB="0"/>
                </a:tc>
                <a:tc>
                  <a:txBody>
                    <a:bodyPr/>
                    <a:lstStyle/>
                    <a:p>
                      <a:pPr algn="r" fontAlgn="t"/>
                      <a:r>
                        <a:rPr lang="x-none" sz="1200" b="0" i="0" u="none" strike="noStrike" dirty="0" smtClean="0">
                          <a:solidFill>
                            <a:srgbClr val="000000"/>
                          </a:solidFill>
                          <a:latin typeface="Arial"/>
                        </a:rPr>
                        <a:t>14</a:t>
                      </a:r>
                      <a:endParaRPr lang="en-US" sz="1200" b="0" i="0" u="none" strike="noStrike" dirty="0">
                        <a:solidFill>
                          <a:srgbClr val="000000"/>
                        </a:solidFill>
                        <a:latin typeface="Arial"/>
                      </a:endParaRPr>
                    </a:p>
                  </a:txBody>
                  <a:tcPr marL="9525" marR="9525" marT="9525" marB="0"/>
                </a:tc>
              </a:tr>
              <a:tr h="246780">
                <a:tc>
                  <a:txBody>
                    <a:bodyPr/>
                    <a:lstStyle/>
                    <a:p>
                      <a:pPr algn="r" fontAlgn="t"/>
                      <a:r>
                        <a:rPr lang="en-US" sz="1200" b="0" i="0" u="none" strike="noStrike" dirty="0">
                          <a:solidFill>
                            <a:srgbClr val="000000"/>
                          </a:solidFill>
                          <a:latin typeface="Arial"/>
                        </a:rPr>
                        <a:t>8.91586</a:t>
                      </a:r>
                    </a:p>
                  </a:txBody>
                  <a:tcPr marL="9525" marR="9525" marT="9525" marB="0"/>
                </a:tc>
                <a:tc>
                  <a:txBody>
                    <a:bodyPr/>
                    <a:lstStyle/>
                    <a:p>
                      <a:pPr algn="r" fontAlgn="t"/>
                      <a:r>
                        <a:rPr lang="en-US" sz="1200" b="0" i="0" u="none" strike="noStrike" dirty="0">
                          <a:solidFill>
                            <a:srgbClr val="FF0000"/>
                          </a:solidFill>
                          <a:latin typeface="Arial"/>
                        </a:rPr>
                        <a:t>59.6471</a:t>
                      </a:r>
                    </a:p>
                  </a:txBody>
                  <a:tcPr marL="9525" marR="9525" marT="9525" marB="0"/>
                </a:tc>
                <a:tc>
                  <a:txBody>
                    <a:bodyPr/>
                    <a:lstStyle/>
                    <a:p>
                      <a:pPr algn="r" fontAlgn="t"/>
                      <a:r>
                        <a:rPr lang="x-none" sz="1200" b="0" i="0" u="none" strike="noStrike" dirty="0" smtClean="0">
                          <a:solidFill>
                            <a:srgbClr val="000000"/>
                          </a:solidFill>
                          <a:latin typeface="Arial"/>
                        </a:rPr>
                        <a:t>الدرجة الكلية</a:t>
                      </a:r>
                      <a:endParaRPr lang="en-US" sz="1200" b="0" i="0" u="none" strike="noStrike" dirty="0">
                        <a:solidFill>
                          <a:srgbClr val="000000"/>
                        </a:solidFill>
                        <a:latin typeface="Arial"/>
                      </a:endParaRPr>
                    </a:p>
                  </a:txBody>
                  <a:tcPr marL="9525" marR="9525" marT="9525" marB="0"/>
                </a:tc>
                <a:tc>
                  <a:txBody>
                    <a:bodyPr/>
                    <a:lstStyle/>
                    <a:p>
                      <a:pPr algn="r" fontAlgn="t"/>
                      <a:endParaRPr lang="en-US" sz="1200" b="0" i="0" u="none" strike="noStrike" dirty="0">
                        <a:solidFill>
                          <a:srgbClr val="000000"/>
                        </a:solidFill>
                        <a:latin typeface="Arial"/>
                      </a:endParaRPr>
                    </a:p>
                  </a:txBody>
                  <a:tcPr marL="9525" marR="9525" marT="9525" marB="0"/>
                </a:tc>
              </a:tr>
              <a:tr h="206691">
                <a:tc>
                  <a:txBody>
                    <a:bodyPr/>
                    <a:lstStyle/>
                    <a:p>
                      <a:pPr algn="l" fontAlgn="t"/>
                      <a:r>
                        <a:rPr lang="en-US" sz="1200" b="0" i="0" u="none" strike="noStrike" dirty="0">
                          <a:solidFill>
                            <a:srgbClr val="000000"/>
                          </a:solidFill>
                          <a:latin typeface="Arial"/>
                        </a:rPr>
                        <a:t> </a:t>
                      </a:r>
                    </a:p>
                  </a:txBody>
                  <a:tcPr marL="9525" marR="9525" marT="9525" marB="0"/>
                </a:tc>
                <a:tc>
                  <a:txBody>
                    <a:bodyPr/>
                    <a:lstStyle/>
                    <a:p>
                      <a:pPr algn="l" fontAlgn="t"/>
                      <a:r>
                        <a:rPr lang="en-US" sz="1200" b="0" i="0" u="none" strike="noStrike" dirty="0">
                          <a:solidFill>
                            <a:srgbClr val="000000"/>
                          </a:solidFill>
                          <a:latin typeface="Arial"/>
                        </a:rPr>
                        <a:t> </a:t>
                      </a:r>
                    </a:p>
                  </a:txBody>
                  <a:tcPr marL="9525" marR="9525" marT="9525" marB="0"/>
                </a:tc>
                <a:tc>
                  <a:txBody>
                    <a:bodyPr/>
                    <a:lstStyle/>
                    <a:p>
                      <a:pPr algn="r" fontAlgn="t"/>
                      <a:r>
                        <a:rPr lang="en-US" sz="1200" b="0" i="0" u="none" strike="noStrike" dirty="0">
                          <a:solidFill>
                            <a:srgbClr val="000000"/>
                          </a:solidFill>
                          <a:latin typeface="Arial"/>
                        </a:rPr>
                        <a:t>Valid N (</a:t>
                      </a:r>
                      <a:r>
                        <a:rPr lang="en-US" sz="1200" b="0" i="0" u="none" strike="noStrike" dirty="0" err="1">
                          <a:solidFill>
                            <a:srgbClr val="000000"/>
                          </a:solidFill>
                          <a:latin typeface="Arial"/>
                        </a:rPr>
                        <a:t>listwise</a:t>
                      </a:r>
                      <a:r>
                        <a:rPr lang="en-US" sz="1200" b="0" i="0" u="none" strike="noStrike" dirty="0">
                          <a:solidFill>
                            <a:srgbClr val="000000"/>
                          </a:solidFill>
                          <a:latin typeface="Arial"/>
                        </a:rPr>
                        <a:t>)</a:t>
                      </a:r>
                    </a:p>
                  </a:txBody>
                  <a:tcPr marL="9525" marR="9525" marT="9525" marB="0"/>
                </a:tc>
                <a:tc>
                  <a:txBody>
                    <a:bodyPr/>
                    <a:lstStyle/>
                    <a:p>
                      <a:pPr algn="r" fontAlgn="t"/>
                      <a:endParaRPr lang="en-US" sz="1200" b="0" i="0" u="none" strike="noStrike" dirty="0">
                        <a:solidFill>
                          <a:srgbClr val="000000"/>
                        </a:solidFill>
                        <a:latin typeface="Arial"/>
                      </a:endParaRPr>
                    </a:p>
                  </a:txBody>
                  <a:tcPr marL="9525" marR="9525" marT="9525" marB="0"/>
                </a:tc>
              </a:tr>
            </a:tbl>
          </a:graphicData>
        </a:graphic>
      </p:graphicFrame>
    </p:spTree>
  </p:cSld>
  <p:clrMapOvr>
    <a:masterClrMapping/>
  </p:clrMapOvr>
  <p:transition xmlns:p14="http://schemas.microsoft.com/office/powerpoint/2010/main">
    <p:cover dir="r"/>
  </p:transition>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x-none" dirty="0" smtClean="0"/>
              <a:t>ترتيب الاتجاهات</a:t>
            </a:r>
            <a:endParaRPr lang="en-US" dirty="0"/>
          </a:p>
        </p:txBody>
      </p:sp>
      <p:sp>
        <p:nvSpPr>
          <p:cNvPr id="3" name="Text Placeholder 2"/>
          <p:cNvSpPr>
            <a:spLocks noGrp="1"/>
          </p:cNvSpPr>
          <p:nvPr>
            <p:ph idx="1"/>
          </p:nvPr>
        </p:nvSpPr>
        <p:spPr/>
        <p:txBody>
          <a:bodyPr/>
          <a:lstStyle/>
          <a:p>
            <a:pPr algn="l" rtl="0" fontAlgn="t"/>
            <a:endParaRPr lang="en-US" sz="1800" dirty="0" smtClean="0">
              <a:solidFill>
                <a:schemeClr val="tx1"/>
              </a:solidFill>
            </a:endParaRPr>
          </a:p>
          <a:p>
            <a:pPr algn="l" rtl="0"/>
            <a:endParaRPr lang="en-US" dirty="0"/>
          </a:p>
        </p:txBody>
      </p:sp>
      <p:graphicFrame>
        <p:nvGraphicFramePr>
          <p:cNvPr id="5" name="Table 4"/>
          <p:cNvGraphicFramePr>
            <a:graphicFrameLocks noGrp="1"/>
          </p:cNvGraphicFramePr>
          <p:nvPr/>
        </p:nvGraphicFramePr>
        <p:xfrm>
          <a:off x="1331640" y="1700808"/>
          <a:ext cx="6096000" cy="259588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endParaRPr lang="en-US" dirty="0"/>
                    </a:p>
                  </a:txBody>
                  <a:tcPr/>
                </a:tc>
                <a:tc>
                  <a:txBody>
                    <a:bodyPr/>
                    <a:lstStyle/>
                    <a:p>
                      <a:endParaRPr lang="en-US" dirty="0"/>
                    </a:p>
                  </a:txBody>
                  <a:tcPr/>
                </a:tc>
                <a:tc>
                  <a:txBody>
                    <a:bodyPr/>
                    <a:lstStyle/>
                    <a:p>
                      <a:endParaRPr lang="en-US" dirty="0"/>
                    </a:p>
                  </a:txBody>
                  <a:tcPr/>
                </a:tc>
              </a:tr>
              <a:tr h="370840">
                <a:tc>
                  <a:txBody>
                    <a:bodyPr/>
                    <a:lstStyle/>
                    <a:p>
                      <a:r>
                        <a:rPr lang="x-none" dirty="0" smtClean="0"/>
                        <a:t>ممتاز</a:t>
                      </a:r>
                      <a:endParaRPr lang="en-US" dirty="0"/>
                    </a:p>
                  </a:txBody>
                  <a:tcPr/>
                </a:tc>
                <a:tc>
                  <a:txBody>
                    <a:bodyPr/>
                    <a:lstStyle/>
                    <a:p>
                      <a:r>
                        <a:rPr lang="en-US" dirty="0" smtClean="0"/>
                        <a:t>70</a:t>
                      </a:r>
                      <a:endParaRPr lang="en-US" dirty="0"/>
                    </a:p>
                  </a:txBody>
                  <a:tcPr/>
                </a:tc>
                <a:tc>
                  <a:txBody>
                    <a:bodyPr/>
                    <a:lstStyle/>
                    <a:p>
                      <a:r>
                        <a:rPr lang="en-US" dirty="0" smtClean="0"/>
                        <a:t>61</a:t>
                      </a:r>
                      <a:endParaRPr lang="en-US" dirty="0"/>
                    </a:p>
                  </a:txBody>
                  <a:tcPr/>
                </a:tc>
              </a:tr>
              <a:tr h="370840">
                <a:tc>
                  <a:txBody>
                    <a:bodyPr/>
                    <a:lstStyle/>
                    <a:p>
                      <a:r>
                        <a:rPr lang="x-none" dirty="0" smtClean="0">
                          <a:solidFill>
                            <a:srgbClr val="FF0000"/>
                          </a:solidFill>
                        </a:rPr>
                        <a:t>جيد جدا</a:t>
                      </a:r>
                      <a:endParaRPr lang="en-US" dirty="0">
                        <a:solidFill>
                          <a:srgbClr val="FF0000"/>
                        </a:solidFill>
                      </a:endParaRPr>
                    </a:p>
                  </a:txBody>
                  <a:tcPr/>
                </a:tc>
                <a:tc>
                  <a:txBody>
                    <a:bodyPr/>
                    <a:lstStyle/>
                    <a:p>
                      <a:r>
                        <a:rPr lang="en-US" dirty="0" smtClean="0">
                          <a:solidFill>
                            <a:srgbClr val="FF0000"/>
                          </a:solidFill>
                        </a:rPr>
                        <a:t>&lt;61</a:t>
                      </a:r>
                      <a:endParaRPr lang="en-US" dirty="0">
                        <a:solidFill>
                          <a:srgbClr val="FF0000"/>
                        </a:solidFill>
                      </a:endParaRPr>
                    </a:p>
                  </a:txBody>
                  <a:tcPr/>
                </a:tc>
                <a:tc>
                  <a:txBody>
                    <a:bodyPr/>
                    <a:lstStyle/>
                    <a:p>
                      <a:r>
                        <a:rPr lang="en-US" dirty="0" smtClean="0">
                          <a:solidFill>
                            <a:srgbClr val="FF0000"/>
                          </a:solidFill>
                        </a:rPr>
                        <a:t>52</a:t>
                      </a:r>
                      <a:endParaRPr lang="en-US" dirty="0">
                        <a:solidFill>
                          <a:srgbClr val="FF0000"/>
                        </a:solidFill>
                      </a:endParaRPr>
                    </a:p>
                  </a:txBody>
                  <a:tcPr/>
                </a:tc>
              </a:tr>
              <a:tr h="370840">
                <a:tc>
                  <a:txBody>
                    <a:bodyPr/>
                    <a:lstStyle/>
                    <a:p>
                      <a:r>
                        <a:rPr lang="x-none" dirty="0" smtClean="0"/>
                        <a:t>جيد</a:t>
                      </a:r>
                      <a:endParaRPr lang="en-US" dirty="0"/>
                    </a:p>
                  </a:txBody>
                  <a:tcPr/>
                </a:tc>
                <a:tc>
                  <a:txBody>
                    <a:bodyPr/>
                    <a:lstStyle/>
                    <a:p>
                      <a:r>
                        <a:rPr lang="en-US" dirty="0" smtClean="0"/>
                        <a:t>&lt;52</a:t>
                      </a:r>
                      <a:endParaRPr lang="en-US" dirty="0"/>
                    </a:p>
                  </a:txBody>
                  <a:tcPr/>
                </a:tc>
                <a:tc>
                  <a:txBody>
                    <a:bodyPr/>
                    <a:lstStyle/>
                    <a:p>
                      <a:r>
                        <a:rPr lang="en-US" dirty="0" smtClean="0"/>
                        <a:t>43</a:t>
                      </a:r>
                      <a:endParaRPr lang="en-US" dirty="0"/>
                    </a:p>
                  </a:txBody>
                  <a:tcPr/>
                </a:tc>
              </a:tr>
              <a:tr h="370840">
                <a:tc>
                  <a:txBody>
                    <a:bodyPr/>
                    <a:lstStyle/>
                    <a:p>
                      <a:r>
                        <a:rPr lang="x-none" dirty="0" smtClean="0"/>
                        <a:t>عادي</a:t>
                      </a:r>
                      <a:endParaRPr lang="en-US" dirty="0"/>
                    </a:p>
                  </a:txBody>
                  <a:tcPr/>
                </a:tc>
                <a:tc>
                  <a:txBody>
                    <a:bodyPr/>
                    <a:lstStyle/>
                    <a:p>
                      <a:r>
                        <a:rPr lang="en-US" dirty="0" smtClean="0"/>
                        <a:t>&lt;43</a:t>
                      </a:r>
                      <a:endParaRPr lang="en-US" dirty="0"/>
                    </a:p>
                  </a:txBody>
                  <a:tcPr/>
                </a:tc>
                <a:tc>
                  <a:txBody>
                    <a:bodyPr/>
                    <a:lstStyle/>
                    <a:p>
                      <a:r>
                        <a:rPr lang="en-US" dirty="0" smtClean="0"/>
                        <a:t>34</a:t>
                      </a:r>
                      <a:endParaRPr lang="en-US" dirty="0"/>
                    </a:p>
                  </a:txBody>
                  <a:tcPr/>
                </a:tc>
              </a:tr>
              <a:tr h="370840">
                <a:tc>
                  <a:txBody>
                    <a:bodyPr/>
                    <a:lstStyle/>
                    <a:p>
                      <a:r>
                        <a:rPr lang="x-none" dirty="0" smtClean="0"/>
                        <a:t>غير</a:t>
                      </a:r>
                      <a:r>
                        <a:rPr lang="x-none" baseline="0" dirty="0" smtClean="0"/>
                        <a:t> مريح</a:t>
                      </a:r>
                      <a:endParaRPr lang="en-US"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en-US" dirty="0" smtClean="0"/>
                        <a:t>&lt;34</a:t>
                      </a:r>
                    </a:p>
                  </a:txBody>
                  <a:tcPr/>
                </a:tc>
                <a:tc>
                  <a:txBody>
                    <a:bodyPr/>
                    <a:lstStyle/>
                    <a:p>
                      <a:r>
                        <a:rPr lang="en-US" dirty="0" smtClean="0"/>
                        <a:t>25</a:t>
                      </a:r>
                      <a:endParaRPr lang="en-US" dirty="0"/>
                    </a:p>
                  </a:txBody>
                  <a:tcPr/>
                </a:tc>
              </a:tr>
              <a:tr h="370840">
                <a:tc>
                  <a:txBody>
                    <a:bodyPr/>
                    <a:lstStyle/>
                    <a:p>
                      <a:r>
                        <a:rPr lang="x-none" dirty="0" smtClean="0"/>
                        <a:t>سلبي</a:t>
                      </a:r>
                      <a:endParaRPr lang="en-US" dirty="0"/>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en-US" dirty="0" smtClean="0"/>
                        <a:t>&lt;25</a:t>
                      </a:r>
                    </a:p>
                  </a:txBody>
                  <a:tcPr/>
                </a:tc>
                <a:tc>
                  <a:txBody>
                    <a:bodyPr/>
                    <a:lstStyle/>
                    <a:p>
                      <a:r>
                        <a:rPr lang="en-US" dirty="0" smtClean="0"/>
                        <a:t>16</a:t>
                      </a:r>
                      <a:endParaRPr lang="en-US" dirty="0"/>
                    </a:p>
                  </a:txBody>
                  <a:tcPr/>
                </a:tc>
              </a:tr>
            </a:tbl>
          </a:graphicData>
        </a:graphic>
      </p:graphicFrame>
      <p:sp>
        <p:nvSpPr>
          <p:cNvPr id="6" name="Rectangle 5"/>
          <p:cNvSpPr/>
          <p:nvPr/>
        </p:nvSpPr>
        <p:spPr>
          <a:xfrm>
            <a:off x="1331640" y="5085184"/>
            <a:ext cx="5976664" cy="1200329"/>
          </a:xfrm>
          <a:prstGeom prst="rect">
            <a:avLst/>
          </a:prstGeom>
        </p:spPr>
        <p:txBody>
          <a:bodyPr wrap="square">
            <a:spAutoFit/>
          </a:bodyPr>
          <a:lstStyle/>
          <a:p>
            <a:pPr algn="r" fontAlgn="t"/>
            <a:r>
              <a:rPr lang="x-none" sz="2400" dirty="0" smtClean="0"/>
              <a:t>متوسط الدرجة الكليلة للاتجاهات حول كتابة لغة الاشارة </a:t>
            </a:r>
            <a:endParaRPr lang="en-US" sz="2400" dirty="0" smtClean="0"/>
          </a:p>
          <a:p>
            <a:pPr algn="r" fontAlgn="t"/>
            <a:r>
              <a:rPr lang="en-US" sz="2400" dirty="0" smtClean="0"/>
              <a:t>= </a:t>
            </a:r>
            <a:r>
              <a:rPr lang="x-none" sz="2400" dirty="0" smtClean="0"/>
              <a:t>59.6من 70</a:t>
            </a:r>
            <a:endParaRPr lang="en-US" sz="2400" dirty="0" smtClean="0"/>
          </a:p>
          <a:p>
            <a:pPr algn="r" fontAlgn="t"/>
            <a:r>
              <a:rPr lang="en-US" sz="2400" dirty="0" smtClean="0"/>
              <a:t> </a:t>
            </a:r>
            <a:r>
              <a:rPr lang="x-none" sz="2400" dirty="0" smtClean="0">
                <a:latin typeface="Arial"/>
              </a:rPr>
              <a:t>الانحراف المعياري= </a:t>
            </a:r>
            <a:r>
              <a:rPr lang="x-none" sz="2400" dirty="0" smtClean="0"/>
              <a:t>8.91</a:t>
            </a:r>
            <a:endParaRPr lang="en-US" sz="2400" dirty="0" smtClean="0"/>
          </a:p>
        </p:txBody>
      </p:sp>
    </p:spTree>
  </p:cSld>
  <p:clrMapOvr>
    <a:masterClrMapping/>
  </p:clrMapOvr>
  <p:transition xmlns:p14="http://schemas.microsoft.com/office/powerpoint/2010/main">
    <p:cover dir="r"/>
  </p:transition>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idx="1"/>
          </p:nvPr>
        </p:nvSpPr>
        <p:spPr/>
        <p:txBody>
          <a:bodyPr/>
          <a:lstStyle/>
          <a:p>
            <a:pPr>
              <a:buNone/>
            </a:pPr>
            <a:r>
              <a:rPr lang="x-none" dirty="0" smtClean="0"/>
              <a:t>للاجابة على السؤال الثاني : هل هناك فرق في اتجاهات المعلمين حول كتابة لغة الاشارة تبعا لمتغيرات الدراسة ؟</a:t>
            </a:r>
            <a:endParaRPr lang="en-US" dirty="0" smtClean="0"/>
          </a:p>
          <a:p>
            <a:pPr>
              <a:buNone/>
            </a:pPr>
            <a:r>
              <a:rPr lang="x-none" dirty="0" smtClean="0"/>
              <a:t>تم حساب متوسطات الاداء على المقياس تبعا لمتغيرات الدراسة ومن ثم تم اجراء اختبارات الفروق بين المتوسطات كما يلي </a:t>
            </a:r>
            <a:endParaRPr lang="en-US" dirty="0"/>
          </a:p>
        </p:txBody>
      </p:sp>
    </p:spTree>
  </p:cSld>
  <p:clrMapOvr>
    <a:masterClrMapping/>
  </p:clrMapOvr>
  <p:transition xmlns:p14="http://schemas.microsoft.com/office/powerpoint/2010/main">
    <p:cover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dirty="0" smtClean="0"/>
              <a:t>متوسطات الاداء حسب الدولة</a:t>
            </a:r>
            <a:endParaRPr lang="en-US" dirty="0"/>
          </a:p>
        </p:txBody>
      </p:sp>
      <p:sp>
        <p:nvSpPr>
          <p:cNvPr id="3" name="Content Placeholder 2"/>
          <p:cNvSpPr>
            <a:spLocks noGrp="1"/>
          </p:cNvSpPr>
          <p:nvPr>
            <p:ph idx="4294967295"/>
          </p:nvPr>
        </p:nvSpPr>
        <p:spPr>
          <a:xfrm>
            <a:off x="457200" y="1600200"/>
            <a:ext cx="8229600" cy="4525963"/>
          </a:xfrm>
        </p:spPr>
        <p:txBody>
          <a:bodyPr>
            <a:normAutofit/>
          </a:bodyPr>
          <a:lstStyle/>
          <a:p>
            <a:endParaRPr lang="en-US" dirty="0"/>
          </a:p>
        </p:txBody>
      </p:sp>
      <p:graphicFrame>
        <p:nvGraphicFramePr>
          <p:cNvPr id="4" name="Table 3"/>
          <p:cNvGraphicFramePr>
            <a:graphicFrameLocks noGrp="1"/>
          </p:cNvGraphicFramePr>
          <p:nvPr/>
        </p:nvGraphicFramePr>
        <p:xfrm>
          <a:off x="2051720" y="1844824"/>
          <a:ext cx="4973487" cy="3337560"/>
        </p:xfrm>
        <a:graphic>
          <a:graphicData uri="http://schemas.openxmlformats.org/drawingml/2006/table">
            <a:tbl>
              <a:tblPr firstRow="1" bandRow="1">
                <a:tableStyleId>{5C22544A-7EE6-4342-B048-85BDC9FD1C3A}</a:tableStyleId>
              </a:tblPr>
              <a:tblGrid>
                <a:gridCol w="1383986"/>
                <a:gridCol w="979167"/>
                <a:gridCol w="979167"/>
                <a:gridCol w="1631167"/>
              </a:tblGrid>
              <a:tr h="370840">
                <a:tc>
                  <a:txBody>
                    <a:bodyPr/>
                    <a:lstStyle/>
                    <a:p>
                      <a:pPr algn="ctr" rtl="0" fontAlgn="b"/>
                      <a:r>
                        <a:rPr lang="x-none" sz="1600" b="0" i="0" u="none" strike="noStrike" dirty="0" smtClean="0">
                          <a:solidFill>
                            <a:srgbClr val="000000"/>
                          </a:solidFill>
                          <a:latin typeface="Arial"/>
                        </a:rPr>
                        <a:t>الدولة </a:t>
                      </a:r>
                      <a:endParaRPr lang="en-US" sz="1600" b="0" i="0" u="none" strike="noStrike" dirty="0">
                        <a:solidFill>
                          <a:srgbClr val="000000"/>
                        </a:solidFill>
                        <a:latin typeface="Arial"/>
                      </a:endParaRPr>
                    </a:p>
                  </a:txBody>
                  <a:tcPr marL="9525" marR="9525" marT="9525" marB="0" anchor="b"/>
                </a:tc>
                <a:tc>
                  <a:txBody>
                    <a:bodyPr/>
                    <a:lstStyle/>
                    <a:p>
                      <a:pPr algn="ctr" rtl="0" fontAlgn="b"/>
                      <a:r>
                        <a:rPr lang="x-none" sz="1600" b="0" i="0" u="none" strike="noStrike" dirty="0" smtClean="0">
                          <a:solidFill>
                            <a:srgbClr val="000000"/>
                          </a:solidFill>
                          <a:latin typeface="Arial"/>
                        </a:rPr>
                        <a:t>ن</a:t>
                      </a:r>
                      <a:endParaRPr lang="en-US" sz="1600" b="0" i="0" u="none" strike="noStrike" dirty="0">
                        <a:solidFill>
                          <a:srgbClr val="000000"/>
                        </a:solidFill>
                        <a:latin typeface="Arial"/>
                      </a:endParaRPr>
                    </a:p>
                  </a:txBody>
                  <a:tcPr marL="9525" marR="9525" marT="9525" marB="0" anchor="b"/>
                </a:tc>
                <a:tc>
                  <a:txBody>
                    <a:bodyPr/>
                    <a:lstStyle/>
                    <a:p>
                      <a:pPr algn="ctr" rtl="0" fontAlgn="b"/>
                      <a:r>
                        <a:rPr lang="x-none" sz="1600" b="0" i="0" u="none" strike="noStrike" dirty="0" smtClean="0">
                          <a:solidFill>
                            <a:srgbClr val="000000"/>
                          </a:solidFill>
                          <a:latin typeface="Arial"/>
                        </a:rPr>
                        <a:t>المتوسط </a:t>
                      </a:r>
                      <a:endParaRPr lang="en-US" sz="1600" b="0" i="0" u="none" strike="noStrike" dirty="0">
                        <a:solidFill>
                          <a:srgbClr val="000000"/>
                        </a:solidFill>
                        <a:latin typeface="Arial"/>
                      </a:endParaRPr>
                    </a:p>
                  </a:txBody>
                  <a:tcPr marL="9525" marR="9525" marT="9525" marB="0" anchor="b"/>
                </a:tc>
                <a:tc>
                  <a:txBody>
                    <a:bodyPr/>
                    <a:lstStyle/>
                    <a:p>
                      <a:pPr algn="ctr" rtl="0" fontAlgn="b"/>
                      <a:r>
                        <a:rPr lang="x-none" sz="1600" b="0" i="0" u="none" strike="noStrike" dirty="0" smtClean="0">
                          <a:solidFill>
                            <a:srgbClr val="000000"/>
                          </a:solidFill>
                          <a:latin typeface="Arial"/>
                        </a:rPr>
                        <a:t>الانحراف المعياري </a:t>
                      </a:r>
                      <a:endParaRPr lang="en-US" sz="1600" b="0" i="0" u="none" strike="noStrike" dirty="0">
                        <a:solidFill>
                          <a:srgbClr val="000000"/>
                        </a:solidFill>
                        <a:latin typeface="Arial"/>
                      </a:endParaRPr>
                    </a:p>
                  </a:txBody>
                  <a:tcPr marL="9525" marR="9525" marT="9525" marB="0" anchor="b"/>
                </a:tc>
              </a:tr>
              <a:tr h="370840">
                <a:tc>
                  <a:txBody>
                    <a:bodyPr/>
                    <a:lstStyle/>
                    <a:p>
                      <a:pPr algn="ctr" rtl="0" fontAlgn="t"/>
                      <a:r>
                        <a:rPr lang="x-none" sz="1600" b="0" i="0" u="none" strike="noStrike" dirty="0" smtClean="0">
                          <a:solidFill>
                            <a:srgbClr val="000000"/>
                          </a:solidFill>
                          <a:latin typeface="Arial"/>
                        </a:rPr>
                        <a:t>البرازيل</a:t>
                      </a:r>
                      <a:endParaRPr lang="en-US" sz="1600" b="0" i="0" u="none" strike="noStrike" dirty="0">
                        <a:solidFill>
                          <a:srgbClr val="000000"/>
                        </a:solidFill>
                        <a:latin typeface="Arial"/>
                      </a:endParaRPr>
                    </a:p>
                  </a:txBody>
                  <a:tcPr marL="9525" marR="9525" marT="9525" marB="0"/>
                </a:tc>
                <a:tc>
                  <a:txBody>
                    <a:bodyPr/>
                    <a:lstStyle/>
                    <a:p>
                      <a:pPr algn="ctr" rtl="0" fontAlgn="t"/>
                      <a:r>
                        <a:rPr lang="en-US" sz="1600" b="0" i="0" u="none" strike="noStrike">
                          <a:solidFill>
                            <a:srgbClr val="000000"/>
                          </a:solidFill>
                          <a:latin typeface="Arial"/>
                        </a:rPr>
                        <a:t>4</a:t>
                      </a:r>
                    </a:p>
                  </a:txBody>
                  <a:tcPr marL="9525" marR="9525" marT="9525" marB="0"/>
                </a:tc>
                <a:tc>
                  <a:txBody>
                    <a:bodyPr/>
                    <a:lstStyle/>
                    <a:p>
                      <a:pPr algn="ctr" rtl="0" fontAlgn="t"/>
                      <a:r>
                        <a:rPr lang="en-US" sz="1600" b="0" i="0" u="none" strike="noStrike">
                          <a:solidFill>
                            <a:srgbClr val="000000"/>
                          </a:solidFill>
                          <a:latin typeface="Arial"/>
                        </a:rPr>
                        <a:t>60.2500</a:t>
                      </a:r>
                    </a:p>
                  </a:txBody>
                  <a:tcPr marL="9525" marR="9525" marT="9525" marB="0"/>
                </a:tc>
                <a:tc>
                  <a:txBody>
                    <a:bodyPr/>
                    <a:lstStyle/>
                    <a:p>
                      <a:pPr algn="ctr" rtl="0" fontAlgn="t"/>
                      <a:r>
                        <a:rPr lang="en-US" sz="1600" b="0" i="0" u="none" strike="noStrike">
                          <a:solidFill>
                            <a:srgbClr val="000000"/>
                          </a:solidFill>
                          <a:latin typeface="Arial"/>
                        </a:rPr>
                        <a:t>6.55108</a:t>
                      </a:r>
                    </a:p>
                  </a:txBody>
                  <a:tcPr marL="9525" marR="9525" marT="9525" marB="0"/>
                </a:tc>
              </a:tr>
              <a:tr h="370840">
                <a:tc>
                  <a:txBody>
                    <a:bodyPr/>
                    <a:lstStyle/>
                    <a:p>
                      <a:pPr algn="ctr" rtl="0" fontAlgn="t"/>
                      <a:r>
                        <a:rPr lang="x-none" sz="1600" b="0" i="0" u="none" strike="noStrike" dirty="0" smtClean="0">
                          <a:solidFill>
                            <a:srgbClr val="000000"/>
                          </a:solidFill>
                          <a:latin typeface="Arial"/>
                        </a:rPr>
                        <a:t>كولومبيا</a:t>
                      </a:r>
                      <a:endParaRPr lang="en-US" sz="1600" b="0" i="0" u="none" strike="noStrike" dirty="0">
                        <a:solidFill>
                          <a:srgbClr val="000000"/>
                        </a:solidFill>
                        <a:latin typeface="Arial"/>
                      </a:endParaRPr>
                    </a:p>
                  </a:txBody>
                  <a:tcPr marL="9525" marR="9525" marT="9525" marB="0"/>
                </a:tc>
                <a:tc>
                  <a:txBody>
                    <a:bodyPr/>
                    <a:lstStyle/>
                    <a:p>
                      <a:pPr algn="ctr" rtl="0" fontAlgn="t"/>
                      <a:r>
                        <a:rPr lang="en-US" sz="1600" b="0" i="0" u="none" strike="noStrike">
                          <a:solidFill>
                            <a:srgbClr val="000000"/>
                          </a:solidFill>
                          <a:latin typeface="Arial"/>
                        </a:rPr>
                        <a:t>1</a:t>
                      </a:r>
                    </a:p>
                  </a:txBody>
                  <a:tcPr marL="9525" marR="9525" marT="9525" marB="0"/>
                </a:tc>
                <a:tc>
                  <a:txBody>
                    <a:bodyPr/>
                    <a:lstStyle/>
                    <a:p>
                      <a:pPr algn="ctr" rtl="0" fontAlgn="t"/>
                      <a:r>
                        <a:rPr lang="en-US" sz="1600" b="0" i="0" u="none" strike="noStrike">
                          <a:solidFill>
                            <a:srgbClr val="000000"/>
                          </a:solidFill>
                          <a:latin typeface="Arial"/>
                        </a:rPr>
                        <a:t>55.0000</a:t>
                      </a:r>
                    </a:p>
                  </a:txBody>
                  <a:tcPr marL="9525" marR="9525" marT="9525" marB="0"/>
                </a:tc>
                <a:tc>
                  <a:txBody>
                    <a:bodyPr/>
                    <a:lstStyle/>
                    <a:p>
                      <a:pPr algn="ctr" rtl="0" fontAlgn="t"/>
                      <a:r>
                        <a:rPr lang="en-US" sz="1600" b="0" i="0" u="none" strike="noStrike">
                          <a:solidFill>
                            <a:srgbClr val="000000"/>
                          </a:solidFill>
                          <a:latin typeface="Arial"/>
                        </a:rPr>
                        <a:t> </a:t>
                      </a:r>
                    </a:p>
                  </a:txBody>
                  <a:tcPr marL="9525" marR="9525" marT="9525" marB="0"/>
                </a:tc>
              </a:tr>
              <a:tr h="370840">
                <a:tc>
                  <a:txBody>
                    <a:bodyPr/>
                    <a:lstStyle/>
                    <a:p>
                      <a:pPr algn="ctr" rtl="0" fontAlgn="t"/>
                      <a:r>
                        <a:rPr lang="x-none" sz="1600" b="0" i="0" u="none" strike="noStrike" dirty="0" smtClean="0">
                          <a:solidFill>
                            <a:srgbClr val="000000"/>
                          </a:solidFill>
                          <a:latin typeface="Arial"/>
                        </a:rPr>
                        <a:t>فرنسا</a:t>
                      </a:r>
                      <a:endParaRPr lang="en-US" sz="1600" b="0" i="0" u="none" strike="noStrike" dirty="0">
                        <a:solidFill>
                          <a:srgbClr val="000000"/>
                        </a:solidFill>
                        <a:latin typeface="Arial"/>
                      </a:endParaRPr>
                    </a:p>
                  </a:txBody>
                  <a:tcPr marL="9525" marR="9525" marT="9525" marB="0"/>
                </a:tc>
                <a:tc>
                  <a:txBody>
                    <a:bodyPr/>
                    <a:lstStyle/>
                    <a:p>
                      <a:pPr algn="ctr" rtl="0" fontAlgn="t"/>
                      <a:r>
                        <a:rPr lang="en-US" sz="1600" b="0" i="0" u="none" strike="noStrike">
                          <a:solidFill>
                            <a:srgbClr val="000000"/>
                          </a:solidFill>
                          <a:latin typeface="Arial"/>
                        </a:rPr>
                        <a:t>1</a:t>
                      </a:r>
                    </a:p>
                  </a:txBody>
                  <a:tcPr marL="9525" marR="9525" marT="9525" marB="0"/>
                </a:tc>
                <a:tc>
                  <a:txBody>
                    <a:bodyPr/>
                    <a:lstStyle/>
                    <a:p>
                      <a:pPr algn="ctr" rtl="0" fontAlgn="t"/>
                      <a:r>
                        <a:rPr lang="en-US" sz="1600" b="0" i="0" u="none" strike="noStrike">
                          <a:solidFill>
                            <a:srgbClr val="000000"/>
                          </a:solidFill>
                          <a:latin typeface="Arial"/>
                        </a:rPr>
                        <a:t>49.0000</a:t>
                      </a:r>
                    </a:p>
                  </a:txBody>
                  <a:tcPr marL="9525" marR="9525" marT="9525" marB="0"/>
                </a:tc>
                <a:tc>
                  <a:txBody>
                    <a:bodyPr/>
                    <a:lstStyle/>
                    <a:p>
                      <a:pPr algn="ctr" rtl="0" fontAlgn="t"/>
                      <a:r>
                        <a:rPr lang="en-US" sz="1600" b="0" i="0" u="none" strike="noStrike">
                          <a:solidFill>
                            <a:srgbClr val="000000"/>
                          </a:solidFill>
                          <a:latin typeface="Arial"/>
                        </a:rPr>
                        <a:t> </a:t>
                      </a:r>
                    </a:p>
                  </a:txBody>
                  <a:tcPr marL="9525" marR="9525" marT="9525" marB="0"/>
                </a:tc>
              </a:tr>
              <a:tr h="370840">
                <a:tc>
                  <a:txBody>
                    <a:bodyPr/>
                    <a:lstStyle/>
                    <a:p>
                      <a:pPr algn="ctr" rtl="0" fontAlgn="t"/>
                      <a:r>
                        <a:rPr lang="x-none" sz="1600" b="0" i="0" u="none" strike="noStrike" dirty="0" smtClean="0">
                          <a:solidFill>
                            <a:srgbClr val="000000"/>
                          </a:solidFill>
                          <a:latin typeface="Arial"/>
                        </a:rPr>
                        <a:t>المانيا</a:t>
                      </a:r>
                      <a:endParaRPr lang="en-US" sz="1600" b="0" i="0" u="none" strike="noStrike" dirty="0">
                        <a:solidFill>
                          <a:srgbClr val="000000"/>
                        </a:solidFill>
                        <a:latin typeface="Arial"/>
                      </a:endParaRPr>
                    </a:p>
                  </a:txBody>
                  <a:tcPr marL="9525" marR="9525" marT="9525" marB="0"/>
                </a:tc>
                <a:tc>
                  <a:txBody>
                    <a:bodyPr/>
                    <a:lstStyle/>
                    <a:p>
                      <a:pPr algn="ctr" rtl="0" fontAlgn="t"/>
                      <a:r>
                        <a:rPr lang="en-US" sz="1600" b="0" i="0" u="none" strike="noStrike">
                          <a:solidFill>
                            <a:srgbClr val="000000"/>
                          </a:solidFill>
                          <a:latin typeface="Arial"/>
                        </a:rPr>
                        <a:t>3</a:t>
                      </a:r>
                    </a:p>
                  </a:txBody>
                  <a:tcPr marL="9525" marR="9525" marT="9525" marB="0"/>
                </a:tc>
                <a:tc>
                  <a:txBody>
                    <a:bodyPr/>
                    <a:lstStyle/>
                    <a:p>
                      <a:pPr algn="ctr" rtl="0" fontAlgn="t"/>
                      <a:r>
                        <a:rPr lang="en-US" sz="1600" b="0" i="0" u="none" strike="noStrike">
                          <a:solidFill>
                            <a:srgbClr val="000000"/>
                          </a:solidFill>
                          <a:latin typeface="Arial"/>
                        </a:rPr>
                        <a:t>58.3333</a:t>
                      </a:r>
                    </a:p>
                  </a:txBody>
                  <a:tcPr marL="9525" marR="9525" marT="9525" marB="0"/>
                </a:tc>
                <a:tc>
                  <a:txBody>
                    <a:bodyPr/>
                    <a:lstStyle/>
                    <a:p>
                      <a:pPr algn="ctr" rtl="0" fontAlgn="t"/>
                      <a:r>
                        <a:rPr lang="en-US" sz="1600" b="0" i="0" u="none" strike="noStrike">
                          <a:solidFill>
                            <a:srgbClr val="000000"/>
                          </a:solidFill>
                          <a:latin typeface="Arial"/>
                        </a:rPr>
                        <a:t>10.69268</a:t>
                      </a:r>
                    </a:p>
                  </a:txBody>
                  <a:tcPr marL="9525" marR="9525" marT="9525" marB="0"/>
                </a:tc>
              </a:tr>
              <a:tr h="370840">
                <a:tc>
                  <a:txBody>
                    <a:bodyPr/>
                    <a:lstStyle/>
                    <a:p>
                      <a:pPr algn="ctr" rtl="0" fontAlgn="t"/>
                      <a:r>
                        <a:rPr lang="x-none" sz="1600" b="0" i="0" u="none" strike="noStrike" dirty="0" smtClean="0">
                          <a:solidFill>
                            <a:srgbClr val="000000"/>
                          </a:solidFill>
                          <a:latin typeface="Arial"/>
                        </a:rPr>
                        <a:t>السعودية</a:t>
                      </a:r>
                      <a:endParaRPr lang="en-US" sz="1600" b="0" i="0" u="none" strike="noStrike" dirty="0">
                        <a:solidFill>
                          <a:srgbClr val="000000"/>
                        </a:solidFill>
                        <a:latin typeface="Arial"/>
                      </a:endParaRPr>
                    </a:p>
                  </a:txBody>
                  <a:tcPr marL="9525" marR="9525" marT="9525" marB="0"/>
                </a:tc>
                <a:tc>
                  <a:txBody>
                    <a:bodyPr/>
                    <a:lstStyle/>
                    <a:p>
                      <a:pPr algn="ctr" rtl="0" fontAlgn="t"/>
                      <a:r>
                        <a:rPr lang="en-US" sz="1600" b="0" i="0" u="none" strike="noStrike">
                          <a:solidFill>
                            <a:srgbClr val="000000"/>
                          </a:solidFill>
                          <a:latin typeface="Arial"/>
                        </a:rPr>
                        <a:t>2</a:t>
                      </a:r>
                    </a:p>
                  </a:txBody>
                  <a:tcPr marL="9525" marR="9525" marT="9525" marB="0"/>
                </a:tc>
                <a:tc>
                  <a:txBody>
                    <a:bodyPr/>
                    <a:lstStyle/>
                    <a:p>
                      <a:pPr algn="ctr" rtl="0" fontAlgn="t"/>
                      <a:r>
                        <a:rPr lang="en-US" sz="1600" b="0" i="0" u="none" strike="noStrike" dirty="0">
                          <a:solidFill>
                            <a:srgbClr val="000000"/>
                          </a:solidFill>
                          <a:latin typeface="Arial"/>
                        </a:rPr>
                        <a:t>68.0000</a:t>
                      </a:r>
                    </a:p>
                  </a:txBody>
                  <a:tcPr marL="9525" marR="9525" marT="9525" marB="0"/>
                </a:tc>
                <a:tc>
                  <a:txBody>
                    <a:bodyPr/>
                    <a:lstStyle/>
                    <a:p>
                      <a:pPr algn="ctr" rtl="0" fontAlgn="t"/>
                      <a:r>
                        <a:rPr lang="en-US" sz="1600" b="0" i="0" u="none" strike="noStrike">
                          <a:solidFill>
                            <a:srgbClr val="000000"/>
                          </a:solidFill>
                          <a:latin typeface="Arial"/>
                        </a:rPr>
                        <a:t>1.41421</a:t>
                      </a:r>
                    </a:p>
                  </a:txBody>
                  <a:tcPr marL="9525" marR="9525" marT="9525" marB="0"/>
                </a:tc>
              </a:tr>
              <a:tr h="370840">
                <a:tc>
                  <a:txBody>
                    <a:bodyPr/>
                    <a:lstStyle/>
                    <a:p>
                      <a:pPr algn="ctr" rtl="0" fontAlgn="t"/>
                      <a:r>
                        <a:rPr lang="x-none" sz="1600" b="0" i="0" u="none" strike="noStrike" dirty="0" smtClean="0">
                          <a:solidFill>
                            <a:srgbClr val="000000"/>
                          </a:solidFill>
                          <a:latin typeface="Arial"/>
                        </a:rPr>
                        <a:t>تونس</a:t>
                      </a:r>
                      <a:endParaRPr lang="en-US" sz="1600" b="0" i="0" u="none" strike="noStrike" dirty="0">
                        <a:solidFill>
                          <a:srgbClr val="000000"/>
                        </a:solidFill>
                        <a:latin typeface="Arial"/>
                      </a:endParaRPr>
                    </a:p>
                  </a:txBody>
                  <a:tcPr marL="9525" marR="9525" marT="9525" marB="0"/>
                </a:tc>
                <a:tc>
                  <a:txBody>
                    <a:bodyPr/>
                    <a:lstStyle/>
                    <a:p>
                      <a:pPr algn="ctr" rtl="0" fontAlgn="t"/>
                      <a:r>
                        <a:rPr lang="en-US" sz="1600" b="0" i="0" u="none" strike="noStrike">
                          <a:solidFill>
                            <a:srgbClr val="000000"/>
                          </a:solidFill>
                          <a:latin typeface="Arial"/>
                        </a:rPr>
                        <a:t>1</a:t>
                      </a:r>
                    </a:p>
                  </a:txBody>
                  <a:tcPr marL="9525" marR="9525" marT="9525" marB="0"/>
                </a:tc>
                <a:tc>
                  <a:txBody>
                    <a:bodyPr/>
                    <a:lstStyle/>
                    <a:p>
                      <a:pPr algn="ctr" rtl="0" fontAlgn="t"/>
                      <a:r>
                        <a:rPr lang="en-US" sz="1600" b="0" i="0" u="none" strike="noStrike" dirty="0">
                          <a:solidFill>
                            <a:srgbClr val="000000"/>
                          </a:solidFill>
                          <a:latin typeface="Arial"/>
                        </a:rPr>
                        <a:t>70.0000</a:t>
                      </a:r>
                    </a:p>
                  </a:txBody>
                  <a:tcPr marL="9525" marR="9525" marT="9525" marB="0"/>
                </a:tc>
                <a:tc>
                  <a:txBody>
                    <a:bodyPr/>
                    <a:lstStyle/>
                    <a:p>
                      <a:pPr algn="ctr" rtl="0" fontAlgn="t"/>
                      <a:r>
                        <a:rPr lang="en-US" sz="1600" b="0" i="0" u="none" strike="noStrike">
                          <a:solidFill>
                            <a:srgbClr val="000000"/>
                          </a:solidFill>
                          <a:latin typeface="Arial"/>
                        </a:rPr>
                        <a:t> </a:t>
                      </a:r>
                    </a:p>
                  </a:txBody>
                  <a:tcPr marL="9525" marR="9525" marT="9525" marB="0"/>
                </a:tc>
              </a:tr>
              <a:tr h="370840">
                <a:tc>
                  <a:txBody>
                    <a:bodyPr/>
                    <a:lstStyle/>
                    <a:p>
                      <a:pPr algn="ctr" rtl="0" fontAlgn="t"/>
                      <a:r>
                        <a:rPr lang="x-none" sz="1600" b="0" i="0" u="none" strike="noStrike" dirty="0" smtClean="0">
                          <a:solidFill>
                            <a:srgbClr val="000000"/>
                          </a:solidFill>
                          <a:latin typeface="Arial"/>
                        </a:rPr>
                        <a:t>امريكا</a:t>
                      </a:r>
                      <a:endParaRPr lang="en-US" sz="1600" b="0" i="0" u="none" strike="noStrike" dirty="0">
                        <a:solidFill>
                          <a:srgbClr val="000000"/>
                        </a:solidFill>
                        <a:latin typeface="Arial"/>
                      </a:endParaRPr>
                    </a:p>
                  </a:txBody>
                  <a:tcPr marL="9525" marR="9525" marT="9525" marB="0"/>
                </a:tc>
                <a:tc>
                  <a:txBody>
                    <a:bodyPr/>
                    <a:lstStyle/>
                    <a:p>
                      <a:pPr algn="ctr" rtl="0" fontAlgn="t"/>
                      <a:r>
                        <a:rPr lang="en-US" sz="1600" b="0" i="0" u="none" strike="noStrike">
                          <a:solidFill>
                            <a:srgbClr val="000000"/>
                          </a:solidFill>
                          <a:latin typeface="Arial"/>
                        </a:rPr>
                        <a:t>4</a:t>
                      </a:r>
                    </a:p>
                  </a:txBody>
                  <a:tcPr marL="9525" marR="9525" marT="9525" marB="0"/>
                </a:tc>
                <a:tc>
                  <a:txBody>
                    <a:bodyPr/>
                    <a:lstStyle/>
                    <a:p>
                      <a:pPr algn="ctr" rtl="0" fontAlgn="t"/>
                      <a:r>
                        <a:rPr lang="en-US" sz="1600" b="0" i="0" u="none" strike="noStrike">
                          <a:solidFill>
                            <a:srgbClr val="000000"/>
                          </a:solidFill>
                          <a:latin typeface="Arial"/>
                        </a:rPr>
                        <a:t>58.2500</a:t>
                      </a:r>
                    </a:p>
                  </a:txBody>
                  <a:tcPr marL="9525" marR="9525" marT="9525" marB="0"/>
                </a:tc>
                <a:tc>
                  <a:txBody>
                    <a:bodyPr/>
                    <a:lstStyle/>
                    <a:p>
                      <a:pPr algn="ctr" rtl="0" fontAlgn="t"/>
                      <a:r>
                        <a:rPr lang="en-US" sz="1600" b="0" i="0" u="none" strike="noStrike">
                          <a:solidFill>
                            <a:srgbClr val="000000"/>
                          </a:solidFill>
                          <a:latin typeface="Arial"/>
                        </a:rPr>
                        <a:t>12.84199</a:t>
                      </a:r>
                    </a:p>
                  </a:txBody>
                  <a:tcPr marL="9525" marR="9525" marT="9525" marB="0"/>
                </a:tc>
              </a:tr>
              <a:tr h="370840">
                <a:tc>
                  <a:txBody>
                    <a:bodyPr/>
                    <a:lstStyle/>
                    <a:p>
                      <a:pPr algn="ctr" rtl="0" fontAlgn="t"/>
                      <a:r>
                        <a:rPr lang="x-none" sz="1600" b="0" i="0" u="none" strike="noStrike" dirty="0" smtClean="0">
                          <a:solidFill>
                            <a:srgbClr val="000000"/>
                          </a:solidFill>
                          <a:latin typeface="Arial"/>
                        </a:rPr>
                        <a:t>الكلي</a:t>
                      </a:r>
                      <a:endParaRPr lang="en-US" sz="1600" b="0" i="0" u="none" strike="noStrike" dirty="0">
                        <a:solidFill>
                          <a:srgbClr val="000000"/>
                        </a:solidFill>
                        <a:latin typeface="Arial"/>
                      </a:endParaRPr>
                    </a:p>
                  </a:txBody>
                  <a:tcPr marL="9525" marR="9525" marT="9525" marB="0"/>
                </a:tc>
                <a:tc>
                  <a:txBody>
                    <a:bodyPr/>
                    <a:lstStyle/>
                    <a:p>
                      <a:pPr algn="ctr" rtl="0" fontAlgn="t"/>
                      <a:r>
                        <a:rPr lang="en-US" sz="1600" b="0" i="0" u="none" strike="noStrike" dirty="0">
                          <a:solidFill>
                            <a:srgbClr val="000000"/>
                          </a:solidFill>
                          <a:latin typeface="Arial"/>
                        </a:rPr>
                        <a:t>16</a:t>
                      </a:r>
                    </a:p>
                  </a:txBody>
                  <a:tcPr marL="9525" marR="9525" marT="9525" marB="0"/>
                </a:tc>
                <a:tc>
                  <a:txBody>
                    <a:bodyPr/>
                    <a:lstStyle/>
                    <a:p>
                      <a:pPr algn="ctr" rtl="0" fontAlgn="t"/>
                      <a:r>
                        <a:rPr lang="en-US" sz="1600" b="0" i="0" u="none" strike="noStrike">
                          <a:solidFill>
                            <a:srgbClr val="000000"/>
                          </a:solidFill>
                          <a:latin typeface="Arial"/>
                        </a:rPr>
                        <a:t>59.9375</a:t>
                      </a:r>
                    </a:p>
                  </a:txBody>
                  <a:tcPr marL="9525" marR="9525" marT="9525" marB="0"/>
                </a:tc>
                <a:tc>
                  <a:txBody>
                    <a:bodyPr/>
                    <a:lstStyle/>
                    <a:p>
                      <a:pPr algn="ctr" rtl="0" fontAlgn="t"/>
                      <a:r>
                        <a:rPr lang="en-US" sz="1600" b="0" i="0" u="none" strike="noStrike" dirty="0">
                          <a:solidFill>
                            <a:srgbClr val="000000"/>
                          </a:solidFill>
                          <a:latin typeface="Arial"/>
                        </a:rPr>
                        <a:t>9.12483</a:t>
                      </a:r>
                    </a:p>
                  </a:txBody>
                  <a:tcPr marL="9525" marR="9525" marT="9525" marB="0"/>
                </a:tc>
              </a:tr>
            </a:tbl>
          </a:graphicData>
        </a:graphic>
      </p:graphicFrame>
    </p:spTree>
  </p:cSld>
  <p:clrMapOvr>
    <a:masterClrMapping/>
  </p:clrMapOvr>
  <p:transition xmlns:p14="http://schemas.microsoft.com/office/powerpoint/2010/main">
    <p:cover dir="r"/>
  </p:transition>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x-none" dirty="0" smtClean="0"/>
              <a:t>اختبار انوفا لمتوسطات الاداء حسب متغير الدولة</a:t>
            </a:r>
            <a:endParaRPr lang="en-US" dirty="0"/>
          </a:p>
        </p:txBody>
      </p:sp>
      <p:graphicFrame>
        <p:nvGraphicFramePr>
          <p:cNvPr id="4" name="Content Placeholder 3"/>
          <p:cNvGraphicFramePr>
            <a:graphicFrameLocks noGrp="1"/>
          </p:cNvGraphicFramePr>
          <p:nvPr>
            <p:ph idx="4294967295"/>
          </p:nvPr>
        </p:nvGraphicFramePr>
        <p:xfrm>
          <a:off x="1259632" y="2420888"/>
          <a:ext cx="5715000" cy="1862455"/>
        </p:xfrm>
        <a:graphic>
          <a:graphicData uri="http://schemas.openxmlformats.org/drawingml/2006/table">
            <a:tbl>
              <a:tblPr firstRow="1" bandRow="1">
                <a:tableStyleId>{5C22544A-7EE6-4342-B048-85BDC9FD1C3A}</a:tableStyleId>
              </a:tblPr>
              <a:tblGrid>
                <a:gridCol w="952500"/>
                <a:gridCol w="952500"/>
                <a:gridCol w="952500"/>
                <a:gridCol w="952500"/>
                <a:gridCol w="952500"/>
                <a:gridCol w="952500"/>
              </a:tblGrid>
              <a:tr h="370840">
                <a:tc>
                  <a:txBody>
                    <a:bodyPr/>
                    <a:lstStyle/>
                    <a:p>
                      <a:pPr algn="l" fontAlgn="b"/>
                      <a:r>
                        <a:rPr lang="en-US" sz="1600" b="0" i="0" u="none" strike="noStrike" dirty="0">
                          <a:solidFill>
                            <a:srgbClr val="000000"/>
                          </a:solidFill>
                          <a:latin typeface="Arial"/>
                        </a:rPr>
                        <a:t> </a:t>
                      </a:r>
                    </a:p>
                  </a:txBody>
                  <a:tcPr marL="9525" marR="9525" marT="9525" marB="0" anchor="b"/>
                </a:tc>
                <a:tc>
                  <a:txBody>
                    <a:bodyPr/>
                    <a:lstStyle/>
                    <a:p>
                      <a:pPr algn="ctr" fontAlgn="b"/>
                      <a:r>
                        <a:rPr lang="x-none" sz="1600" b="0" i="0" u="none" strike="noStrike" dirty="0" smtClean="0">
                          <a:solidFill>
                            <a:srgbClr val="000000"/>
                          </a:solidFill>
                          <a:latin typeface="Arial"/>
                        </a:rPr>
                        <a:t>مجموع المربعات</a:t>
                      </a:r>
                      <a:endParaRPr lang="en-US" sz="1600" b="0" i="0" u="none" strike="noStrike" dirty="0">
                        <a:solidFill>
                          <a:srgbClr val="000000"/>
                        </a:solidFill>
                        <a:latin typeface="Arial"/>
                      </a:endParaRPr>
                    </a:p>
                  </a:txBody>
                  <a:tcPr marL="9525" marR="9525" marT="9525" marB="0" anchor="b"/>
                </a:tc>
                <a:tc>
                  <a:txBody>
                    <a:bodyPr/>
                    <a:lstStyle/>
                    <a:p>
                      <a:pPr algn="ctr" fontAlgn="b"/>
                      <a:r>
                        <a:rPr lang="x-none" sz="1600" b="0" i="0" u="none" strike="noStrike" dirty="0" smtClean="0">
                          <a:solidFill>
                            <a:srgbClr val="000000"/>
                          </a:solidFill>
                          <a:latin typeface="Arial"/>
                        </a:rPr>
                        <a:t>درجة الحرية</a:t>
                      </a:r>
                      <a:endParaRPr lang="en-US" sz="1600" b="0" i="0" u="none" strike="noStrike" dirty="0">
                        <a:solidFill>
                          <a:srgbClr val="000000"/>
                        </a:solidFill>
                        <a:latin typeface="Arial"/>
                      </a:endParaRPr>
                    </a:p>
                  </a:txBody>
                  <a:tcPr marL="9525" marR="9525" marT="9525" marB="0" anchor="b"/>
                </a:tc>
                <a:tc>
                  <a:txBody>
                    <a:bodyPr/>
                    <a:lstStyle/>
                    <a:p>
                      <a:pPr algn="ctr" fontAlgn="b"/>
                      <a:r>
                        <a:rPr lang="x-none" sz="1600" b="0" i="0" u="none" strike="noStrike" dirty="0" smtClean="0">
                          <a:solidFill>
                            <a:srgbClr val="000000"/>
                          </a:solidFill>
                          <a:latin typeface="Arial"/>
                        </a:rPr>
                        <a:t>متوسط المربعات</a:t>
                      </a:r>
                      <a:endParaRPr lang="en-US" sz="1600" b="0" i="0" u="none" strike="noStrike" dirty="0">
                        <a:solidFill>
                          <a:srgbClr val="000000"/>
                        </a:solidFill>
                        <a:latin typeface="Arial"/>
                      </a:endParaRPr>
                    </a:p>
                  </a:txBody>
                  <a:tcPr marL="9525" marR="9525" marT="9525" marB="0" anchor="b"/>
                </a:tc>
                <a:tc>
                  <a:txBody>
                    <a:bodyPr/>
                    <a:lstStyle/>
                    <a:p>
                      <a:pPr algn="ctr" fontAlgn="b"/>
                      <a:r>
                        <a:rPr lang="x-none" sz="1600" b="0" i="0" u="none" strike="noStrike" dirty="0" smtClean="0">
                          <a:solidFill>
                            <a:srgbClr val="000000"/>
                          </a:solidFill>
                          <a:latin typeface="Arial"/>
                        </a:rPr>
                        <a:t>ف</a:t>
                      </a:r>
                      <a:endParaRPr lang="en-US" sz="1600" b="0" i="0" u="none" strike="noStrike" dirty="0">
                        <a:solidFill>
                          <a:srgbClr val="000000"/>
                        </a:solidFill>
                        <a:latin typeface="Arial"/>
                      </a:endParaRPr>
                    </a:p>
                  </a:txBody>
                  <a:tcPr marL="9525" marR="9525" marT="9525" marB="0" anchor="b"/>
                </a:tc>
                <a:tc>
                  <a:txBody>
                    <a:bodyPr/>
                    <a:lstStyle/>
                    <a:p>
                      <a:pPr algn="ctr" fontAlgn="b"/>
                      <a:r>
                        <a:rPr lang="x-none" sz="1600" b="0" i="0" u="none" strike="noStrike" dirty="0" smtClean="0">
                          <a:solidFill>
                            <a:srgbClr val="000000"/>
                          </a:solidFill>
                          <a:latin typeface="Arial"/>
                        </a:rPr>
                        <a:t>مستوى الدلالة </a:t>
                      </a:r>
                      <a:r>
                        <a:rPr lang="en-US" sz="1600" b="0" i="0" u="none" strike="noStrike" dirty="0" smtClean="0">
                          <a:solidFill>
                            <a:srgbClr val="000000"/>
                          </a:solidFill>
                          <a:latin typeface="Arial"/>
                        </a:rPr>
                        <a:t>.</a:t>
                      </a:r>
                      <a:endParaRPr lang="en-US" sz="1600" b="0" i="0" u="none" strike="noStrike" dirty="0">
                        <a:solidFill>
                          <a:srgbClr val="000000"/>
                        </a:solidFill>
                        <a:latin typeface="Arial"/>
                      </a:endParaRPr>
                    </a:p>
                  </a:txBody>
                  <a:tcPr marL="9525" marR="9525" marT="9525" marB="0" anchor="b"/>
                </a:tc>
              </a:tr>
              <a:tr h="370840">
                <a:tc>
                  <a:txBody>
                    <a:bodyPr/>
                    <a:lstStyle/>
                    <a:p>
                      <a:pPr algn="l" fontAlgn="t"/>
                      <a:r>
                        <a:rPr lang="x-none" sz="1600" b="0" i="0" u="none" strike="noStrike" dirty="0" smtClean="0">
                          <a:solidFill>
                            <a:srgbClr val="000000"/>
                          </a:solidFill>
                          <a:latin typeface="Arial"/>
                        </a:rPr>
                        <a:t>بين المجموعات </a:t>
                      </a:r>
                      <a:endParaRPr lang="en-US" sz="1600" b="0" i="0" u="none" strike="noStrike" dirty="0">
                        <a:solidFill>
                          <a:srgbClr val="000000"/>
                        </a:solidFill>
                        <a:latin typeface="Arial"/>
                      </a:endParaRPr>
                    </a:p>
                  </a:txBody>
                  <a:tcPr marL="9525" marR="9525" marT="9525" marB="0"/>
                </a:tc>
                <a:tc>
                  <a:txBody>
                    <a:bodyPr/>
                    <a:lstStyle/>
                    <a:p>
                      <a:pPr algn="r" fontAlgn="t"/>
                      <a:r>
                        <a:rPr lang="en-US" sz="1600" b="0" i="0" u="none" strike="noStrike" dirty="0">
                          <a:solidFill>
                            <a:srgbClr val="000000"/>
                          </a:solidFill>
                          <a:latin typeface="Arial"/>
                        </a:rPr>
                        <a:t>394.771</a:t>
                      </a:r>
                    </a:p>
                  </a:txBody>
                  <a:tcPr marL="9525" marR="9525" marT="9525" marB="0"/>
                </a:tc>
                <a:tc>
                  <a:txBody>
                    <a:bodyPr/>
                    <a:lstStyle/>
                    <a:p>
                      <a:pPr algn="r" fontAlgn="t"/>
                      <a:r>
                        <a:rPr lang="en-US" sz="1600" b="0" i="0" u="none" strike="noStrike" dirty="0">
                          <a:solidFill>
                            <a:srgbClr val="000000"/>
                          </a:solidFill>
                          <a:latin typeface="Arial"/>
                        </a:rPr>
                        <a:t>6</a:t>
                      </a:r>
                    </a:p>
                  </a:txBody>
                  <a:tcPr marL="9525" marR="9525" marT="9525" marB="0"/>
                </a:tc>
                <a:tc>
                  <a:txBody>
                    <a:bodyPr/>
                    <a:lstStyle/>
                    <a:p>
                      <a:pPr algn="r" fontAlgn="t"/>
                      <a:r>
                        <a:rPr lang="en-US" sz="1600" b="0" i="0" u="none" strike="noStrike" dirty="0">
                          <a:solidFill>
                            <a:srgbClr val="000000"/>
                          </a:solidFill>
                          <a:latin typeface="Arial"/>
                        </a:rPr>
                        <a:t>65.795</a:t>
                      </a:r>
                    </a:p>
                  </a:txBody>
                  <a:tcPr marL="9525" marR="9525" marT="9525" marB="0"/>
                </a:tc>
                <a:tc>
                  <a:txBody>
                    <a:bodyPr/>
                    <a:lstStyle/>
                    <a:p>
                      <a:pPr algn="r" fontAlgn="t"/>
                      <a:r>
                        <a:rPr lang="en-US" sz="1600" b="0" i="0" u="none" strike="noStrike" dirty="0">
                          <a:solidFill>
                            <a:srgbClr val="000000"/>
                          </a:solidFill>
                          <a:latin typeface="Arial"/>
                        </a:rPr>
                        <a:t>.693</a:t>
                      </a:r>
                    </a:p>
                  </a:txBody>
                  <a:tcPr marL="9525" marR="9525" marT="9525" marB="0"/>
                </a:tc>
                <a:tc>
                  <a:txBody>
                    <a:bodyPr/>
                    <a:lstStyle/>
                    <a:p>
                      <a:pPr algn="r" fontAlgn="t"/>
                      <a:r>
                        <a:rPr lang="en-US" sz="1600" b="0" i="0" u="none" strike="noStrike">
                          <a:solidFill>
                            <a:srgbClr val="000000"/>
                          </a:solidFill>
                          <a:latin typeface="Arial"/>
                        </a:rPr>
                        <a:t>.662</a:t>
                      </a:r>
                    </a:p>
                  </a:txBody>
                  <a:tcPr marL="9525" marR="9525" marT="9525" marB="0"/>
                </a:tc>
              </a:tr>
              <a:tr h="370840">
                <a:tc>
                  <a:txBody>
                    <a:bodyPr/>
                    <a:lstStyle/>
                    <a:p>
                      <a:pPr algn="l" fontAlgn="t"/>
                      <a:r>
                        <a:rPr lang="x-none" sz="1600" b="0" i="0" u="none" strike="noStrike" dirty="0" smtClean="0">
                          <a:solidFill>
                            <a:srgbClr val="000000"/>
                          </a:solidFill>
                          <a:latin typeface="Arial"/>
                        </a:rPr>
                        <a:t>داخل المجموعات</a:t>
                      </a:r>
                      <a:endParaRPr lang="en-US" sz="1600" b="0" i="0" u="none" strike="noStrike" dirty="0">
                        <a:solidFill>
                          <a:srgbClr val="000000"/>
                        </a:solidFill>
                        <a:latin typeface="Arial"/>
                      </a:endParaRPr>
                    </a:p>
                  </a:txBody>
                  <a:tcPr marL="9525" marR="9525" marT="9525" marB="0"/>
                </a:tc>
                <a:tc>
                  <a:txBody>
                    <a:bodyPr/>
                    <a:lstStyle/>
                    <a:p>
                      <a:pPr algn="r" fontAlgn="t"/>
                      <a:r>
                        <a:rPr lang="en-US" sz="1600" b="0" i="0" u="none" strike="noStrike" dirty="0">
                          <a:solidFill>
                            <a:srgbClr val="000000"/>
                          </a:solidFill>
                          <a:latin typeface="Arial"/>
                        </a:rPr>
                        <a:t>854.167</a:t>
                      </a:r>
                    </a:p>
                  </a:txBody>
                  <a:tcPr marL="9525" marR="9525" marT="9525" marB="0"/>
                </a:tc>
                <a:tc>
                  <a:txBody>
                    <a:bodyPr/>
                    <a:lstStyle/>
                    <a:p>
                      <a:pPr algn="r" fontAlgn="t"/>
                      <a:r>
                        <a:rPr lang="en-US" sz="1600" b="0" i="0" u="none" strike="noStrike" dirty="0">
                          <a:solidFill>
                            <a:srgbClr val="000000"/>
                          </a:solidFill>
                          <a:latin typeface="Arial"/>
                        </a:rPr>
                        <a:t>9</a:t>
                      </a:r>
                    </a:p>
                  </a:txBody>
                  <a:tcPr marL="9525" marR="9525" marT="9525" marB="0"/>
                </a:tc>
                <a:tc>
                  <a:txBody>
                    <a:bodyPr/>
                    <a:lstStyle/>
                    <a:p>
                      <a:pPr algn="r" fontAlgn="t"/>
                      <a:r>
                        <a:rPr lang="en-US" sz="1600" b="0" i="0" u="none" strike="noStrike" dirty="0">
                          <a:solidFill>
                            <a:srgbClr val="000000"/>
                          </a:solidFill>
                          <a:latin typeface="Arial"/>
                        </a:rPr>
                        <a:t>94.907</a:t>
                      </a:r>
                    </a:p>
                  </a:txBody>
                  <a:tcPr marL="9525" marR="9525" marT="9525" marB="0"/>
                </a:tc>
                <a:tc>
                  <a:txBody>
                    <a:bodyPr/>
                    <a:lstStyle/>
                    <a:p>
                      <a:pPr algn="l" fontAlgn="t"/>
                      <a:r>
                        <a:rPr lang="en-US" sz="1600" b="0" i="0" u="none" strike="noStrike" dirty="0">
                          <a:solidFill>
                            <a:srgbClr val="000000"/>
                          </a:solidFill>
                          <a:latin typeface="Arial"/>
                        </a:rPr>
                        <a:t> </a:t>
                      </a:r>
                    </a:p>
                  </a:txBody>
                  <a:tcPr marL="9525" marR="9525" marT="9525" marB="0"/>
                </a:tc>
                <a:tc>
                  <a:txBody>
                    <a:bodyPr/>
                    <a:lstStyle/>
                    <a:p>
                      <a:pPr algn="l" fontAlgn="t"/>
                      <a:r>
                        <a:rPr lang="en-US" sz="1600" b="0" i="0" u="none" strike="noStrike">
                          <a:solidFill>
                            <a:srgbClr val="000000"/>
                          </a:solidFill>
                          <a:latin typeface="Arial"/>
                        </a:rPr>
                        <a:t> </a:t>
                      </a:r>
                    </a:p>
                  </a:txBody>
                  <a:tcPr marL="9525" marR="9525" marT="9525" marB="0"/>
                </a:tc>
              </a:tr>
              <a:tr h="370840">
                <a:tc>
                  <a:txBody>
                    <a:bodyPr/>
                    <a:lstStyle/>
                    <a:p>
                      <a:pPr algn="l" fontAlgn="t"/>
                      <a:r>
                        <a:rPr lang="x-none" sz="1600" b="0" i="0" u="none" strike="noStrike" dirty="0" smtClean="0">
                          <a:solidFill>
                            <a:srgbClr val="000000"/>
                          </a:solidFill>
                          <a:latin typeface="Arial"/>
                        </a:rPr>
                        <a:t>الكلي </a:t>
                      </a:r>
                      <a:endParaRPr lang="en-US" sz="1600" b="0" i="0" u="none" strike="noStrike" dirty="0">
                        <a:solidFill>
                          <a:srgbClr val="000000"/>
                        </a:solidFill>
                        <a:latin typeface="Arial"/>
                      </a:endParaRPr>
                    </a:p>
                  </a:txBody>
                  <a:tcPr marL="9525" marR="9525" marT="9525" marB="0"/>
                </a:tc>
                <a:tc>
                  <a:txBody>
                    <a:bodyPr/>
                    <a:lstStyle/>
                    <a:p>
                      <a:pPr algn="r" fontAlgn="t"/>
                      <a:r>
                        <a:rPr lang="en-US" sz="1600" b="0" i="0" u="none" strike="noStrike" dirty="0">
                          <a:solidFill>
                            <a:srgbClr val="000000"/>
                          </a:solidFill>
                          <a:latin typeface="Arial"/>
                        </a:rPr>
                        <a:t>1248.938</a:t>
                      </a:r>
                    </a:p>
                  </a:txBody>
                  <a:tcPr marL="9525" marR="9525" marT="9525" marB="0"/>
                </a:tc>
                <a:tc>
                  <a:txBody>
                    <a:bodyPr/>
                    <a:lstStyle/>
                    <a:p>
                      <a:pPr algn="r" fontAlgn="t"/>
                      <a:r>
                        <a:rPr lang="en-US" sz="1600" b="0" i="0" u="none" strike="noStrike" dirty="0">
                          <a:solidFill>
                            <a:srgbClr val="000000"/>
                          </a:solidFill>
                          <a:latin typeface="Arial"/>
                        </a:rPr>
                        <a:t>15</a:t>
                      </a:r>
                    </a:p>
                  </a:txBody>
                  <a:tcPr marL="9525" marR="9525" marT="9525" marB="0"/>
                </a:tc>
                <a:tc>
                  <a:txBody>
                    <a:bodyPr/>
                    <a:lstStyle/>
                    <a:p>
                      <a:pPr algn="l" fontAlgn="t"/>
                      <a:r>
                        <a:rPr lang="en-US" sz="1600" b="0" i="0" u="none" strike="noStrike" dirty="0">
                          <a:solidFill>
                            <a:srgbClr val="000000"/>
                          </a:solidFill>
                          <a:latin typeface="Arial"/>
                        </a:rPr>
                        <a:t> </a:t>
                      </a:r>
                    </a:p>
                  </a:txBody>
                  <a:tcPr marL="9525" marR="9525" marT="9525" marB="0"/>
                </a:tc>
                <a:tc>
                  <a:txBody>
                    <a:bodyPr/>
                    <a:lstStyle/>
                    <a:p>
                      <a:pPr algn="l" fontAlgn="t"/>
                      <a:r>
                        <a:rPr lang="en-US" sz="1600" b="0" i="0" u="none" strike="noStrike" dirty="0">
                          <a:solidFill>
                            <a:srgbClr val="000000"/>
                          </a:solidFill>
                          <a:latin typeface="Arial"/>
                        </a:rPr>
                        <a:t> </a:t>
                      </a:r>
                    </a:p>
                  </a:txBody>
                  <a:tcPr marL="9525" marR="9525" marT="9525" marB="0"/>
                </a:tc>
                <a:tc>
                  <a:txBody>
                    <a:bodyPr/>
                    <a:lstStyle/>
                    <a:p>
                      <a:pPr algn="l" fontAlgn="t"/>
                      <a:r>
                        <a:rPr lang="en-US" sz="1600" b="0" i="0" u="none" strike="noStrike" dirty="0">
                          <a:solidFill>
                            <a:srgbClr val="000000"/>
                          </a:solidFill>
                          <a:latin typeface="Arial"/>
                        </a:rPr>
                        <a:t> </a:t>
                      </a:r>
                    </a:p>
                  </a:txBody>
                  <a:tcPr marL="9525" marR="9525" marT="9525" marB="0"/>
                </a:tc>
              </a:tr>
            </a:tbl>
          </a:graphicData>
        </a:graphic>
      </p:graphicFrame>
    </p:spTree>
  </p:cSld>
  <p:clrMapOvr>
    <a:masterClrMapping/>
  </p:clrMapOvr>
  <p:transition xmlns:p14="http://schemas.microsoft.com/office/powerpoint/2010/main">
    <p:cover dir="r"/>
  </p:transition>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dirty="0" smtClean="0"/>
              <a:t>متوسطات الاداء حسب متغير الجنس </a:t>
            </a:r>
            <a:endParaRPr lang="en-US" dirty="0"/>
          </a:p>
        </p:txBody>
      </p:sp>
      <p:graphicFrame>
        <p:nvGraphicFramePr>
          <p:cNvPr id="4" name="Content Placeholder 3"/>
          <p:cNvGraphicFramePr>
            <a:graphicFrameLocks noGrp="1"/>
          </p:cNvGraphicFramePr>
          <p:nvPr>
            <p:ph idx="4294967295"/>
          </p:nvPr>
        </p:nvGraphicFramePr>
        <p:xfrm>
          <a:off x="2123728" y="1556792"/>
          <a:ext cx="5486400" cy="1609725"/>
        </p:xfrm>
        <a:graphic>
          <a:graphicData uri="http://schemas.openxmlformats.org/drawingml/2006/table">
            <a:tbl>
              <a:tblPr firstRow="1" bandRow="1">
                <a:tableStyleId>{5C22544A-7EE6-4342-B048-85BDC9FD1C3A}</a:tableStyleId>
              </a:tblPr>
              <a:tblGrid>
                <a:gridCol w="1097280"/>
                <a:gridCol w="1097280"/>
                <a:gridCol w="1097280"/>
                <a:gridCol w="1097280"/>
                <a:gridCol w="1097280"/>
              </a:tblGrid>
              <a:tr h="370840">
                <a:tc>
                  <a:txBody>
                    <a:bodyPr/>
                    <a:lstStyle/>
                    <a:p>
                      <a:pPr algn="ctr" rtl="0" fontAlgn="b"/>
                      <a:r>
                        <a:rPr lang="x-none" sz="1600" b="0" i="0" u="none" strike="noStrike" dirty="0" smtClean="0">
                          <a:solidFill>
                            <a:srgbClr val="000000"/>
                          </a:solidFill>
                          <a:latin typeface="Arial"/>
                        </a:rPr>
                        <a:t>الجنس </a:t>
                      </a:r>
                      <a:endParaRPr lang="en-US" sz="1600" b="0" i="0" u="none" strike="noStrike" dirty="0">
                        <a:solidFill>
                          <a:srgbClr val="000000"/>
                        </a:solidFill>
                        <a:latin typeface="Arial"/>
                      </a:endParaRPr>
                    </a:p>
                  </a:txBody>
                  <a:tcPr marL="9525" marR="9525" marT="9525" marB="0" anchor="b"/>
                </a:tc>
                <a:tc>
                  <a:txBody>
                    <a:bodyPr/>
                    <a:lstStyle/>
                    <a:p>
                      <a:pPr algn="ctr" rtl="0" fontAlgn="b"/>
                      <a:r>
                        <a:rPr lang="x-none" sz="1600" b="0" i="0" u="none" strike="noStrike" dirty="0" smtClean="0">
                          <a:solidFill>
                            <a:srgbClr val="000000"/>
                          </a:solidFill>
                          <a:latin typeface="Arial"/>
                        </a:rPr>
                        <a:t>ن</a:t>
                      </a:r>
                      <a:endParaRPr lang="en-US" sz="1600" b="0" i="0" u="none" strike="noStrike" dirty="0">
                        <a:solidFill>
                          <a:srgbClr val="000000"/>
                        </a:solidFill>
                        <a:latin typeface="Arial"/>
                      </a:endParaRPr>
                    </a:p>
                  </a:txBody>
                  <a:tcPr marL="9525" marR="9525" marT="9525" marB="0" anchor="b"/>
                </a:tc>
                <a:tc>
                  <a:txBody>
                    <a:bodyPr/>
                    <a:lstStyle/>
                    <a:p>
                      <a:pPr algn="ctr" rtl="0" fontAlgn="b"/>
                      <a:r>
                        <a:rPr lang="x-none" sz="1600" b="0" i="0" u="none" strike="noStrike" dirty="0" smtClean="0">
                          <a:solidFill>
                            <a:srgbClr val="000000"/>
                          </a:solidFill>
                          <a:latin typeface="Arial"/>
                        </a:rPr>
                        <a:t>المتوسط</a:t>
                      </a:r>
                      <a:endParaRPr lang="en-US" sz="1600" b="0" i="0" u="none" strike="noStrike" dirty="0">
                        <a:solidFill>
                          <a:srgbClr val="000000"/>
                        </a:solidFill>
                        <a:latin typeface="Arial"/>
                      </a:endParaRPr>
                    </a:p>
                  </a:txBody>
                  <a:tcPr marL="9525" marR="9525" marT="9525" marB="0" anchor="b"/>
                </a:tc>
                <a:tc>
                  <a:txBody>
                    <a:bodyPr/>
                    <a:lstStyle/>
                    <a:p>
                      <a:pPr algn="ctr" rtl="0" fontAlgn="b"/>
                      <a:r>
                        <a:rPr lang="x-none" sz="1600" b="0" i="0" u="none" strike="noStrike" dirty="0" smtClean="0">
                          <a:solidFill>
                            <a:srgbClr val="000000"/>
                          </a:solidFill>
                          <a:latin typeface="Arial"/>
                        </a:rPr>
                        <a:t>الانحراف</a:t>
                      </a:r>
                      <a:r>
                        <a:rPr lang="x-none" sz="1600" b="0" i="0" u="none" strike="noStrike" baseline="0" dirty="0" smtClean="0">
                          <a:solidFill>
                            <a:srgbClr val="000000"/>
                          </a:solidFill>
                          <a:latin typeface="Arial"/>
                        </a:rPr>
                        <a:t> المعياري </a:t>
                      </a:r>
                      <a:endParaRPr lang="en-US" sz="1600" b="0" i="0" u="none" strike="noStrike" dirty="0">
                        <a:solidFill>
                          <a:srgbClr val="000000"/>
                        </a:solidFill>
                        <a:latin typeface="Arial"/>
                      </a:endParaRPr>
                    </a:p>
                  </a:txBody>
                  <a:tcPr marL="9525" marR="9525" marT="9525" marB="0" anchor="b"/>
                </a:tc>
                <a:tc>
                  <a:txBody>
                    <a:bodyPr/>
                    <a:lstStyle/>
                    <a:p>
                      <a:pPr algn="ctr" rtl="0" fontAlgn="b"/>
                      <a:r>
                        <a:rPr lang="x-none" sz="1600" b="0" i="0" u="none" strike="noStrike" dirty="0" smtClean="0">
                          <a:solidFill>
                            <a:srgbClr val="000000"/>
                          </a:solidFill>
                          <a:latin typeface="Arial"/>
                        </a:rPr>
                        <a:t>متوسط الخطا المعياري </a:t>
                      </a:r>
                      <a:endParaRPr lang="en-US" sz="1600" b="0" i="0" u="none" strike="noStrike" dirty="0">
                        <a:solidFill>
                          <a:srgbClr val="000000"/>
                        </a:solidFill>
                        <a:latin typeface="Arial"/>
                      </a:endParaRPr>
                    </a:p>
                  </a:txBody>
                  <a:tcPr marL="9525" marR="9525" marT="9525" marB="0" anchor="b"/>
                </a:tc>
              </a:tr>
              <a:tr h="370840">
                <a:tc>
                  <a:txBody>
                    <a:bodyPr/>
                    <a:lstStyle/>
                    <a:p>
                      <a:pPr algn="ctr" rtl="0" fontAlgn="t"/>
                      <a:r>
                        <a:rPr lang="x-none" sz="1600" b="0" i="0" u="none" strike="noStrike" dirty="0" smtClean="0">
                          <a:solidFill>
                            <a:srgbClr val="000000"/>
                          </a:solidFill>
                          <a:latin typeface="Arial"/>
                        </a:rPr>
                        <a:t>ذكر</a:t>
                      </a:r>
                      <a:endParaRPr lang="en-US" sz="1600" b="0" i="0" u="none" strike="noStrike" dirty="0">
                        <a:solidFill>
                          <a:srgbClr val="000000"/>
                        </a:solidFill>
                        <a:latin typeface="Arial"/>
                      </a:endParaRPr>
                    </a:p>
                  </a:txBody>
                  <a:tcPr marL="9525" marR="9525" marT="9525" marB="0"/>
                </a:tc>
                <a:tc>
                  <a:txBody>
                    <a:bodyPr/>
                    <a:lstStyle/>
                    <a:p>
                      <a:pPr algn="ctr" rtl="0" fontAlgn="t"/>
                      <a:r>
                        <a:rPr lang="en-US" sz="1600" b="0" i="0" u="none" strike="noStrike" dirty="0">
                          <a:solidFill>
                            <a:srgbClr val="000000"/>
                          </a:solidFill>
                          <a:latin typeface="Arial"/>
                        </a:rPr>
                        <a:t>11</a:t>
                      </a:r>
                    </a:p>
                  </a:txBody>
                  <a:tcPr marL="9525" marR="9525" marT="9525" marB="0"/>
                </a:tc>
                <a:tc>
                  <a:txBody>
                    <a:bodyPr/>
                    <a:lstStyle/>
                    <a:p>
                      <a:pPr algn="ctr" rtl="0" fontAlgn="t"/>
                      <a:r>
                        <a:rPr lang="en-US" sz="1600" b="0" i="0" u="none" strike="noStrike" dirty="0">
                          <a:solidFill>
                            <a:srgbClr val="000000"/>
                          </a:solidFill>
                          <a:latin typeface="Arial"/>
                        </a:rPr>
                        <a:t>64.3636</a:t>
                      </a:r>
                    </a:p>
                  </a:txBody>
                  <a:tcPr marL="9525" marR="9525" marT="9525" marB="0"/>
                </a:tc>
                <a:tc>
                  <a:txBody>
                    <a:bodyPr/>
                    <a:lstStyle/>
                    <a:p>
                      <a:pPr algn="ctr" rtl="0" fontAlgn="t"/>
                      <a:r>
                        <a:rPr lang="en-US" sz="1600" b="0" i="0" u="none" strike="noStrike" dirty="0">
                          <a:solidFill>
                            <a:srgbClr val="000000"/>
                          </a:solidFill>
                          <a:latin typeface="Arial"/>
                        </a:rPr>
                        <a:t>6.10365</a:t>
                      </a:r>
                    </a:p>
                  </a:txBody>
                  <a:tcPr marL="9525" marR="9525" marT="9525" marB="0"/>
                </a:tc>
                <a:tc>
                  <a:txBody>
                    <a:bodyPr/>
                    <a:lstStyle/>
                    <a:p>
                      <a:pPr algn="ctr" rtl="0" fontAlgn="t"/>
                      <a:r>
                        <a:rPr lang="en-US" sz="1600" b="0" i="0" u="none" strike="noStrike">
                          <a:solidFill>
                            <a:srgbClr val="000000"/>
                          </a:solidFill>
                          <a:latin typeface="Arial"/>
                        </a:rPr>
                        <a:t>1.84032</a:t>
                      </a:r>
                    </a:p>
                  </a:txBody>
                  <a:tcPr marL="9525" marR="9525" marT="9525" marB="0"/>
                </a:tc>
              </a:tr>
              <a:tr h="370840">
                <a:tc>
                  <a:txBody>
                    <a:bodyPr/>
                    <a:lstStyle/>
                    <a:p>
                      <a:pPr algn="ctr" rtl="0" fontAlgn="t"/>
                      <a:r>
                        <a:rPr lang="x-none" sz="1600" b="0" i="0" u="none" strike="noStrike" dirty="0" smtClean="0">
                          <a:solidFill>
                            <a:srgbClr val="000000"/>
                          </a:solidFill>
                          <a:latin typeface="Arial"/>
                        </a:rPr>
                        <a:t>انثى</a:t>
                      </a:r>
                      <a:endParaRPr lang="en-US" sz="1600" b="0" i="0" u="none" strike="noStrike" dirty="0">
                        <a:solidFill>
                          <a:srgbClr val="000000"/>
                        </a:solidFill>
                        <a:latin typeface="Arial"/>
                      </a:endParaRPr>
                    </a:p>
                  </a:txBody>
                  <a:tcPr marL="9525" marR="9525" marT="9525" marB="0"/>
                </a:tc>
                <a:tc>
                  <a:txBody>
                    <a:bodyPr/>
                    <a:lstStyle/>
                    <a:p>
                      <a:pPr algn="ctr" rtl="0" fontAlgn="t"/>
                      <a:r>
                        <a:rPr lang="en-US" sz="1600" b="0" i="0" u="none" strike="noStrike" dirty="0">
                          <a:solidFill>
                            <a:srgbClr val="000000"/>
                          </a:solidFill>
                          <a:latin typeface="Arial"/>
                        </a:rPr>
                        <a:t>6</a:t>
                      </a:r>
                    </a:p>
                  </a:txBody>
                  <a:tcPr marL="9525" marR="9525" marT="9525" marB="0"/>
                </a:tc>
                <a:tc>
                  <a:txBody>
                    <a:bodyPr/>
                    <a:lstStyle/>
                    <a:p>
                      <a:pPr algn="ctr" rtl="0" fontAlgn="t"/>
                      <a:r>
                        <a:rPr lang="en-US" sz="1600" b="0" i="0" u="none" strike="noStrike" dirty="0">
                          <a:solidFill>
                            <a:srgbClr val="000000"/>
                          </a:solidFill>
                          <a:latin typeface="Arial"/>
                        </a:rPr>
                        <a:t>51.0000</a:t>
                      </a:r>
                    </a:p>
                  </a:txBody>
                  <a:tcPr marL="9525" marR="9525" marT="9525" marB="0"/>
                </a:tc>
                <a:tc>
                  <a:txBody>
                    <a:bodyPr/>
                    <a:lstStyle/>
                    <a:p>
                      <a:pPr algn="ctr" rtl="0" fontAlgn="t"/>
                      <a:r>
                        <a:rPr lang="en-US" sz="1600" b="0" i="0" u="none" strike="noStrike" dirty="0">
                          <a:solidFill>
                            <a:srgbClr val="000000"/>
                          </a:solidFill>
                          <a:latin typeface="Arial"/>
                        </a:rPr>
                        <a:t>6.41872</a:t>
                      </a:r>
                    </a:p>
                  </a:txBody>
                  <a:tcPr marL="9525" marR="9525" marT="9525" marB="0"/>
                </a:tc>
                <a:tc>
                  <a:txBody>
                    <a:bodyPr/>
                    <a:lstStyle/>
                    <a:p>
                      <a:pPr algn="ctr" rtl="0" fontAlgn="t"/>
                      <a:r>
                        <a:rPr lang="en-US" sz="1600" b="0" i="0" u="none" strike="noStrike" dirty="0">
                          <a:solidFill>
                            <a:srgbClr val="000000"/>
                          </a:solidFill>
                          <a:latin typeface="Arial"/>
                        </a:rPr>
                        <a:t>2.62043</a:t>
                      </a:r>
                    </a:p>
                  </a:txBody>
                  <a:tcPr marL="9525" marR="9525" marT="9525" marB="0"/>
                </a:tc>
              </a:tr>
              <a:tr h="370840">
                <a:tc>
                  <a:txBody>
                    <a:bodyPr/>
                    <a:lstStyle/>
                    <a:p>
                      <a:pPr algn="ctr" fontAlgn="t"/>
                      <a:r>
                        <a:rPr lang="x-none" sz="1600" b="0" i="0" u="none" strike="noStrike" dirty="0" smtClean="0">
                          <a:solidFill>
                            <a:srgbClr val="000000"/>
                          </a:solidFill>
                          <a:latin typeface="Arial"/>
                        </a:rPr>
                        <a:t>الكلي</a:t>
                      </a:r>
                      <a:endParaRPr lang="en-US" sz="1600" b="0" i="0" u="none" strike="noStrike" dirty="0">
                        <a:solidFill>
                          <a:srgbClr val="000000"/>
                        </a:solidFill>
                        <a:latin typeface="Arial"/>
                      </a:endParaRPr>
                    </a:p>
                  </a:txBody>
                  <a:tcPr marL="9525" marR="9525" marT="9525" marB="0"/>
                </a:tc>
                <a:tc>
                  <a:txBody>
                    <a:bodyPr/>
                    <a:lstStyle/>
                    <a:p>
                      <a:pPr algn="ctr" fontAlgn="t"/>
                      <a:r>
                        <a:rPr lang="en-US" sz="1600" b="0" i="0" u="none" strike="noStrike" dirty="0">
                          <a:solidFill>
                            <a:srgbClr val="000000"/>
                          </a:solidFill>
                          <a:latin typeface="Arial"/>
                        </a:rPr>
                        <a:t>17</a:t>
                      </a:r>
                    </a:p>
                  </a:txBody>
                  <a:tcPr marL="9525" marR="9525" marT="9525" marB="0"/>
                </a:tc>
                <a:tc>
                  <a:txBody>
                    <a:bodyPr/>
                    <a:lstStyle/>
                    <a:p>
                      <a:pPr algn="ctr" fontAlgn="t"/>
                      <a:r>
                        <a:rPr lang="en-US" sz="1600" b="0" i="0" u="none" strike="noStrike" dirty="0">
                          <a:solidFill>
                            <a:srgbClr val="000000"/>
                          </a:solidFill>
                          <a:latin typeface="Arial"/>
                        </a:rPr>
                        <a:t>100.0</a:t>
                      </a:r>
                    </a:p>
                  </a:txBody>
                  <a:tcPr marL="9525" marR="9525" marT="9525" marB="0"/>
                </a:tc>
                <a:tc>
                  <a:txBody>
                    <a:bodyPr/>
                    <a:lstStyle/>
                    <a:p>
                      <a:pPr algn="ctr" fontAlgn="t"/>
                      <a:r>
                        <a:rPr lang="en-US" sz="1600" b="0" i="0" u="none" strike="noStrike" dirty="0">
                          <a:solidFill>
                            <a:srgbClr val="000000"/>
                          </a:solidFill>
                          <a:latin typeface="Arial"/>
                        </a:rPr>
                        <a:t>100.0</a:t>
                      </a:r>
                    </a:p>
                  </a:txBody>
                  <a:tcPr marL="9525" marR="9525" marT="9525" marB="0"/>
                </a:tc>
                <a:tc>
                  <a:txBody>
                    <a:bodyPr/>
                    <a:lstStyle/>
                    <a:p>
                      <a:pPr algn="ctr" fontAlgn="t"/>
                      <a:r>
                        <a:rPr lang="en-US" sz="1600" b="0" i="0" u="none" strike="noStrike" dirty="0">
                          <a:solidFill>
                            <a:srgbClr val="000000"/>
                          </a:solidFill>
                          <a:latin typeface="Arial"/>
                        </a:rPr>
                        <a:t> </a:t>
                      </a:r>
                    </a:p>
                  </a:txBody>
                  <a:tcPr marL="9525" marR="9525" marT="9525" marB="0"/>
                </a:tc>
              </a:tr>
            </a:tbl>
          </a:graphicData>
        </a:graphic>
      </p:graphicFrame>
      <p:graphicFrame>
        <p:nvGraphicFramePr>
          <p:cNvPr id="5" name="Table 4"/>
          <p:cNvGraphicFramePr>
            <a:graphicFrameLocks noGrp="1"/>
          </p:cNvGraphicFramePr>
          <p:nvPr/>
        </p:nvGraphicFramePr>
        <p:xfrm>
          <a:off x="1619672" y="3429000"/>
          <a:ext cx="6440714" cy="1483360"/>
        </p:xfrm>
        <a:graphic>
          <a:graphicData uri="http://schemas.openxmlformats.org/drawingml/2006/table">
            <a:tbl>
              <a:tblPr firstRow="1" bandRow="1">
                <a:tableStyleId>{5C22544A-7EE6-4342-B048-85BDC9FD1C3A}</a:tableStyleId>
              </a:tblPr>
              <a:tblGrid>
                <a:gridCol w="920102"/>
                <a:gridCol w="920102"/>
                <a:gridCol w="920102"/>
                <a:gridCol w="920102"/>
                <a:gridCol w="920102"/>
                <a:gridCol w="920102"/>
                <a:gridCol w="920102"/>
              </a:tblGrid>
              <a:tr h="741680">
                <a:tc gridSpan="2">
                  <a:txBody>
                    <a:bodyPr/>
                    <a:lstStyle/>
                    <a:p>
                      <a:pPr algn="r" rtl="0" fontAlgn="b"/>
                      <a:r>
                        <a:rPr lang="en-US" sz="1600" b="0" i="0" u="none" strike="noStrike" dirty="0">
                          <a:solidFill>
                            <a:srgbClr val="000000"/>
                          </a:solidFill>
                          <a:latin typeface="Arial"/>
                        </a:rPr>
                        <a:t> </a:t>
                      </a:r>
                    </a:p>
                  </a:txBody>
                  <a:tcPr marL="9525" marR="9525" marT="9525" marB="0" anchor="b"/>
                </a:tc>
                <a:tc hMerge="1">
                  <a:txBody>
                    <a:bodyPr/>
                    <a:lstStyle/>
                    <a:p>
                      <a:endParaRPr lang="en-US"/>
                    </a:p>
                  </a:txBody>
                  <a:tcPr/>
                </a:tc>
                <a:tc>
                  <a:txBody>
                    <a:bodyPr/>
                    <a:lstStyle/>
                    <a:p>
                      <a:pPr algn="ctr" rtl="0" fontAlgn="b"/>
                      <a:r>
                        <a:rPr lang="x-none" sz="1600" b="0" i="0" u="none" strike="noStrike" dirty="0" smtClean="0">
                          <a:solidFill>
                            <a:srgbClr val="000000"/>
                          </a:solidFill>
                          <a:latin typeface="Arial"/>
                        </a:rPr>
                        <a:t>ت</a:t>
                      </a:r>
                      <a:endParaRPr lang="en-US" sz="1600" b="0" i="0" u="none" strike="noStrike" dirty="0">
                        <a:solidFill>
                          <a:srgbClr val="000000"/>
                        </a:solidFill>
                        <a:latin typeface="Arial"/>
                      </a:endParaRPr>
                    </a:p>
                  </a:txBody>
                  <a:tcPr marL="9525" marR="9525" marT="9525" marB="0" anchor="b"/>
                </a:tc>
                <a:tc>
                  <a:txBody>
                    <a:bodyPr/>
                    <a:lstStyle/>
                    <a:p>
                      <a:pPr algn="ctr" rtl="0" fontAlgn="b"/>
                      <a:r>
                        <a:rPr lang="x-none" sz="1600" b="0" i="0" u="none" strike="noStrike" dirty="0" smtClean="0">
                          <a:solidFill>
                            <a:srgbClr val="000000"/>
                          </a:solidFill>
                          <a:latin typeface="Arial"/>
                        </a:rPr>
                        <a:t>درجة الحرية</a:t>
                      </a:r>
                      <a:endParaRPr lang="en-US" sz="1600" b="0" i="0" u="none" strike="noStrike" dirty="0">
                        <a:solidFill>
                          <a:srgbClr val="000000"/>
                        </a:solidFill>
                        <a:latin typeface="Arial"/>
                      </a:endParaRPr>
                    </a:p>
                  </a:txBody>
                  <a:tcPr marL="9525" marR="9525" marT="9525" marB="0" anchor="b"/>
                </a:tc>
                <a:tc>
                  <a:txBody>
                    <a:bodyPr/>
                    <a:lstStyle/>
                    <a:p>
                      <a:pPr algn="ctr" rtl="0" fontAlgn="b"/>
                      <a:r>
                        <a:rPr lang="x-none" sz="1600" b="0" i="0" u="none" strike="noStrike" dirty="0" smtClean="0">
                          <a:solidFill>
                            <a:srgbClr val="000000"/>
                          </a:solidFill>
                          <a:latin typeface="Arial"/>
                        </a:rPr>
                        <a:t>مستوى الدلالة</a:t>
                      </a:r>
                      <a:endParaRPr lang="en-US" sz="1600" b="0" i="0" u="none" strike="noStrike" dirty="0">
                        <a:solidFill>
                          <a:srgbClr val="000000"/>
                        </a:solidFill>
                        <a:latin typeface="Arial"/>
                      </a:endParaRPr>
                    </a:p>
                  </a:txBody>
                  <a:tcPr marL="9525" marR="9525" marT="9525" marB="0" anchor="b"/>
                </a:tc>
                <a:tc>
                  <a:txBody>
                    <a:bodyPr/>
                    <a:lstStyle/>
                    <a:p>
                      <a:pPr algn="ctr" rtl="0" fontAlgn="b"/>
                      <a:r>
                        <a:rPr lang="x-none" sz="1600" b="0" i="0" u="none" strike="noStrike" dirty="0" smtClean="0">
                          <a:solidFill>
                            <a:srgbClr val="000000"/>
                          </a:solidFill>
                          <a:latin typeface="Arial"/>
                        </a:rPr>
                        <a:t>متوسط التباين</a:t>
                      </a:r>
                      <a:endParaRPr lang="en-US" sz="1600" b="0" i="0" u="none" strike="noStrike" dirty="0">
                        <a:solidFill>
                          <a:srgbClr val="000000"/>
                        </a:solidFill>
                        <a:latin typeface="Arial"/>
                      </a:endParaRPr>
                    </a:p>
                  </a:txBody>
                  <a:tcPr marL="9525" marR="9525" marT="9525" marB="0" anchor="b"/>
                </a:tc>
                <a:tc>
                  <a:txBody>
                    <a:bodyPr/>
                    <a:lstStyle/>
                    <a:p>
                      <a:pPr algn="ctr" rtl="0" fontAlgn="b"/>
                      <a:r>
                        <a:rPr lang="x-none" sz="1600" b="0" i="0" u="none" strike="noStrike" dirty="0" smtClean="0">
                          <a:solidFill>
                            <a:srgbClr val="000000"/>
                          </a:solidFill>
                          <a:latin typeface="Arial"/>
                        </a:rPr>
                        <a:t>تباين الخطأ المعياري</a:t>
                      </a:r>
                      <a:endParaRPr lang="en-US" sz="1600" b="0" i="0" u="none" strike="noStrike" dirty="0">
                        <a:solidFill>
                          <a:srgbClr val="000000"/>
                        </a:solidFill>
                        <a:latin typeface="Arial"/>
                      </a:endParaRPr>
                    </a:p>
                  </a:txBody>
                  <a:tcPr marL="9525" marR="9525" marT="9525" marB="0" anchor="b"/>
                </a:tc>
              </a:tr>
              <a:tr h="370840">
                <a:tc rowSpan="2">
                  <a:txBody>
                    <a:bodyPr/>
                    <a:lstStyle/>
                    <a:p>
                      <a:pPr algn="r" rtl="0" fontAlgn="t"/>
                      <a:r>
                        <a:rPr lang="x-none" sz="1600" b="0" i="0" u="none" strike="noStrike" dirty="0" smtClean="0">
                          <a:solidFill>
                            <a:srgbClr val="000000"/>
                          </a:solidFill>
                          <a:latin typeface="Arial"/>
                        </a:rPr>
                        <a:t>الدرجة الكلية للاتجاه</a:t>
                      </a:r>
                      <a:endParaRPr lang="en-US" sz="1600" b="0" i="0" u="none" strike="noStrike" dirty="0">
                        <a:solidFill>
                          <a:srgbClr val="000000"/>
                        </a:solidFill>
                        <a:latin typeface="Arial"/>
                      </a:endParaRPr>
                    </a:p>
                  </a:txBody>
                  <a:tcPr marL="9525" marR="9525" marT="9525" marB="0"/>
                </a:tc>
                <a:tc>
                  <a:txBody>
                    <a:bodyPr/>
                    <a:lstStyle/>
                    <a:p>
                      <a:pPr algn="r" rtl="0" fontAlgn="t"/>
                      <a:endParaRPr lang="en-US" sz="1600" b="0" i="0" u="none" strike="noStrike" dirty="0">
                        <a:solidFill>
                          <a:srgbClr val="000000"/>
                        </a:solidFill>
                        <a:latin typeface="Arial"/>
                      </a:endParaRPr>
                    </a:p>
                  </a:txBody>
                  <a:tcPr marL="9525" marR="9525" marT="9525" marB="0"/>
                </a:tc>
                <a:tc>
                  <a:txBody>
                    <a:bodyPr/>
                    <a:lstStyle/>
                    <a:p>
                      <a:pPr algn="ctr" rtl="0" fontAlgn="t"/>
                      <a:r>
                        <a:rPr lang="en-US" sz="1600" b="0" i="0" u="none" strike="noStrike" dirty="0">
                          <a:solidFill>
                            <a:srgbClr val="000000"/>
                          </a:solidFill>
                          <a:latin typeface="Arial"/>
                        </a:rPr>
                        <a:t>4.240</a:t>
                      </a:r>
                    </a:p>
                  </a:txBody>
                  <a:tcPr marL="9525" marR="9525" marT="9525" marB="0"/>
                </a:tc>
                <a:tc>
                  <a:txBody>
                    <a:bodyPr/>
                    <a:lstStyle/>
                    <a:p>
                      <a:pPr algn="ctr" rtl="0" fontAlgn="t"/>
                      <a:r>
                        <a:rPr lang="en-US" sz="1600" b="0" i="0" u="none" strike="noStrike" dirty="0">
                          <a:solidFill>
                            <a:srgbClr val="000000"/>
                          </a:solidFill>
                          <a:latin typeface="Arial"/>
                        </a:rPr>
                        <a:t>15</a:t>
                      </a:r>
                    </a:p>
                  </a:txBody>
                  <a:tcPr marL="9525" marR="9525" marT="9525" marB="0"/>
                </a:tc>
                <a:tc>
                  <a:txBody>
                    <a:bodyPr/>
                    <a:lstStyle/>
                    <a:p>
                      <a:pPr algn="ctr" rtl="0" fontAlgn="t"/>
                      <a:r>
                        <a:rPr lang="en-US" sz="1600" b="0" i="0" u="none" strike="noStrike" dirty="0">
                          <a:solidFill>
                            <a:srgbClr val="000000"/>
                          </a:solidFill>
                          <a:latin typeface="Arial"/>
                        </a:rPr>
                        <a:t>.</a:t>
                      </a:r>
                      <a:r>
                        <a:rPr lang="en-US" sz="1600" b="0" i="0" u="none" strike="noStrike" dirty="0" smtClean="0">
                          <a:solidFill>
                            <a:srgbClr val="000000"/>
                          </a:solidFill>
                          <a:latin typeface="Arial"/>
                        </a:rPr>
                        <a:t>001*</a:t>
                      </a:r>
                      <a:endParaRPr lang="en-US" sz="1600" b="0" i="0" u="none" strike="noStrike" dirty="0">
                        <a:solidFill>
                          <a:srgbClr val="000000"/>
                        </a:solidFill>
                        <a:latin typeface="Arial"/>
                      </a:endParaRPr>
                    </a:p>
                  </a:txBody>
                  <a:tcPr marL="9525" marR="9525" marT="9525" marB="0"/>
                </a:tc>
                <a:tc>
                  <a:txBody>
                    <a:bodyPr/>
                    <a:lstStyle/>
                    <a:p>
                      <a:pPr algn="ctr" rtl="0" fontAlgn="t"/>
                      <a:r>
                        <a:rPr lang="en-US" sz="1600" b="0" i="0" u="none" strike="noStrike" dirty="0">
                          <a:solidFill>
                            <a:srgbClr val="000000"/>
                          </a:solidFill>
                          <a:latin typeface="Arial"/>
                        </a:rPr>
                        <a:t>13.36364</a:t>
                      </a:r>
                    </a:p>
                  </a:txBody>
                  <a:tcPr marL="9525" marR="9525" marT="9525" marB="0"/>
                </a:tc>
                <a:tc>
                  <a:txBody>
                    <a:bodyPr/>
                    <a:lstStyle/>
                    <a:p>
                      <a:pPr algn="ctr" rtl="0" fontAlgn="t"/>
                      <a:r>
                        <a:rPr lang="en-US" sz="1600" b="0" i="0" u="none" strike="noStrike" dirty="0">
                          <a:solidFill>
                            <a:srgbClr val="000000"/>
                          </a:solidFill>
                          <a:latin typeface="Arial"/>
                        </a:rPr>
                        <a:t>3.15192</a:t>
                      </a:r>
                    </a:p>
                  </a:txBody>
                  <a:tcPr marL="9525" marR="9525" marT="9525" marB="0"/>
                </a:tc>
              </a:tr>
              <a:tr h="370840">
                <a:tc vMerge="1">
                  <a:txBody>
                    <a:bodyPr/>
                    <a:lstStyle/>
                    <a:p>
                      <a:endParaRPr lang="en-US"/>
                    </a:p>
                  </a:txBody>
                  <a:tcPr/>
                </a:tc>
                <a:tc>
                  <a:txBody>
                    <a:bodyPr/>
                    <a:lstStyle/>
                    <a:p>
                      <a:pPr algn="l" rtl="0"/>
                      <a:endParaRPr lang="en-US" sz="1600" dirty="0"/>
                    </a:p>
                  </a:txBody>
                  <a:tcPr marL="9525" marR="9525" marT="9525" marB="0"/>
                </a:tc>
                <a:tc>
                  <a:txBody>
                    <a:bodyPr/>
                    <a:lstStyle/>
                    <a:p>
                      <a:pPr algn="l" rtl="0"/>
                      <a:endParaRPr lang="en-US" sz="1600" dirty="0"/>
                    </a:p>
                  </a:txBody>
                  <a:tcPr marL="9525" marR="9525" marT="9525" marB="0"/>
                </a:tc>
                <a:tc>
                  <a:txBody>
                    <a:bodyPr/>
                    <a:lstStyle/>
                    <a:p>
                      <a:pPr algn="l" rtl="0"/>
                      <a:endParaRPr lang="en-US" sz="1600" dirty="0"/>
                    </a:p>
                  </a:txBody>
                  <a:tcPr marL="9525" marR="9525" marT="9525" marB="0"/>
                </a:tc>
                <a:tc>
                  <a:txBody>
                    <a:bodyPr/>
                    <a:lstStyle/>
                    <a:p>
                      <a:pPr algn="l" rtl="0"/>
                      <a:endParaRPr lang="en-US" sz="1600" dirty="0"/>
                    </a:p>
                  </a:txBody>
                  <a:tcPr marL="9525" marR="9525" marT="9525" marB="0"/>
                </a:tc>
                <a:tc>
                  <a:txBody>
                    <a:bodyPr/>
                    <a:lstStyle/>
                    <a:p>
                      <a:pPr algn="l" rtl="0"/>
                      <a:endParaRPr lang="en-US" sz="1600" dirty="0"/>
                    </a:p>
                  </a:txBody>
                  <a:tcPr marL="9525" marR="9525" marT="9525" marB="0"/>
                </a:tc>
                <a:tc>
                  <a:txBody>
                    <a:bodyPr/>
                    <a:lstStyle/>
                    <a:p>
                      <a:pPr algn="l" rtl="0"/>
                      <a:endParaRPr lang="en-US" sz="1600" dirty="0"/>
                    </a:p>
                  </a:txBody>
                  <a:tcPr marL="9525" marR="9525" marT="9525" marB="0"/>
                </a:tc>
              </a:tr>
            </a:tbl>
          </a:graphicData>
        </a:graphic>
      </p:graphicFrame>
    </p:spTree>
  </p:cSld>
  <p:clrMapOvr>
    <a:masterClrMapping/>
  </p:clrMapOvr>
  <p:transition xmlns:p14="http://schemas.microsoft.com/office/powerpoint/2010/main">
    <p:cover dir="r"/>
  </p:transition>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x-none" dirty="0" smtClean="0"/>
              <a:t>متوسطات الاداء حسب المستوى التعليمي</a:t>
            </a:r>
            <a:endParaRPr lang="en-US" dirty="0"/>
          </a:p>
        </p:txBody>
      </p:sp>
      <p:graphicFrame>
        <p:nvGraphicFramePr>
          <p:cNvPr id="4" name="Content Placeholder 3"/>
          <p:cNvGraphicFramePr>
            <a:graphicFrameLocks noGrp="1"/>
          </p:cNvGraphicFramePr>
          <p:nvPr>
            <p:ph idx="4294967295"/>
          </p:nvPr>
        </p:nvGraphicFramePr>
        <p:xfrm>
          <a:off x="1187624" y="1628800"/>
          <a:ext cx="6347048" cy="2966720"/>
        </p:xfrm>
        <a:graphic>
          <a:graphicData uri="http://schemas.openxmlformats.org/drawingml/2006/table">
            <a:tbl>
              <a:tblPr firstRow="1" bandRow="1">
                <a:tableStyleId>{5C22544A-7EE6-4342-B048-85BDC9FD1C3A}</a:tableStyleId>
              </a:tblPr>
              <a:tblGrid>
                <a:gridCol w="1586762"/>
                <a:gridCol w="1586762"/>
                <a:gridCol w="1586762"/>
                <a:gridCol w="1586762"/>
              </a:tblGrid>
              <a:tr h="370840">
                <a:tc gridSpan="4">
                  <a:txBody>
                    <a:bodyPr/>
                    <a:lstStyle/>
                    <a:p>
                      <a:pPr algn="l" rtl="0" fontAlgn="ctr"/>
                      <a:endParaRPr lang="en-US" sz="1600" b="1" i="0" u="none" strike="noStrike" dirty="0">
                        <a:solidFill>
                          <a:srgbClr val="000000"/>
                        </a:solidFill>
                        <a:latin typeface="Arial Bold"/>
                      </a:endParaRPr>
                    </a:p>
                  </a:txBody>
                  <a:tcPr marL="9525" marR="9525" marT="9525" marB="0" anchor="ctr"/>
                </a:tc>
                <a:tc hMerge="1">
                  <a:txBody>
                    <a:bodyPr/>
                    <a:lstStyle/>
                    <a:p>
                      <a:endParaRPr lang="en-US"/>
                    </a:p>
                  </a:txBody>
                  <a:tcPr/>
                </a:tc>
                <a:tc hMerge="1">
                  <a:txBody>
                    <a:bodyPr/>
                    <a:lstStyle/>
                    <a:p>
                      <a:endParaRPr lang="en-US"/>
                    </a:p>
                  </a:txBody>
                  <a:tcPr/>
                </a:tc>
                <a:tc hMerge="1">
                  <a:txBody>
                    <a:bodyPr/>
                    <a:lstStyle/>
                    <a:p>
                      <a:endParaRPr lang="en-US"/>
                    </a:p>
                  </a:txBody>
                  <a:tcPr/>
                </a:tc>
              </a:tr>
              <a:tr h="370840">
                <a:tc>
                  <a:txBody>
                    <a:bodyPr/>
                    <a:lstStyle/>
                    <a:p>
                      <a:pPr algn="l" rtl="0" fontAlgn="b"/>
                      <a:r>
                        <a:rPr lang="x-none" sz="1600" b="0" i="0" u="none" strike="noStrike" dirty="0" smtClean="0">
                          <a:solidFill>
                            <a:srgbClr val="000000"/>
                          </a:solidFill>
                          <a:latin typeface="Arial"/>
                        </a:rPr>
                        <a:t>المستوى</a:t>
                      </a:r>
                      <a:r>
                        <a:rPr lang="x-none" sz="1600" b="0" i="0" u="none" strike="noStrike" baseline="0" dirty="0" smtClean="0">
                          <a:solidFill>
                            <a:srgbClr val="000000"/>
                          </a:solidFill>
                          <a:latin typeface="Arial"/>
                        </a:rPr>
                        <a:t> التعليمي</a:t>
                      </a:r>
                      <a:endParaRPr lang="en-US" sz="1600" b="0" i="0" u="none" strike="noStrike" dirty="0">
                        <a:solidFill>
                          <a:srgbClr val="000000"/>
                        </a:solidFill>
                        <a:latin typeface="Arial"/>
                      </a:endParaRPr>
                    </a:p>
                  </a:txBody>
                  <a:tcPr marL="9525" marR="9525" marT="9525" marB="0" anchor="b"/>
                </a:tc>
                <a:tc>
                  <a:txBody>
                    <a:bodyPr/>
                    <a:lstStyle/>
                    <a:p>
                      <a:pPr algn="l" rtl="0" fontAlgn="b"/>
                      <a:r>
                        <a:rPr lang="x-none" sz="1600" b="0" i="0" u="none" strike="noStrike" dirty="0" smtClean="0">
                          <a:solidFill>
                            <a:srgbClr val="000000"/>
                          </a:solidFill>
                          <a:latin typeface="Arial"/>
                        </a:rPr>
                        <a:t>المتوسط</a:t>
                      </a:r>
                      <a:endParaRPr lang="en-US" sz="1600" b="0" i="0" u="none" strike="noStrike" dirty="0">
                        <a:solidFill>
                          <a:srgbClr val="000000"/>
                        </a:solidFill>
                        <a:latin typeface="Arial"/>
                      </a:endParaRPr>
                    </a:p>
                  </a:txBody>
                  <a:tcPr marL="9525" marR="9525" marT="9525" marB="0" anchor="b"/>
                </a:tc>
                <a:tc>
                  <a:txBody>
                    <a:bodyPr/>
                    <a:lstStyle/>
                    <a:p>
                      <a:pPr algn="l" rtl="0" fontAlgn="b"/>
                      <a:r>
                        <a:rPr lang="x-none" sz="1600" b="0" i="0" u="none" strike="noStrike" dirty="0" smtClean="0">
                          <a:solidFill>
                            <a:srgbClr val="000000"/>
                          </a:solidFill>
                          <a:latin typeface="Arial"/>
                        </a:rPr>
                        <a:t>ن</a:t>
                      </a:r>
                      <a:endParaRPr lang="en-US" sz="1600" b="0" i="0" u="none" strike="noStrike" dirty="0">
                        <a:solidFill>
                          <a:srgbClr val="000000"/>
                        </a:solidFill>
                        <a:latin typeface="Arial"/>
                      </a:endParaRPr>
                    </a:p>
                  </a:txBody>
                  <a:tcPr marL="9525" marR="9525" marT="9525" marB="0" anchor="b"/>
                </a:tc>
                <a:tc>
                  <a:txBody>
                    <a:bodyPr/>
                    <a:lstStyle/>
                    <a:p>
                      <a:pPr algn="l" rtl="0" fontAlgn="b"/>
                      <a:r>
                        <a:rPr lang="x-none" sz="1600" b="0" i="0" u="none" strike="noStrike" dirty="0" smtClean="0">
                          <a:solidFill>
                            <a:srgbClr val="000000"/>
                          </a:solidFill>
                          <a:latin typeface="Arial"/>
                        </a:rPr>
                        <a:t>الانحراف المعياري </a:t>
                      </a:r>
                      <a:endParaRPr lang="en-US" sz="1600" b="0" i="0" u="none" strike="noStrike" dirty="0">
                        <a:solidFill>
                          <a:srgbClr val="000000"/>
                        </a:solidFill>
                        <a:latin typeface="Arial"/>
                      </a:endParaRPr>
                    </a:p>
                  </a:txBody>
                  <a:tcPr marL="9525" marR="9525" marT="9525" marB="0" anchor="b"/>
                </a:tc>
              </a:tr>
              <a:tr h="370840">
                <a:tc>
                  <a:txBody>
                    <a:bodyPr/>
                    <a:lstStyle/>
                    <a:p>
                      <a:pPr algn="ctr" rtl="0" fontAlgn="t"/>
                      <a:r>
                        <a:rPr lang="x-none" sz="1400" b="0" i="0" u="none" strike="noStrike" dirty="0" smtClean="0">
                          <a:solidFill>
                            <a:srgbClr val="000000"/>
                          </a:solidFill>
                          <a:latin typeface="Arial"/>
                        </a:rPr>
                        <a:t>دكتوراة</a:t>
                      </a:r>
                      <a:endParaRPr lang="en-US" sz="1400" b="0" i="0" u="none" strike="noStrike" dirty="0">
                        <a:solidFill>
                          <a:srgbClr val="000000"/>
                        </a:solidFill>
                        <a:latin typeface="Arial"/>
                      </a:endParaRPr>
                    </a:p>
                  </a:txBody>
                  <a:tcPr marL="9525" marR="9525" marT="9525" marB="0"/>
                </a:tc>
                <a:tc>
                  <a:txBody>
                    <a:bodyPr/>
                    <a:lstStyle/>
                    <a:p>
                      <a:pPr algn="l" rtl="0" fontAlgn="t"/>
                      <a:r>
                        <a:rPr lang="en-US" sz="1600" b="0" i="0" u="none" strike="noStrike">
                          <a:solidFill>
                            <a:srgbClr val="000000"/>
                          </a:solidFill>
                          <a:latin typeface="Arial"/>
                        </a:rPr>
                        <a:t>60.5000</a:t>
                      </a:r>
                    </a:p>
                  </a:txBody>
                  <a:tcPr marL="9525" marR="9525" marT="9525" marB="0"/>
                </a:tc>
                <a:tc>
                  <a:txBody>
                    <a:bodyPr/>
                    <a:lstStyle/>
                    <a:p>
                      <a:pPr algn="l" rtl="0" fontAlgn="t"/>
                      <a:r>
                        <a:rPr lang="en-US" sz="1600" b="0" i="0" u="none" strike="noStrike">
                          <a:solidFill>
                            <a:srgbClr val="000000"/>
                          </a:solidFill>
                          <a:latin typeface="Arial"/>
                        </a:rPr>
                        <a:t>4</a:t>
                      </a:r>
                    </a:p>
                  </a:txBody>
                  <a:tcPr marL="9525" marR="9525" marT="9525" marB="0"/>
                </a:tc>
                <a:tc>
                  <a:txBody>
                    <a:bodyPr/>
                    <a:lstStyle/>
                    <a:p>
                      <a:pPr algn="l" rtl="0" fontAlgn="t"/>
                      <a:r>
                        <a:rPr lang="en-US" sz="1600" b="0" i="0" u="none" strike="noStrike">
                          <a:solidFill>
                            <a:srgbClr val="000000"/>
                          </a:solidFill>
                          <a:latin typeface="Arial"/>
                        </a:rPr>
                        <a:t>9.29157</a:t>
                      </a:r>
                    </a:p>
                  </a:txBody>
                  <a:tcPr marL="9525" marR="9525" marT="9525" marB="0"/>
                </a:tc>
              </a:tr>
              <a:tr h="370840">
                <a:tc>
                  <a:txBody>
                    <a:bodyPr/>
                    <a:lstStyle/>
                    <a:p>
                      <a:pPr algn="ctr" rtl="0" fontAlgn="t"/>
                      <a:r>
                        <a:rPr lang="x-none" sz="1400" b="0" i="0" u="none" strike="noStrike" dirty="0" smtClean="0">
                          <a:solidFill>
                            <a:srgbClr val="000000"/>
                          </a:solidFill>
                          <a:latin typeface="Arial"/>
                        </a:rPr>
                        <a:t>ماجستير</a:t>
                      </a:r>
                      <a:endParaRPr lang="en-US" sz="1400" b="0" i="0" u="none" strike="noStrike" dirty="0">
                        <a:solidFill>
                          <a:srgbClr val="000000"/>
                        </a:solidFill>
                        <a:latin typeface="Arial"/>
                      </a:endParaRPr>
                    </a:p>
                  </a:txBody>
                  <a:tcPr marL="9525" marR="9525" marT="9525" marB="0"/>
                </a:tc>
                <a:tc>
                  <a:txBody>
                    <a:bodyPr/>
                    <a:lstStyle/>
                    <a:p>
                      <a:pPr algn="l" rtl="0" fontAlgn="t"/>
                      <a:r>
                        <a:rPr lang="en-US" sz="1600" b="0" i="0" u="none" strike="noStrike">
                          <a:solidFill>
                            <a:srgbClr val="000000"/>
                          </a:solidFill>
                          <a:latin typeface="Arial"/>
                        </a:rPr>
                        <a:t>57.0000</a:t>
                      </a:r>
                    </a:p>
                  </a:txBody>
                  <a:tcPr marL="9525" marR="9525" marT="9525" marB="0"/>
                </a:tc>
                <a:tc>
                  <a:txBody>
                    <a:bodyPr/>
                    <a:lstStyle/>
                    <a:p>
                      <a:pPr algn="l" rtl="0" fontAlgn="t"/>
                      <a:r>
                        <a:rPr lang="en-US" sz="1600" b="0" i="0" u="none" strike="noStrike">
                          <a:solidFill>
                            <a:srgbClr val="000000"/>
                          </a:solidFill>
                          <a:latin typeface="Arial"/>
                        </a:rPr>
                        <a:t>7</a:t>
                      </a:r>
                    </a:p>
                  </a:txBody>
                  <a:tcPr marL="9525" marR="9525" marT="9525" marB="0"/>
                </a:tc>
                <a:tc>
                  <a:txBody>
                    <a:bodyPr/>
                    <a:lstStyle/>
                    <a:p>
                      <a:pPr algn="l" rtl="0" fontAlgn="t"/>
                      <a:r>
                        <a:rPr lang="en-US" sz="1600" b="0" i="0" u="none" strike="noStrike">
                          <a:solidFill>
                            <a:srgbClr val="000000"/>
                          </a:solidFill>
                          <a:latin typeface="Arial"/>
                        </a:rPr>
                        <a:t>10.80123</a:t>
                      </a:r>
                    </a:p>
                  </a:txBody>
                  <a:tcPr marL="9525" marR="9525" marT="9525" marB="0"/>
                </a:tc>
              </a:tr>
              <a:tr h="370840">
                <a:tc>
                  <a:txBody>
                    <a:bodyPr/>
                    <a:lstStyle/>
                    <a:p>
                      <a:pPr algn="ctr" rtl="0" fontAlgn="t"/>
                      <a:r>
                        <a:rPr lang="x-none" sz="1400" b="0" i="0" u="none" strike="noStrike" dirty="0" smtClean="0">
                          <a:solidFill>
                            <a:srgbClr val="000000"/>
                          </a:solidFill>
                          <a:latin typeface="Arial"/>
                        </a:rPr>
                        <a:t>دبلوم</a:t>
                      </a:r>
                      <a:endParaRPr lang="en-US" sz="1400" b="0" i="0" u="none" strike="noStrike" dirty="0">
                        <a:solidFill>
                          <a:srgbClr val="000000"/>
                        </a:solidFill>
                        <a:latin typeface="Arial"/>
                      </a:endParaRPr>
                    </a:p>
                  </a:txBody>
                  <a:tcPr marL="9525" marR="9525" marT="9525" marB="0"/>
                </a:tc>
                <a:tc>
                  <a:txBody>
                    <a:bodyPr/>
                    <a:lstStyle/>
                    <a:p>
                      <a:pPr algn="l" rtl="0" fontAlgn="t"/>
                      <a:r>
                        <a:rPr lang="en-US" sz="1600" b="0" i="0" u="none" strike="noStrike">
                          <a:solidFill>
                            <a:srgbClr val="000000"/>
                          </a:solidFill>
                          <a:latin typeface="Arial"/>
                        </a:rPr>
                        <a:t>68.0000</a:t>
                      </a:r>
                    </a:p>
                  </a:txBody>
                  <a:tcPr marL="9525" marR="9525" marT="9525" marB="0"/>
                </a:tc>
                <a:tc>
                  <a:txBody>
                    <a:bodyPr/>
                    <a:lstStyle/>
                    <a:p>
                      <a:pPr algn="l" rtl="0" fontAlgn="t"/>
                      <a:r>
                        <a:rPr lang="en-US" sz="1600" b="0" i="0" u="none" strike="noStrike">
                          <a:solidFill>
                            <a:srgbClr val="000000"/>
                          </a:solidFill>
                          <a:latin typeface="Arial"/>
                        </a:rPr>
                        <a:t>3</a:t>
                      </a:r>
                    </a:p>
                  </a:txBody>
                  <a:tcPr marL="9525" marR="9525" marT="9525" marB="0"/>
                </a:tc>
                <a:tc>
                  <a:txBody>
                    <a:bodyPr/>
                    <a:lstStyle/>
                    <a:p>
                      <a:pPr algn="l" rtl="0" fontAlgn="t"/>
                      <a:r>
                        <a:rPr lang="en-US" sz="1600" b="0" i="0" u="none" strike="noStrike">
                          <a:solidFill>
                            <a:srgbClr val="000000"/>
                          </a:solidFill>
                          <a:latin typeface="Arial"/>
                        </a:rPr>
                        <a:t>2.64575</a:t>
                      </a:r>
                    </a:p>
                  </a:txBody>
                  <a:tcPr marL="9525" marR="9525" marT="9525" marB="0"/>
                </a:tc>
              </a:tr>
              <a:tr h="370840">
                <a:tc>
                  <a:txBody>
                    <a:bodyPr/>
                    <a:lstStyle/>
                    <a:p>
                      <a:pPr algn="ctr" rtl="0" fontAlgn="t"/>
                      <a:r>
                        <a:rPr lang="x-none" sz="1400" b="0" i="0" u="none" strike="noStrike" dirty="0" smtClean="0">
                          <a:solidFill>
                            <a:srgbClr val="000000"/>
                          </a:solidFill>
                          <a:latin typeface="Arial"/>
                        </a:rPr>
                        <a:t>بكالوريوس</a:t>
                      </a:r>
                      <a:endParaRPr lang="en-US" sz="1400" b="0" i="0" u="none" strike="noStrike" dirty="0">
                        <a:solidFill>
                          <a:srgbClr val="000000"/>
                        </a:solidFill>
                        <a:latin typeface="Arial"/>
                      </a:endParaRPr>
                    </a:p>
                  </a:txBody>
                  <a:tcPr marL="9525" marR="9525" marT="9525" marB="0"/>
                </a:tc>
                <a:tc>
                  <a:txBody>
                    <a:bodyPr/>
                    <a:lstStyle/>
                    <a:p>
                      <a:pPr algn="l" rtl="0" fontAlgn="t"/>
                      <a:r>
                        <a:rPr lang="en-US" sz="1600" b="0" i="0" u="none" strike="noStrike">
                          <a:solidFill>
                            <a:srgbClr val="000000"/>
                          </a:solidFill>
                          <a:latin typeface="Arial"/>
                        </a:rPr>
                        <a:t>56.0000</a:t>
                      </a:r>
                    </a:p>
                  </a:txBody>
                  <a:tcPr marL="9525" marR="9525" marT="9525" marB="0"/>
                </a:tc>
                <a:tc>
                  <a:txBody>
                    <a:bodyPr/>
                    <a:lstStyle/>
                    <a:p>
                      <a:pPr algn="l" rtl="0" fontAlgn="t"/>
                      <a:r>
                        <a:rPr lang="en-US" sz="1600" b="0" i="0" u="none" strike="noStrike">
                          <a:solidFill>
                            <a:srgbClr val="000000"/>
                          </a:solidFill>
                          <a:latin typeface="Arial"/>
                        </a:rPr>
                        <a:t>1</a:t>
                      </a:r>
                    </a:p>
                  </a:txBody>
                  <a:tcPr marL="9525" marR="9525" marT="9525" marB="0"/>
                </a:tc>
                <a:tc>
                  <a:txBody>
                    <a:bodyPr/>
                    <a:lstStyle/>
                    <a:p>
                      <a:pPr algn="l" rtl="0" fontAlgn="t"/>
                      <a:r>
                        <a:rPr lang="en-US" sz="1600" b="0" i="0" u="none" strike="noStrike">
                          <a:solidFill>
                            <a:srgbClr val="000000"/>
                          </a:solidFill>
                          <a:latin typeface="Arial"/>
                        </a:rPr>
                        <a:t> </a:t>
                      </a:r>
                    </a:p>
                  </a:txBody>
                  <a:tcPr marL="9525" marR="9525" marT="9525" marB="0"/>
                </a:tc>
              </a:tr>
              <a:tr h="370840">
                <a:tc>
                  <a:txBody>
                    <a:bodyPr/>
                    <a:lstStyle/>
                    <a:p>
                      <a:pPr algn="ctr" rtl="0" fontAlgn="t"/>
                      <a:r>
                        <a:rPr lang="x-none" sz="1400" b="0" i="0" u="none" strike="noStrike" dirty="0" smtClean="0">
                          <a:solidFill>
                            <a:srgbClr val="000000"/>
                          </a:solidFill>
                          <a:latin typeface="Arial"/>
                        </a:rPr>
                        <a:t>اخرى</a:t>
                      </a:r>
                      <a:endParaRPr lang="en-US" sz="1400" b="0" i="0" u="none" strike="noStrike" dirty="0">
                        <a:solidFill>
                          <a:srgbClr val="000000"/>
                        </a:solidFill>
                        <a:latin typeface="Arial"/>
                      </a:endParaRPr>
                    </a:p>
                  </a:txBody>
                  <a:tcPr marL="9525" marR="9525" marT="9525" marB="0"/>
                </a:tc>
                <a:tc>
                  <a:txBody>
                    <a:bodyPr/>
                    <a:lstStyle/>
                    <a:p>
                      <a:pPr algn="l" rtl="0" fontAlgn="t"/>
                      <a:r>
                        <a:rPr lang="en-US" sz="1600" b="0" i="0" u="none" strike="noStrike">
                          <a:solidFill>
                            <a:srgbClr val="000000"/>
                          </a:solidFill>
                          <a:latin typeface="Arial"/>
                        </a:rPr>
                        <a:t>56.5000</a:t>
                      </a:r>
                    </a:p>
                  </a:txBody>
                  <a:tcPr marL="9525" marR="9525" marT="9525" marB="0"/>
                </a:tc>
                <a:tc>
                  <a:txBody>
                    <a:bodyPr/>
                    <a:lstStyle/>
                    <a:p>
                      <a:pPr algn="l" rtl="0" fontAlgn="t"/>
                      <a:r>
                        <a:rPr lang="en-US" sz="1600" b="0" i="0" u="none" strike="noStrike">
                          <a:solidFill>
                            <a:srgbClr val="000000"/>
                          </a:solidFill>
                          <a:latin typeface="Arial"/>
                        </a:rPr>
                        <a:t>2</a:t>
                      </a:r>
                    </a:p>
                  </a:txBody>
                  <a:tcPr marL="9525" marR="9525" marT="9525" marB="0"/>
                </a:tc>
                <a:tc>
                  <a:txBody>
                    <a:bodyPr/>
                    <a:lstStyle/>
                    <a:p>
                      <a:pPr algn="l" rtl="0" fontAlgn="t"/>
                      <a:r>
                        <a:rPr lang="en-US" sz="1600" b="0" i="0" u="none" strike="noStrike">
                          <a:solidFill>
                            <a:srgbClr val="000000"/>
                          </a:solidFill>
                          <a:latin typeface="Arial"/>
                        </a:rPr>
                        <a:t>2.12132</a:t>
                      </a:r>
                    </a:p>
                  </a:txBody>
                  <a:tcPr marL="9525" marR="9525" marT="9525" marB="0"/>
                </a:tc>
              </a:tr>
              <a:tr h="370840">
                <a:tc>
                  <a:txBody>
                    <a:bodyPr/>
                    <a:lstStyle/>
                    <a:p>
                      <a:pPr algn="l" rtl="0" fontAlgn="t"/>
                      <a:r>
                        <a:rPr lang="x-none" sz="1600" b="0" i="0" u="none" strike="noStrike" dirty="0" smtClean="0">
                          <a:solidFill>
                            <a:srgbClr val="000000"/>
                          </a:solidFill>
                          <a:latin typeface="Arial"/>
                        </a:rPr>
                        <a:t>الكلي</a:t>
                      </a:r>
                      <a:endParaRPr lang="en-US" sz="1600" b="0" i="0" u="none" strike="noStrike" dirty="0">
                        <a:solidFill>
                          <a:srgbClr val="000000"/>
                        </a:solidFill>
                        <a:latin typeface="Arial"/>
                      </a:endParaRPr>
                    </a:p>
                  </a:txBody>
                  <a:tcPr marL="9525" marR="9525" marT="9525" marB="0"/>
                </a:tc>
                <a:tc>
                  <a:txBody>
                    <a:bodyPr/>
                    <a:lstStyle/>
                    <a:p>
                      <a:pPr algn="l" rtl="0" fontAlgn="t"/>
                      <a:r>
                        <a:rPr lang="en-US" sz="1600" b="0" i="0" u="none" strike="noStrike">
                          <a:solidFill>
                            <a:srgbClr val="000000"/>
                          </a:solidFill>
                          <a:latin typeface="Arial"/>
                        </a:rPr>
                        <a:t>59.6471</a:t>
                      </a:r>
                    </a:p>
                  </a:txBody>
                  <a:tcPr marL="9525" marR="9525" marT="9525" marB="0"/>
                </a:tc>
                <a:tc>
                  <a:txBody>
                    <a:bodyPr/>
                    <a:lstStyle/>
                    <a:p>
                      <a:pPr algn="l" rtl="0" fontAlgn="t"/>
                      <a:r>
                        <a:rPr lang="en-US" sz="1600" b="0" i="0" u="none" strike="noStrike">
                          <a:solidFill>
                            <a:srgbClr val="000000"/>
                          </a:solidFill>
                          <a:latin typeface="Arial"/>
                        </a:rPr>
                        <a:t>17</a:t>
                      </a:r>
                    </a:p>
                  </a:txBody>
                  <a:tcPr marL="9525" marR="9525" marT="9525" marB="0"/>
                </a:tc>
                <a:tc>
                  <a:txBody>
                    <a:bodyPr/>
                    <a:lstStyle/>
                    <a:p>
                      <a:pPr algn="l" rtl="0" fontAlgn="t"/>
                      <a:r>
                        <a:rPr lang="en-US" sz="1600" b="0" i="0" u="none" strike="noStrike" dirty="0">
                          <a:solidFill>
                            <a:srgbClr val="000000"/>
                          </a:solidFill>
                          <a:latin typeface="Arial"/>
                        </a:rPr>
                        <a:t>8.91586</a:t>
                      </a:r>
                    </a:p>
                  </a:txBody>
                  <a:tcPr marL="9525" marR="9525" marT="9525" marB="0"/>
                </a:tc>
              </a:tr>
            </a:tbl>
          </a:graphicData>
        </a:graphic>
      </p:graphicFrame>
    </p:spTree>
  </p:cSld>
  <p:clrMapOvr>
    <a:masterClrMapping/>
  </p:clrMapOvr>
  <p:transition xmlns:p14="http://schemas.microsoft.com/office/powerpoint/2010/main">
    <p:cover dir="r"/>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idx="1"/>
          </p:nvPr>
        </p:nvSpPr>
        <p:spPr/>
        <p:txBody>
          <a:bodyPr/>
          <a:lstStyle/>
          <a:p>
            <a:pPr algn="just">
              <a:buNone/>
            </a:pPr>
            <a:r>
              <a:rPr lang="x-none" dirty="0" smtClean="0"/>
              <a:t>بعض الدراسات اشارت الى الاتجاهات نحو كتابة لغة الاشارة لكن الاتجاهات لم تدرس  تحديدا بطريقة متكاملة. </a:t>
            </a:r>
            <a:r>
              <a:rPr lang="x-none" dirty="0" smtClean="0">
                <a:solidFill>
                  <a:srgbClr val="FF0000"/>
                </a:solidFill>
              </a:rPr>
              <a:t>وهذا ما يبرر هذه الدراسة .</a:t>
            </a:r>
            <a:endParaRPr lang="en-US" dirty="0" smtClean="0">
              <a:solidFill>
                <a:srgbClr val="FF0000"/>
              </a:solidFill>
            </a:endParaRPr>
          </a:p>
        </p:txBody>
      </p:sp>
    </p:spTree>
  </p:cSld>
  <p:clrMapOvr>
    <a:masterClrMapping/>
  </p:clrMapOvr>
  <p:transition xmlns:p14="http://schemas.microsoft.com/office/powerpoint/2010/main">
    <p:cover dir="r"/>
  </p:transition>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x-none" sz="3200" b="1" dirty="0" smtClean="0">
                <a:solidFill>
                  <a:srgbClr val="000000"/>
                </a:solidFill>
                <a:latin typeface="Arial Bold"/>
              </a:rPr>
              <a:t>اختبار انوفا لمتوسطات الاداء حسب متغير المستوى التعليمي</a:t>
            </a:r>
            <a:endParaRPr lang="en-US" sz="3200" dirty="0"/>
          </a:p>
        </p:txBody>
      </p:sp>
      <p:graphicFrame>
        <p:nvGraphicFramePr>
          <p:cNvPr id="4" name="Content Placeholder 3"/>
          <p:cNvGraphicFramePr>
            <a:graphicFrameLocks noGrp="1"/>
          </p:cNvGraphicFramePr>
          <p:nvPr>
            <p:ph idx="4294967295"/>
          </p:nvPr>
        </p:nvGraphicFramePr>
        <p:xfrm>
          <a:off x="1115616" y="1556792"/>
          <a:ext cx="6912768" cy="1483360"/>
        </p:xfrm>
        <a:graphic>
          <a:graphicData uri="http://schemas.openxmlformats.org/drawingml/2006/table">
            <a:tbl>
              <a:tblPr firstRow="1" bandRow="1">
                <a:tableStyleId>{5C22544A-7EE6-4342-B048-85BDC9FD1C3A}</a:tableStyleId>
              </a:tblPr>
              <a:tblGrid>
                <a:gridCol w="1152128"/>
                <a:gridCol w="1152128"/>
                <a:gridCol w="1152128"/>
                <a:gridCol w="1152128"/>
                <a:gridCol w="1152128"/>
                <a:gridCol w="1152128"/>
              </a:tblGrid>
              <a:tr h="370840">
                <a:tc>
                  <a:txBody>
                    <a:bodyPr/>
                    <a:lstStyle/>
                    <a:p>
                      <a:pPr algn="ctr" rtl="0" fontAlgn="b"/>
                      <a:r>
                        <a:rPr lang="en-US" sz="1600" b="0" i="0" u="none" strike="noStrike" dirty="0">
                          <a:solidFill>
                            <a:srgbClr val="000000"/>
                          </a:solidFill>
                          <a:latin typeface="Arial"/>
                        </a:rPr>
                        <a:t> </a:t>
                      </a:r>
                    </a:p>
                  </a:txBody>
                  <a:tcPr marL="9525" marR="9525" marT="9525" marB="0" anchor="b"/>
                </a:tc>
                <a:tc>
                  <a:txBody>
                    <a:bodyPr/>
                    <a:lstStyle/>
                    <a:p>
                      <a:pPr algn="ctr" rtl="0" fontAlgn="b"/>
                      <a:r>
                        <a:rPr lang="x-none" sz="1600" b="0" i="0" u="none" strike="noStrike" dirty="0" smtClean="0">
                          <a:solidFill>
                            <a:srgbClr val="000000"/>
                          </a:solidFill>
                          <a:latin typeface="Arial"/>
                        </a:rPr>
                        <a:t>مجموع المرعات </a:t>
                      </a:r>
                      <a:endParaRPr lang="en-US" sz="1600" b="0" i="0" u="none" strike="noStrike" dirty="0">
                        <a:solidFill>
                          <a:srgbClr val="000000"/>
                        </a:solidFill>
                        <a:latin typeface="Arial"/>
                      </a:endParaRPr>
                    </a:p>
                  </a:txBody>
                  <a:tcPr marL="9525" marR="9525" marT="9525" marB="0" anchor="b"/>
                </a:tc>
                <a:tc>
                  <a:txBody>
                    <a:bodyPr/>
                    <a:lstStyle/>
                    <a:p>
                      <a:pPr algn="ctr" rtl="0" fontAlgn="b"/>
                      <a:r>
                        <a:rPr lang="x-none" sz="1600" b="0" i="0" u="none" strike="noStrike" dirty="0" smtClean="0">
                          <a:solidFill>
                            <a:srgbClr val="000000"/>
                          </a:solidFill>
                          <a:latin typeface="Arial"/>
                        </a:rPr>
                        <a:t>درجات الحرية</a:t>
                      </a:r>
                      <a:endParaRPr lang="en-US" sz="1600" b="0" i="0" u="none" strike="noStrike" dirty="0">
                        <a:solidFill>
                          <a:srgbClr val="000000"/>
                        </a:solidFill>
                        <a:latin typeface="Arial"/>
                      </a:endParaRPr>
                    </a:p>
                  </a:txBody>
                  <a:tcPr marL="9525" marR="9525" marT="9525" marB="0" anchor="b"/>
                </a:tc>
                <a:tc>
                  <a:txBody>
                    <a:bodyPr/>
                    <a:lstStyle/>
                    <a:p>
                      <a:pPr algn="ctr" rtl="0" fontAlgn="b"/>
                      <a:r>
                        <a:rPr lang="x-none" sz="1600" b="0" i="0" u="none" strike="noStrike" dirty="0" smtClean="0">
                          <a:solidFill>
                            <a:srgbClr val="000000"/>
                          </a:solidFill>
                          <a:latin typeface="Arial"/>
                        </a:rPr>
                        <a:t>متوسط المربعات </a:t>
                      </a:r>
                      <a:endParaRPr lang="en-US" sz="1600" b="0" i="0" u="none" strike="noStrike" dirty="0">
                        <a:solidFill>
                          <a:srgbClr val="000000"/>
                        </a:solidFill>
                        <a:latin typeface="Arial"/>
                      </a:endParaRPr>
                    </a:p>
                  </a:txBody>
                  <a:tcPr marL="9525" marR="9525" marT="9525" marB="0" anchor="b"/>
                </a:tc>
                <a:tc>
                  <a:txBody>
                    <a:bodyPr/>
                    <a:lstStyle/>
                    <a:p>
                      <a:pPr algn="ctr" rtl="0" fontAlgn="b"/>
                      <a:r>
                        <a:rPr lang="x-none" sz="1600" b="0" i="0" u="none" strike="noStrike" dirty="0" smtClean="0">
                          <a:solidFill>
                            <a:srgbClr val="000000"/>
                          </a:solidFill>
                          <a:latin typeface="Arial"/>
                        </a:rPr>
                        <a:t>ف</a:t>
                      </a:r>
                      <a:endParaRPr lang="en-US" sz="1600" b="0" i="0" u="none" strike="noStrike" dirty="0">
                        <a:solidFill>
                          <a:srgbClr val="000000"/>
                        </a:solidFill>
                        <a:latin typeface="Arial"/>
                      </a:endParaRPr>
                    </a:p>
                  </a:txBody>
                  <a:tcPr marL="9525" marR="9525" marT="9525" marB="0" anchor="b"/>
                </a:tc>
                <a:tc>
                  <a:txBody>
                    <a:bodyPr/>
                    <a:lstStyle/>
                    <a:p>
                      <a:pPr algn="ctr" rtl="0" fontAlgn="b"/>
                      <a:r>
                        <a:rPr lang="x-none" sz="1600" b="0" i="0" u="none" strike="noStrike" dirty="0" smtClean="0">
                          <a:solidFill>
                            <a:srgbClr val="000000"/>
                          </a:solidFill>
                          <a:latin typeface="Arial"/>
                        </a:rPr>
                        <a:t>مستوى الدلالة</a:t>
                      </a:r>
                      <a:r>
                        <a:rPr lang="en-US" sz="1600" b="0" i="0" u="none" strike="noStrike" dirty="0" smtClean="0">
                          <a:solidFill>
                            <a:srgbClr val="000000"/>
                          </a:solidFill>
                          <a:latin typeface="Arial"/>
                        </a:rPr>
                        <a:t>.</a:t>
                      </a:r>
                      <a:endParaRPr lang="en-US" sz="1600" b="0" i="0" u="none" strike="noStrike" dirty="0">
                        <a:solidFill>
                          <a:srgbClr val="000000"/>
                        </a:solidFill>
                        <a:latin typeface="Arial"/>
                      </a:endParaRPr>
                    </a:p>
                  </a:txBody>
                  <a:tcPr marL="9525" marR="9525" marT="9525" marB="0" anchor="b"/>
                </a:tc>
              </a:tr>
              <a:tr h="370840">
                <a:tc>
                  <a:txBody>
                    <a:bodyPr/>
                    <a:lstStyle/>
                    <a:p>
                      <a:pPr algn="ctr" fontAlgn="t"/>
                      <a:r>
                        <a:rPr lang="x-none" sz="1600" b="0" i="0" u="none" strike="noStrike" dirty="0" smtClean="0">
                          <a:solidFill>
                            <a:srgbClr val="000000"/>
                          </a:solidFill>
                          <a:latin typeface="Arial"/>
                        </a:rPr>
                        <a:t>بين المجموعات </a:t>
                      </a:r>
                      <a:endParaRPr lang="en-US" sz="1600" b="0" i="0" u="none" strike="noStrike" dirty="0">
                        <a:solidFill>
                          <a:srgbClr val="000000"/>
                        </a:solidFill>
                        <a:latin typeface="Arial"/>
                      </a:endParaRPr>
                    </a:p>
                  </a:txBody>
                  <a:tcPr marL="9525" marR="9525" marT="9525" marB="0"/>
                </a:tc>
                <a:tc>
                  <a:txBody>
                    <a:bodyPr/>
                    <a:lstStyle/>
                    <a:p>
                      <a:pPr algn="ctr" rtl="0" fontAlgn="t"/>
                      <a:r>
                        <a:rPr lang="en-US" sz="1600" b="0" i="0" u="none" strike="noStrike">
                          <a:solidFill>
                            <a:srgbClr val="000000"/>
                          </a:solidFill>
                          <a:latin typeface="Arial"/>
                        </a:rPr>
                        <a:t>294.382</a:t>
                      </a:r>
                    </a:p>
                  </a:txBody>
                  <a:tcPr marL="9525" marR="9525" marT="9525" marB="0"/>
                </a:tc>
                <a:tc>
                  <a:txBody>
                    <a:bodyPr/>
                    <a:lstStyle/>
                    <a:p>
                      <a:pPr algn="ctr" rtl="0" fontAlgn="t"/>
                      <a:r>
                        <a:rPr lang="en-US" sz="1600" b="0" i="0" u="none" strike="noStrike" dirty="0">
                          <a:solidFill>
                            <a:srgbClr val="000000"/>
                          </a:solidFill>
                          <a:latin typeface="Arial"/>
                        </a:rPr>
                        <a:t>4</a:t>
                      </a:r>
                    </a:p>
                  </a:txBody>
                  <a:tcPr marL="9525" marR="9525" marT="9525" marB="0"/>
                </a:tc>
                <a:tc>
                  <a:txBody>
                    <a:bodyPr/>
                    <a:lstStyle/>
                    <a:p>
                      <a:pPr algn="ctr" rtl="0" fontAlgn="t"/>
                      <a:r>
                        <a:rPr lang="en-US" sz="1600" b="0" i="0" u="none" strike="noStrike">
                          <a:solidFill>
                            <a:srgbClr val="000000"/>
                          </a:solidFill>
                          <a:latin typeface="Arial"/>
                        </a:rPr>
                        <a:t>73.596</a:t>
                      </a:r>
                    </a:p>
                  </a:txBody>
                  <a:tcPr marL="9525" marR="9525" marT="9525" marB="0"/>
                </a:tc>
                <a:tc>
                  <a:txBody>
                    <a:bodyPr/>
                    <a:lstStyle/>
                    <a:p>
                      <a:pPr algn="ctr" rtl="0" fontAlgn="t"/>
                      <a:r>
                        <a:rPr lang="en-US" sz="1600" b="0" i="0" u="none" strike="noStrike">
                          <a:solidFill>
                            <a:srgbClr val="000000"/>
                          </a:solidFill>
                          <a:latin typeface="Arial"/>
                        </a:rPr>
                        <a:t>.903</a:t>
                      </a:r>
                    </a:p>
                  </a:txBody>
                  <a:tcPr marL="9525" marR="9525" marT="9525" marB="0"/>
                </a:tc>
                <a:tc>
                  <a:txBody>
                    <a:bodyPr/>
                    <a:lstStyle/>
                    <a:p>
                      <a:pPr algn="ctr" rtl="0" fontAlgn="t"/>
                      <a:r>
                        <a:rPr lang="en-US" sz="1600" b="0" i="0" u="none" strike="noStrike" dirty="0">
                          <a:solidFill>
                            <a:srgbClr val="000000"/>
                          </a:solidFill>
                          <a:latin typeface="Arial"/>
                        </a:rPr>
                        <a:t>.492</a:t>
                      </a:r>
                    </a:p>
                  </a:txBody>
                  <a:tcPr marL="9525" marR="9525" marT="9525" marB="0"/>
                </a:tc>
              </a:tr>
              <a:tr h="370840">
                <a:tc>
                  <a:txBody>
                    <a:bodyPr/>
                    <a:lstStyle/>
                    <a:p>
                      <a:pPr algn="ctr" fontAlgn="t"/>
                      <a:r>
                        <a:rPr lang="x-none" sz="1600" b="0" i="0" u="none" strike="noStrike" dirty="0" smtClean="0">
                          <a:solidFill>
                            <a:srgbClr val="000000"/>
                          </a:solidFill>
                          <a:latin typeface="Arial"/>
                        </a:rPr>
                        <a:t>داخل المجموعات</a:t>
                      </a:r>
                      <a:endParaRPr lang="en-US" sz="1600" b="0" i="0" u="none" strike="noStrike" dirty="0">
                        <a:solidFill>
                          <a:srgbClr val="000000"/>
                        </a:solidFill>
                        <a:latin typeface="Arial"/>
                      </a:endParaRPr>
                    </a:p>
                  </a:txBody>
                  <a:tcPr marL="9525" marR="9525" marT="9525" marB="0"/>
                </a:tc>
                <a:tc>
                  <a:txBody>
                    <a:bodyPr/>
                    <a:lstStyle/>
                    <a:p>
                      <a:pPr algn="ctr" rtl="0" fontAlgn="t"/>
                      <a:r>
                        <a:rPr lang="en-US" sz="1600" b="0" i="0" u="none" strike="noStrike">
                          <a:solidFill>
                            <a:srgbClr val="000000"/>
                          </a:solidFill>
                          <a:latin typeface="Arial"/>
                        </a:rPr>
                        <a:t>977.500</a:t>
                      </a:r>
                    </a:p>
                  </a:txBody>
                  <a:tcPr marL="9525" marR="9525" marT="9525" marB="0"/>
                </a:tc>
                <a:tc>
                  <a:txBody>
                    <a:bodyPr/>
                    <a:lstStyle/>
                    <a:p>
                      <a:pPr algn="ctr" rtl="0" fontAlgn="t"/>
                      <a:r>
                        <a:rPr lang="en-US" sz="1600" b="0" i="0" u="none" strike="noStrike">
                          <a:solidFill>
                            <a:srgbClr val="000000"/>
                          </a:solidFill>
                          <a:latin typeface="Arial"/>
                        </a:rPr>
                        <a:t>12</a:t>
                      </a:r>
                    </a:p>
                  </a:txBody>
                  <a:tcPr marL="9525" marR="9525" marT="9525" marB="0"/>
                </a:tc>
                <a:tc>
                  <a:txBody>
                    <a:bodyPr/>
                    <a:lstStyle/>
                    <a:p>
                      <a:pPr algn="ctr" rtl="0" fontAlgn="t"/>
                      <a:r>
                        <a:rPr lang="en-US" sz="1600" b="0" i="0" u="none" strike="noStrike">
                          <a:solidFill>
                            <a:srgbClr val="000000"/>
                          </a:solidFill>
                          <a:latin typeface="Arial"/>
                        </a:rPr>
                        <a:t>81.458</a:t>
                      </a:r>
                    </a:p>
                  </a:txBody>
                  <a:tcPr marL="9525" marR="9525" marT="9525" marB="0"/>
                </a:tc>
                <a:tc>
                  <a:txBody>
                    <a:bodyPr/>
                    <a:lstStyle/>
                    <a:p>
                      <a:pPr algn="ctr" rtl="0" fontAlgn="t"/>
                      <a:r>
                        <a:rPr lang="en-US" sz="1600" b="0" i="0" u="none" strike="noStrike">
                          <a:solidFill>
                            <a:srgbClr val="000000"/>
                          </a:solidFill>
                          <a:latin typeface="Arial"/>
                        </a:rPr>
                        <a:t> </a:t>
                      </a:r>
                    </a:p>
                  </a:txBody>
                  <a:tcPr marL="9525" marR="9525" marT="9525" marB="0"/>
                </a:tc>
                <a:tc>
                  <a:txBody>
                    <a:bodyPr/>
                    <a:lstStyle/>
                    <a:p>
                      <a:pPr algn="ctr" rtl="0" fontAlgn="t"/>
                      <a:r>
                        <a:rPr lang="en-US" sz="1600" b="0" i="0" u="none" strike="noStrike" dirty="0">
                          <a:solidFill>
                            <a:srgbClr val="000000"/>
                          </a:solidFill>
                          <a:latin typeface="Arial"/>
                        </a:rPr>
                        <a:t> </a:t>
                      </a:r>
                    </a:p>
                  </a:txBody>
                  <a:tcPr marL="9525" marR="9525" marT="9525" marB="0"/>
                </a:tc>
              </a:tr>
              <a:tr h="370840">
                <a:tc>
                  <a:txBody>
                    <a:bodyPr/>
                    <a:lstStyle/>
                    <a:p>
                      <a:pPr algn="ctr" fontAlgn="t"/>
                      <a:r>
                        <a:rPr lang="x-none" sz="1600" b="0" i="0" u="none" strike="noStrike" dirty="0" smtClean="0">
                          <a:solidFill>
                            <a:srgbClr val="000000"/>
                          </a:solidFill>
                          <a:latin typeface="Arial"/>
                        </a:rPr>
                        <a:t>الكلي </a:t>
                      </a:r>
                      <a:endParaRPr lang="en-US" sz="1600" b="0" i="0" u="none" strike="noStrike" dirty="0">
                        <a:solidFill>
                          <a:srgbClr val="000000"/>
                        </a:solidFill>
                        <a:latin typeface="Arial"/>
                      </a:endParaRPr>
                    </a:p>
                  </a:txBody>
                  <a:tcPr marL="9525" marR="9525" marT="9525" marB="0"/>
                </a:tc>
                <a:tc>
                  <a:txBody>
                    <a:bodyPr/>
                    <a:lstStyle/>
                    <a:p>
                      <a:pPr algn="ctr" rtl="0" fontAlgn="t"/>
                      <a:r>
                        <a:rPr lang="en-US" sz="1600" b="0" i="0" u="none" strike="noStrike">
                          <a:solidFill>
                            <a:srgbClr val="000000"/>
                          </a:solidFill>
                          <a:latin typeface="Arial"/>
                        </a:rPr>
                        <a:t>1271.882</a:t>
                      </a:r>
                    </a:p>
                  </a:txBody>
                  <a:tcPr marL="9525" marR="9525" marT="9525" marB="0"/>
                </a:tc>
                <a:tc>
                  <a:txBody>
                    <a:bodyPr/>
                    <a:lstStyle/>
                    <a:p>
                      <a:pPr algn="ctr" rtl="0" fontAlgn="t"/>
                      <a:r>
                        <a:rPr lang="en-US" sz="1600" b="0" i="0" u="none" strike="noStrike">
                          <a:solidFill>
                            <a:srgbClr val="000000"/>
                          </a:solidFill>
                          <a:latin typeface="Arial"/>
                        </a:rPr>
                        <a:t>16</a:t>
                      </a:r>
                    </a:p>
                  </a:txBody>
                  <a:tcPr marL="9525" marR="9525" marT="9525" marB="0"/>
                </a:tc>
                <a:tc>
                  <a:txBody>
                    <a:bodyPr/>
                    <a:lstStyle/>
                    <a:p>
                      <a:pPr algn="ctr" rtl="0" fontAlgn="t"/>
                      <a:r>
                        <a:rPr lang="en-US" sz="1600" b="0" i="0" u="none" strike="noStrike" dirty="0">
                          <a:solidFill>
                            <a:srgbClr val="000000"/>
                          </a:solidFill>
                          <a:latin typeface="Arial"/>
                        </a:rPr>
                        <a:t> </a:t>
                      </a:r>
                    </a:p>
                  </a:txBody>
                  <a:tcPr marL="9525" marR="9525" marT="9525" marB="0"/>
                </a:tc>
                <a:tc>
                  <a:txBody>
                    <a:bodyPr/>
                    <a:lstStyle/>
                    <a:p>
                      <a:pPr algn="ctr" rtl="0" fontAlgn="t"/>
                      <a:r>
                        <a:rPr lang="en-US" sz="1600" b="0" i="0" u="none" strike="noStrike">
                          <a:solidFill>
                            <a:srgbClr val="000000"/>
                          </a:solidFill>
                          <a:latin typeface="Arial"/>
                        </a:rPr>
                        <a:t> </a:t>
                      </a:r>
                    </a:p>
                  </a:txBody>
                  <a:tcPr marL="9525" marR="9525" marT="9525" marB="0"/>
                </a:tc>
                <a:tc>
                  <a:txBody>
                    <a:bodyPr/>
                    <a:lstStyle/>
                    <a:p>
                      <a:pPr algn="ctr" rtl="0" fontAlgn="t"/>
                      <a:r>
                        <a:rPr lang="en-US" sz="1600" b="0" i="0" u="none" strike="noStrike" dirty="0">
                          <a:solidFill>
                            <a:srgbClr val="000000"/>
                          </a:solidFill>
                          <a:latin typeface="Arial"/>
                        </a:rPr>
                        <a:t> </a:t>
                      </a:r>
                    </a:p>
                  </a:txBody>
                  <a:tcPr marL="9525" marR="9525" marT="9525" marB="0"/>
                </a:tc>
              </a:tr>
            </a:tbl>
          </a:graphicData>
        </a:graphic>
      </p:graphicFrame>
    </p:spTree>
  </p:cSld>
  <p:clrMapOvr>
    <a:masterClrMapping/>
  </p:clrMapOvr>
  <p:transition xmlns:p14="http://schemas.microsoft.com/office/powerpoint/2010/main">
    <p:cover dir="r"/>
  </p:transition>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x-none" sz="3600" dirty="0" smtClean="0"/>
              <a:t>متوسطات الاداء حسب المهارة في كتابة لغة الاشارة</a:t>
            </a:r>
            <a:endParaRPr lang="en-US" sz="3600" dirty="0"/>
          </a:p>
        </p:txBody>
      </p:sp>
      <p:graphicFrame>
        <p:nvGraphicFramePr>
          <p:cNvPr id="4" name="Content Placeholder 3"/>
          <p:cNvGraphicFramePr>
            <a:graphicFrameLocks noGrp="1"/>
          </p:cNvGraphicFramePr>
          <p:nvPr>
            <p:ph idx="4294967295"/>
          </p:nvPr>
        </p:nvGraphicFramePr>
        <p:xfrm>
          <a:off x="1115616" y="1556792"/>
          <a:ext cx="6583680" cy="2225040"/>
        </p:xfrm>
        <a:graphic>
          <a:graphicData uri="http://schemas.openxmlformats.org/drawingml/2006/table">
            <a:tbl>
              <a:tblPr firstRow="1" bandRow="1">
                <a:tableStyleId>{5C22544A-7EE6-4342-B048-85BDC9FD1C3A}</a:tableStyleId>
              </a:tblPr>
              <a:tblGrid>
                <a:gridCol w="1645920"/>
                <a:gridCol w="1645920"/>
                <a:gridCol w="1645920"/>
                <a:gridCol w="1645920"/>
              </a:tblGrid>
              <a:tr h="370840">
                <a:tc>
                  <a:txBody>
                    <a:bodyPr/>
                    <a:lstStyle/>
                    <a:p>
                      <a:pPr algn="ctr" rtl="0" fontAlgn="b"/>
                      <a:r>
                        <a:rPr lang="x-none" sz="1600" b="0" i="0" u="none" strike="noStrike" dirty="0" smtClean="0">
                          <a:solidFill>
                            <a:srgbClr val="000000"/>
                          </a:solidFill>
                          <a:latin typeface="Arial"/>
                        </a:rPr>
                        <a:t>مهارة كتابة لغة الاشارة</a:t>
                      </a:r>
                      <a:endParaRPr lang="en-US" sz="1600" b="0" i="0" u="none" strike="noStrike" dirty="0">
                        <a:solidFill>
                          <a:srgbClr val="000000"/>
                        </a:solidFill>
                        <a:latin typeface="Arial"/>
                      </a:endParaRPr>
                    </a:p>
                  </a:txBody>
                  <a:tcPr marL="9525" marR="9525" marT="9525" marB="0" anchor="b"/>
                </a:tc>
                <a:tc>
                  <a:txBody>
                    <a:bodyPr/>
                    <a:lstStyle/>
                    <a:p>
                      <a:pPr algn="ctr" rtl="0" fontAlgn="b"/>
                      <a:r>
                        <a:rPr lang="x-none" sz="1600" b="0" i="0" u="none" strike="noStrike" dirty="0" smtClean="0">
                          <a:solidFill>
                            <a:srgbClr val="000000"/>
                          </a:solidFill>
                          <a:latin typeface="Arial"/>
                        </a:rPr>
                        <a:t>المتوسط</a:t>
                      </a:r>
                      <a:endParaRPr lang="en-US" sz="1600" b="0" i="0" u="none" strike="noStrike" dirty="0">
                        <a:solidFill>
                          <a:srgbClr val="000000"/>
                        </a:solidFill>
                        <a:latin typeface="Arial"/>
                      </a:endParaRPr>
                    </a:p>
                  </a:txBody>
                  <a:tcPr marL="9525" marR="9525" marT="9525" marB="0" anchor="b"/>
                </a:tc>
                <a:tc>
                  <a:txBody>
                    <a:bodyPr/>
                    <a:lstStyle/>
                    <a:p>
                      <a:pPr algn="ctr" rtl="0" fontAlgn="b"/>
                      <a:r>
                        <a:rPr lang="x-none" sz="1600" b="0" i="0" u="none" strike="noStrike" dirty="0" smtClean="0">
                          <a:solidFill>
                            <a:srgbClr val="000000"/>
                          </a:solidFill>
                          <a:latin typeface="Arial"/>
                        </a:rPr>
                        <a:t>ن</a:t>
                      </a:r>
                      <a:endParaRPr lang="en-US" sz="1600" b="0" i="0" u="none" strike="noStrike" dirty="0">
                        <a:solidFill>
                          <a:srgbClr val="000000"/>
                        </a:solidFill>
                        <a:latin typeface="Arial"/>
                      </a:endParaRPr>
                    </a:p>
                  </a:txBody>
                  <a:tcPr marL="9525" marR="9525" marT="9525" marB="0" anchor="b"/>
                </a:tc>
                <a:tc>
                  <a:txBody>
                    <a:bodyPr/>
                    <a:lstStyle/>
                    <a:p>
                      <a:pPr algn="ctr" rtl="0" fontAlgn="b"/>
                      <a:r>
                        <a:rPr lang="x-none" sz="1600" b="0" i="0" u="none" strike="noStrike" dirty="0" smtClean="0">
                          <a:solidFill>
                            <a:srgbClr val="000000"/>
                          </a:solidFill>
                          <a:latin typeface="Arial"/>
                        </a:rPr>
                        <a:t>الانحراف المعياري</a:t>
                      </a:r>
                      <a:endParaRPr lang="en-US" sz="1600" b="0" i="0" u="none" strike="noStrike" dirty="0">
                        <a:solidFill>
                          <a:srgbClr val="000000"/>
                        </a:solidFill>
                        <a:latin typeface="Arial"/>
                      </a:endParaRPr>
                    </a:p>
                  </a:txBody>
                  <a:tcPr marL="9525" marR="9525" marT="9525" marB="0" anchor="b"/>
                </a:tc>
              </a:tr>
              <a:tr h="370840">
                <a:tc>
                  <a:txBody>
                    <a:bodyPr/>
                    <a:lstStyle/>
                    <a:p>
                      <a:pPr algn="ctr" rtl="0" fontAlgn="t"/>
                      <a:r>
                        <a:rPr lang="x-none" sz="1600" b="0" i="0" u="none" strike="noStrike" dirty="0" smtClean="0">
                          <a:solidFill>
                            <a:srgbClr val="000000"/>
                          </a:solidFill>
                          <a:latin typeface="Arial"/>
                        </a:rPr>
                        <a:t>مبتدئ</a:t>
                      </a:r>
                      <a:endParaRPr lang="en-US" sz="1600" b="0" i="0" u="none" strike="noStrike" dirty="0">
                        <a:solidFill>
                          <a:srgbClr val="000000"/>
                        </a:solidFill>
                        <a:latin typeface="Arial"/>
                      </a:endParaRPr>
                    </a:p>
                  </a:txBody>
                  <a:tcPr marL="9525" marR="9525" marT="9525" marB="0"/>
                </a:tc>
                <a:tc>
                  <a:txBody>
                    <a:bodyPr/>
                    <a:lstStyle/>
                    <a:p>
                      <a:pPr algn="ctr" rtl="0" fontAlgn="t"/>
                      <a:r>
                        <a:rPr lang="en-US" sz="1600" b="0" i="0" u="none" strike="noStrike">
                          <a:solidFill>
                            <a:srgbClr val="000000"/>
                          </a:solidFill>
                          <a:latin typeface="Arial"/>
                        </a:rPr>
                        <a:t>57.0000</a:t>
                      </a:r>
                    </a:p>
                  </a:txBody>
                  <a:tcPr marL="9525" marR="9525" marT="9525" marB="0"/>
                </a:tc>
                <a:tc>
                  <a:txBody>
                    <a:bodyPr/>
                    <a:lstStyle/>
                    <a:p>
                      <a:pPr algn="ctr" rtl="0" fontAlgn="t"/>
                      <a:r>
                        <a:rPr lang="en-US" sz="1600" b="0" i="0" u="none" strike="noStrike">
                          <a:solidFill>
                            <a:srgbClr val="000000"/>
                          </a:solidFill>
                          <a:latin typeface="Arial"/>
                        </a:rPr>
                        <a:t>2</a:t>
                      </a:r>
                    </a:p>
                  </a:txBody>
                  <a:tcPr marL="9525" marR="9525" marT="9525" marB="0"/>
                </a:tc>
                <a:tc>
                  <a:txBody>
                    <a:bodyPr/>
                    <a:lstStyle/>
                    <a:p>
                      <a:pPr algn="ctr" rtl="0" fontAlgn="t"/>
                      <a:r>
                        <a:rPr lang="en-US" sz="1600" b="0" i="0" u="none" strike="noStrike">
                          <a:solidFill>
                            <a:srgbClr val="000000"/>
                          </a:solidFill>
                          <a:latin typeface="Arial"/>
                        </a:rPr>
                        <a:t>1.41421</a:t>
                      </a:r>
                    </a:p>
                  </a:txBody>
                  <a:tcPr marL="9525" marR="9525" marT="9525" marB="0"/>
                </a:tc>
              </a:tr>
              <a:tr h="370840">
                <a:tc>
                  <a:txBody>
                    <a:bodyPr/>
                    <a:lstStyle/>
                    <a:p>
                      <a:pPr algn="ctr" rtl="0" fontAlgn="t"/>
                      <a:r>
                        <a:rPr lang="x-none" sz="1600" b="0" i="0" u="none" strike="noStrike" dirty="0" smtClean="0">
                          <a:solidFill>
                            <a:srgbClr val="000000"/>
                          </a:solidFill>
                          <a:latin typeface="Arial"/>
                        </a:rPr>
                        <a:t>ضعيف</a:t>
                      </a:r>
                      <a:endParaRPr lang="en-US" sz="1600" b="0" i="0" u="none" strike="noStrike" dirty="0">
                        <a:solidFill>
                          <a:srgbClr val="000000"/>
                        </a:solidFill>
                        <a:latin typeface="Arial"/>
                      </a:endParaRPr>
                    </a:p>
                  </a:txBody>
                  <a:tcPr marL="9525" marR="9525" marT="9525" marB="0"/>
                </a:tc>
                <a:tc>
                  <a:txBody>
                    <a:bodyPr/>
                    <a:lstStyle/>
                    <a:p>
                      <a:pPr algn="ctr" rtl="0" fontAlgn="t"/>
                      <a:r>
                        <a:rPr lang="en-US" sz="1600" b="0" i="0" u="none" strike="noStrike">
                          <a:solidFill>
                            <a:srgbClr val="000000"/>
                          </a:solidFill>
                          <a:latin typeface="Arial"/>
                        </a:rPr>
                        <a:t>44.5000</a:t>
                      </a:r>
                    </a:p>
                  </a:txBody>
                  <a:tcPr marL="9525" marR="9525" marT="9525" marB="0"/>
                </a:tc>
                <a:tc>
                  <a:txBody>
                    <a:bodyPr/>
                    <a:lstStyle/>
                    <a:p>
                      <a:pPr algn="ctr" rtl="0" fontAlgn="t"/>
                      <a:r>
                        <a:rPr lang="en-US" sz="1600" b="0" i="0" u="none" strike="noStrike">
                          <a:solidFill>
                            <a:srgbClr val="000000"/>
                          </a:solidFill>
                          <a:latin typeface="Arial"/>
                        </a:rPr>
                        <a:t>2</a:t>
                      </a:r>
                    </a:p>
                  </a:txBody>
                  <a:tcPr marL="9525" marR="9525" marT="9525" marB="0"/>
                </a:tc>
                <a:tc>
                  <a:txBody>
                    <a:bodyPr/>
                    <a:lstStyle/>
                    <a:p>
                      <a:pPr algn="ctr" rtl="0" fontAlgn="t"/>
                      <a:r>
                        <a:rPr lang="en-US" sz="1600" b="0" i="0" u="none" strike="noStrike">
                          <a:solidFill>
                            <a:srgbClr val="000000"/>
                          </a:solidFill>
                          <a:latin typeface="Arial"/>
                        </a:rPr>
                        <a:t>6.36396</a:t>
                      </a:r>
                    </a:p>
                  </a:txBody>
                  <a:tcPr marL="9525" marR="9525" marT="9525" marB="0"/>
                </a:tc>
              </a:tr>
              <a:tr h="370840">
                <a:tc>
                  <a:txBody>
                    <a:bodyPr/>
                    <a:lstStyle/>
                    <a:p>
                      <a:pPr algn="ctr" rtl="0" fontAlgn="t"/>
                      <a:r>
                        <a:rPr lang="x-none" sz="1600" b="0" i="0" u="none" strike="noStrike" dirty="0" smtClean="0">
                          <a:solidFill>
                            <a:srgbClr val="000000"/>
                          </a:solidFill>
                          <a:latin typeface="Arial"/>
                        </a:rPr>
                        <a:t>متوسط</a:t>
                      </a:r>
                      <a:endParaRPr lang="en-US" sz="1600" b="0" i="0" u="none" strike="noStrike" dirty="0">
                        <a:solidFill>
                          <a:srgbClr val="000000"/>
                        </a:solidFill>
                        <a:latin typeface="Arial"/>
                      </a:endParaRPr>
                    </a:p>
                  </a:txBody>
                  <a:tcPr marL="9525" marR="9525" marT="9525" marB="0"/>
                </a:tc>
                <a:tc>
                  <a:txBody>
                    <a:bodyPr/>
                    <a:lstStyle/>
                    <a:p>
                      <a:pPr algn="ctr" rtl="0" fontAlgn="t"/>
                      <a:r>
                        <a:rPr lang="en-US" sz="1600" b="0" i="0" u="none" strike="noStrike">
                          <a:solidFill>
                            <a:srgbClr val="000000"/>
                          </a:solidFill>
                          <a:latin typeface="Arial"/>
                        </a:rPr>
                        <a:t>56.2500</a:t>
                      </a:r>
                    </a:p>
                  </a:txBody>
                  <a:tcPr marL="9525" marR="9525" marT="9525" marB="0"/>
                </a:tc>
                <a:tc>
                  <a:txBody>
                    <a:bodyPr/>
                    <a:lstStyle/>
                    <a:p>
                      <a:pPr algn="ctr" rtl="0" fontAlgn="t"/>
                      <a:r>
                        <a:rPr lang="en-US" sz="1600" b="0" i="0" u="none" strike="noStrike">
                          <a:solidFill>
                            <a:srgbClr val="000000"/>
                          </a:solidFill>
                          <a:latin typeface="Arial"/>
                        </a:rPr>
                        <a:t>4</a:t>
                      </a:r>
                    </a:p>
                  </a:txBody>
                  <a:tcPr marL="9525" marR="9525" marT="9525" marB="0"/>
                </a:tc>
                <a:tc>
                  <a:txBody>
                    <a:bodyPr/>
                    <a:lstStyle/>
                    <a:p>
                      <a:pPr algn="ctr" rtl="0" fontAlgn="t"/>
                      <a:r>
                        <a:rPr lang="en-US" sz="1600" b="0" i="0" u="none" strike="noStrike">
                          <a:solidFill>
                            <a:srgbClr val="000000"/>
                          </a:solidFill>
                          <a:latin typeface="Arial"/>
                        </a:rPr>
                        <a:t>6.60177</a:t>
                      </a:r>
                    </a:p>
                  </a:txBody>
                  <a:tcPr marL="9525" marR="9525" marT="9525" marB="0"/>
                </a:tc>
              </a:tr>
              <a:tr h="370840">
                <a:tc>
                  <a:txBody>
                    <a:bodyPr/>
                    <a:lstStyle/>
                    <a:p>
                      <a:pPr algn="ctr" rtl="0" fontAlgn="t"/>
                      <a:r>
                        <a:rPr lang="x-none" sz="1600" b="0" i="0" u="none" strike="noStrike" dirty="0" smtClean="0">
                          <a:solidFill>
                            <a:srgbClr val="000000"/>
                          </a:solidFill>
                          <a:latin typeface="Arial"/>
                        </a:rPr>
                        <a:t>مرتفع</a:t>
                      </a:r>
                      <a:endParaRPr lang="en-US" sz="1600" b="0" i="0" u="none" strike="noStrike" dirty="0">
                        <a:solidFill>
                          <a:srgbClr val="000000"/>
                        </a:solidFill>
                        <a:latin typeface="Arial"/>
                      </a:endParaRPr>
                    </a:p>
                  </a:txBody>
                  <a:tcPr marL="9525" marR="9525" marT="9525" marB="0"/>
                </a:tc>
                <a:tc>
                  <a:txBody>
                    <a:bodyPr/>
                    <a:lstStyle/>
                    <a:p>
                      <a:pPr algn="ctr" rtl="0" fontAlgn="t"/>
                      <a:r>
                        <a:rPr lang="en-US" sz="1600" b="0" i="0" u="none" strike="noStrike">
                          <a:solidFill>
                            <a:srgbClr val="000000"/>
                          </a:solidFill>
                          <a:latin typeface="Arial"/>
                        </a:rPr>
                        <a:t>65.1111</a:t>
                      </a:r>
                    </a:p>
                  </a:txBody>
                  <a:tcPr marL="9525" marR="9525" marT="9525" marB="0"/>
                </a:tc>
                <a:tc>
                  <a:txBody>
                    <a:bodyPr/>
                    <a:lstStyle/>
                    <a:p>
                      <a:pPr algn="ctr" rtl="0" fontAlgn="t"/>
                      <a:r>
                        <a:rPr lang="en-US" sz="1600" b="0" i="0" u="none" strike="noStrike">
                          <a:solidFill>
                            <a:srgbClr val="000000"/>
                          </a:solidFill>
                          <a:latin typeface="Arial"/>
                        </a:rPr>
                        <a:t>9</a:t>
                      </a:r>
                    </a:p>
                  </a:txBody>
                  <a:tcPr marL="9525" marR="9525" marT="9525" marB="0"/>
                </a:tc>
                <a:tc>
                  <a:txBody>
                    <a:bodyPr/>
                    <a:lstStyle/>
                    <a:p>
                      <a:pPr algn="ctr" rtl="0" fontAlgn="t"/>
                      <a:r>
                        <a:rPr lang="en-US" sz="1600" b="0" i="0" u="none" strike="noStrike">
                          <a:solidFill>
                            <a:srgbClr val="000000"/>
                          </a:solidFill>
                          <a:latin typeface="Arial"/>
                        </a:rPr>
                        <a:t>6.23387</a:t>
                      </a:r>
                    </a:p>
                  </a:txBody>
                  <a:tcPr marL="9525" marR="9525" marT="9525" marB="0"/>
                </a:tc>
              </a:tr>
              <a:tr h="370840">
                <a:tc>
                  <a:txBody>
                    <a:bodyPr/>
                    <a:lstStyle/>
                    <a:p>
                      <a:pPr algn="ctr" rtl="0" fontAlgn="t"/>
                      <a:r>
                        <a:rPr lang="x-none" sz="1600" b="0" i="0" u="none" strike="noStrike" dirty="0" smtClean="0">
                          <a:solidFill>
                            <a:srgbClr val="000000"/>
                          </a:solidFill>
                          <a:latin typeface="Arial"/>
                        </a:rPr>
                        <a:t>الكلي</a:t>
                      </a:r>
                      <a:endParaRPr lang="en-US" sz="1600" b="0" i="0" u="none" strike="noStrike" dirty="0">
                        <a:solidFill>
                          <a:srgbClr val="000000"/>
                        </a:solidFill>
                        <a:latin typeface="Arial"/>
                      </a:endParaRPr>
                    </a:p>
                  </a:txBody>
                  <a:tcPr marL="9525" marR="9525" marT="9525" marB="0"/>
                </a:tc>
                <a:tc>
                  <a:txBody>
                    <a:bodyPr/>
                    <a:lstStyle/>
                    <a:p>
                      <a:pPr algn="ctr" rtl="0" fontAlgn="t"/>
                      <a:r>
                        <a:rPr lang="en-US" sz="1600" b="0" i="0" u="none" strike="noStrike" dirty="0">
                          <a:solidFill>
                            <a:srgbClr val="000000"/>
                          </a:solidFill>
                          <a:latin typeface="Arial"/>
                        </a:rPr>
                        <a:t>59.6471</a:t>
                      </a:r>
                    </a:p>
                  </a:txBody>
                  <a:tcPr marL="9525" marR="9525" marT="9525" marB="0"/>
                </a:tc>
                <a:tc>
                  <a:txBody>
                    <a:bodyPr/>
                    <a:lstStyle/>
                    <a:p>
                      <a:pPr algn="ctr" rtl="0" fontAlgn="t"/>
                      <a:r>
                        <a:rPr lang="en-US" sz="1600" b="0" i="0" u="none" strike="noStrike" dirty="0">
                          <a:solidFill>
                            <a:srgbClr val="000000"/>
                          </a:solidFill>
                          <a:latin typeface="Arial"/>
                        </a:rPr>
                        <a:t>17</a:t>
                      </a:r>
                    </a:p>
                  </a:txBody>
                  <a:tcPr marL="9525" marR="9525" marT="9525" marB="0"/>
                </a:tc>
                <a:tc>
                  <a:txBody>
                    <a:bodyPr/>
                    <a:lstStyle/>
                    <a:p>
                      <a:pPr algn="ctr" rtl="0" fontAlgn="t"/>
                      <a:r>
                        <a:rPr lang="en-US" sz="1600" b="0" i="0" u="none" strike="noStrike" dirty="0">
                          <a:solidFill>
                            <a:srgbClr val="000000"/>
                          </a:solidFill>
                          <a:latin typeface="Arial"/>
                        </a:rPr>
                        <a:t>8.91586</a:t>
                      </a:r>
                    </a:p>
                  </a:txBody>
                  <a:tcPr marL="9525" marR="9525" marT="9525" marB="0"/>
                </a:tc>
              </a:tr>
            </a:tbl>
          </a:graphicData>
        </a:graphic>
      </p:graphicFrame>
    </p:spTree>
  </p:cSld>
  <p:clrMapOvr>
    <a:masterClrMapping/>
  </p:clrMapOvr>
  <p:transition xmlns:p14="http://schemas.microsoft.com/office/powerpoint/2010/main">
    <p:cover dir="r"/>
  </p:transition>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x-none" dirty="0" smtClean="0"/>
              <a:t>اختبار انوفا للفرق بين المتوسطات حسب متغير مهارة كتابة لغة الاشارة </a:t>
            </a:r>
            <a:endParaRPr lang="en-US" dirty="0"/>
          </a:p>
        </p:txBody>
      </p:sp>
      <p:graphicFrame>
        <p:nvGraphicFramePr>
          <p:cNvPr id="5" name="Content Placeholder 4"/>
          <p:cNvGraphicFramePr>
            <a:graphicFrameLocks noGrp="1"/>
          </p:cNvGraphicFramePr>
          <p:nvPr>
            <p:ph idx="4294967295"/>
          </p:nvPr>
        </p:nvGraphicFramePr>
        <p:xfrm>
          <a:off x="899592" y="1556792"/>
          <a:ext cx="7053942" cy="1483360"/>
        </p:xfrm>
        <a:graphic>
          <a:graphicData uri="http://schemas.openxmlformats.org/drawingml/2006/table">
            <a:tbl>
              <a:tblPr firstRow="1" bandRow="1">
                <a:tableStyleId>{5C22544A-7EE6-4342-B048-85BDC9FD1C3A}</a:tableStyleId>
              </a:tblPr>
              <a:tblGrid>
                <a:gridCol w="1175657"/>
                <a:gridCol w="1175657"/>
                <a:gridCol w="1175657"/>
                <a:gridCol w="1175657"/>
                <a:gridCol w="1175657"/>
                <a:gridCol w="1175657"/>
              </a:tblGrid>
              <a:tr h="370840">
                <a:tc>
                  <a:txBody>
                    <a:bodyPr/>
                    <a:lstStyle/>
                    <a:p>
                      <a:pPr algn="ctr" fontAlgn="b"/>
                      <a:r>
                        <a:rPr lang="en-US" sz="1600" b="0" i="0" u="none" strike="noStrike" dirty="0">
                          <a:solidFill>
                            <a:srgbClr val="000000"/>
                          </a:solidFill>
                          <a:latin typeface="Arial"/>
                        </a:rPr>
                        <a:t> </a:t>
                      </a:r>
                    </a:p>
                  </a:txBody>
                  <a:tcPr marL="9525" marR="9525" marT="9525" marB="0" anchor="b"/>
                </a:tc>
                <a:tc>
                  <a:txBody>
                    <a:bodyPr/>
                    <a:lstStyle/>
                    <a:p>
                      <a:pPr algn="ctr" fontAlgn="b"/>
                      <a:r>
                        <a:rPr lang="x-none" sz="1600" b="0" i="0" u="none" strike="noStrike" dirty="0" smtClean="0">
                          <a:solidFill>
                            <a:srgbClr val="000000"/>
                          </a:solidFill>
                          <a:latin typeface="Arial"/>
                        </a:rPr>
                        <a:t>مجموع</a:t>
                      </a:r>
                      <a:r>
                        <a:rPr lang="x-none" sz="1600" b="0" i="0" u="none" strike="noStrike" baseline="0" dirty="0" smtClean="0">
                          <a:solidFill>
                            <a:srgbClr val="000000"/>
                          </a:solidFill>
                          <a:latin typeface="Arial"/>
                        </a:rPr>
                        <a:t> المربعات </a:t>
                      </a:r>
                      <a:endParaRPr lang="en-US" sz="1600" b="0" i="0" u="none" strike="noStrike" dirty="0">
                        <a:solidFill>
                          <a:srgbClr val="000000"/>
                        </a:solidFill>
                        <a:latin typeface="Arial"/>
                      </a:endParaRPr>
                    </a:p>
                  </a:txBody>
                  <a:tcPr marL="9525" marR="9525" marT="9525" marB="0" anchor="b"/>
                </a:tc>
                <a:tc>
                  <a:txBody>
                    <a:bodyPr/>
                    <a:lstStyle/>
                    <a:p>
                      <a:pPr algn="ctr" fontAlgn="b"/>
                      <a:r>
                        <a:rPr lang="x-none" sz="1600" b="0" i="0" u="none" strike="noStrike" dirty="0" smtClean="0">
                          <a:solidFill>
                            <a:srgbClr val="000000"/>
                          </a:solidFill>
                          <a:latin typeface="Arial"/>
                        </a:rPr>
                        <a:t>درجة الحرية </a:t>
                      </a:r>
                      <a:endParaRPr lang="en-US" sz="1600" b="0" i="0" u="none" strike="noStrike" dirty="0">
                        <a:solidFill>
                          <a:srgbClr val="000000"/>
                        </a:solidFill>
                        <a:latin typeface="Arial"/>
                      </a:endParaRPr>
                    </a:p>
                  </a:txBody>
                  <a:tcPr marL="9525" marR="9525" marT="9525" marB="0" anchor="b"/>
                </a:tc>
                <a:tc>
                  <a:txBody>
                    <a:bodyPr/>
                    <a:lstStyle/>
                    <a:p>
                      <a:pPr algn="ctr" fontAlgn="b"/>
                      <a:r>
                        <a:rPr lang="x-none" sz="1600" b="0" i="0" u="none" strike="noStrike" dirty="0" smtClean="0">
                          <a:solidFill>
                            <a:srgbClr val="000000"/>
                          </a:solidFill>
                          <a:latin typeface="Arial"/>
                        </a:rPr>
                        <a:t>متوسط المربعات</a:t>
                      </a:r>
                      <a:endParaRPr lang="en-US" sz="1600" b="0" i="0" u="none" strike="noStrike" dirty="0">
                        <a:solidFill>
                          <a:srgbClr val="000000"/>
                        </a:solidFill>
                        <a:latin typeface="Arial"/>
                      </a:endParaRPr>
                    </a:p>
                  </a:txBody>
                  <a:tcPr marL="9525" marR="9525" marT="9525" marB="0" anchor="b"/>
                </a:tc>
                <a:tc>
                  <a:txBody>
                    <a:bodyPr/>
                    <a:lstStyle/>
                    <a:p>
                      <a:pPr algn="ctr" fontAlgn="b"/>
                      <a:r>
                        <a:rPr lang="x-none" sz="1600" b="0" i="0" u="none" strike="noStrike" dirty="0" smtClean="0">
                          <a:solidFill>
                            <a:srgbClr val="000000"/>
                          </a:solidFill>
                          <a:latin typeface="Arial"/>
                        </a:rPr>
                        <a:t>ف</a:t>
                      </a:r>
                      <a:endParaRPr lang="en-US" sz="1600" b="0" i="0" u="none" strike="noStrike" dirty="0">
                        <a:solidFill>
                          <a:srgbClr val="000000"/>
                        </a:solidFill>
                        <a:latin typeface="Arial"/>
                      </a:endParaRPr>
                    </a:p>
                  </a:txBody>
                  <a:tcPr marL="9525" marR="9525" marT="9525" marB="0" anchor="b"/>
                </a:tc>
                <a:tc>
                  <a:txBody>
                    <a:bodyPr/>
                    <a:lstStyle/>
                    <a:p>
                      <a:pPr algn="ctr" fontAlgn="b"/>
                      <a:r>
                        <a:rPr lang="x-none" sz="1600" b="0" i="0" u="none" strike="noStrike" dirty="0" smtClean="0">
                          <a:solidFill>
                            <a:srgbClr val="000000"/>
                          </a:solidFill>
                          <a:latin typeface="Arial"/>
                        </a:rPr>
                        <a:t>مستوى الدلالة</a:t>
                      </a:r>
                      <a:r>
                        <a:rPr lang="en-US" sz="1600" b="0" i="0" u="none" strike="noStrike" dirty="0" smtClean="0">
                          <a:solidFill>
                            <a:srgbClr val="000000"/>
                          </a:solidFill>
                          <a:latin typeface="Arial"/>
                        </a:rPr>
                        <a:t>.</a:t>
                      </a:r>
                      <a:endParaRPr lang="en-US" sz="1600" b="0" i="0" u="none" strike="noStrike" dirty="0">
                        <a:solidFill>
                          <a:srgbClr val="000000"/>
                        </a:solidFill>
                        <a:latin typeface="Arial"/>
                      </a:endParaRPr>
                    </a:p>
                  </a:txBody>
                  <a:tcPr marL="9525" marR="9525" marT="9525" marB="0" anchor="b"/>
                </a:tc>
              </a:tr>
              <a:tr h="370840">
                <a:tc>
                  <a:txBody>
                    <a:bodyPr/>
                    <a:lstStyle/>
                    <a:p>
                      <a:pPr algn="ctr" fontAlgn="t"/>
                      <a:r>
                        <a:rPr lang="x-none" sz="1600" b="0" i="0" u="none" strike="noStrike" dirty="0" smtClean="0">
                          <a:solidFill>
                            <a:srgbClr val="000000"/>
                          </a:solidFill>
                          <a:latin typeface="Arial"/>
                        </a:rPr>
                        <a:t>بين المجموعات </a:t>
                      </a:r>
                      <a:endParaRPr lang="en-US" sz="1600" b="0" i="0" u="none" strike="noStrike" dirty="0">
                        <a:solidFill>
                          <a:srgbClr val="000000"/>
                        </a:solidFill>
                        <a:latin typeface="Arial"/>
                      </a:endParaRPr>
                    </a:p>
                  </a:txBody>
                  <a:tcPr marL="9525" marR="9525" marT="9525" marB="0"/>
                </a:tc>
                <a:tc>
                  <a:txBody>
                    <a:bodyPr/>
                    <a:lstStyle/>
                    <a:p>
                      <a:pPr algn="ctr" fontAlgn="t"/>
                      <a:r>
                        <a:rPr lang="en-US" sz="1600" b="0" i="0" u="none" strike="noStrike">
                          <a:solidFill>
                            <a:srgbClr val="000000"/>
                          </a:solidFill>
                          <a:latin typeface="Arial"/>
                        </a:rPr>
                        <a:t>15.471</a:t>
                      </a:r>
                    </a:p>
                  </a:txBody>
                  <a:tcPr marL="9525" marR="9525" marT="9525" marB="0"/>
                </a:tc>
                <a:tc>
                  <a:txBody>
                    <a:bodyPr/>
                    <a:lstStyle/>
                    <a:p>
                      <a:pPr algn="ctr" fontAlgn="t"/>
                      <a:r>
                        <a:rPr lang="en-US" sz="1600" b="0" i="0" u="none" strike="noStrike">
                          <a:solidFill>
                            <a:srgbClr val="000000"/>
                          </a:solidFill>
                          <a:latin typeface="Arial"/>
                        </a:rPr>
                        <a:t>10</a:t>
                      </a:r>
                    </a:p>
                  </a:txBody>
                  <a:tcPr marL="9525" marR="9525" marT="9525" marB="0"/>
                </a:tc>
                <a:tc>
                  <a:txBody>
                    <a:bodyPr/>
                    <a:lstStyle/>
                    <a:p>
                      <a:pPr algn="ctr" fontAlgn="t"/>
                      <a:r>
                        <a:rPr lang="en-US" sz="1600" b="0" i="0" u="none" strike="noStrike">
                          <a:solidFill>
                            <a:srgbClr val="000000"/>
                          </a:solidFill>
                          <a:latin typeface="Arial"/>
                        </a:rPr>
                        <a:t>1.547</a:t>
                      </a:r>
                    </a:p>
                  </a:txBody>
                  <a:tcPr marL="9525" marR="9525" marT="9525" marB="0"/>
                </a:tc>
                <a:tc>
                  <a:txBody>
                    <a:bodyPr/>
                    <a:lstStyle/>
                    <a:p>
                      <a:pPr algn="ctr" fontAlgn="t"/>
                      <a:r>
                        <a:rPr lang="en-US" sz="1600" b="0" i="0" u="none" strike="noStrike">
                          <a:solidFill>
                            <a:srgbClr val="000000"/>
                          </a:solidFill>
                          <a:latin typeface="Arial"/>
                        </a:rPr>
                        <a:t>3.094</a:t>
                      </a:r>
                    </a:p>
                  </a:txBody>
                  <a:tcPr marL="9525" marR="9525" marT="9525" marB="0"/>
                </a:tc>
                <a:tc>
                  <a:txBody>
                    <a:bodyPr/>
                    <a:lstStyle/>
                    <a:p>
                      <a:pPr algn="ctr" fontAlgn="t"/>
                      <a:r>
                        <a:rPr lang="en-US" sz="1600" b="0" i="0" u="none" strike="noStrike">
                          <a:solidFill>
                            <a:srgbClr val="000000"/>
                          </a:solidFill>
                          <a:latin typeface="Arial"/>
                        </a:rPr>
                        <a:t>.090</a:t>
                      </a:r>
                    </a:p>
                  </a:txBody>
                  <a:tcPr marL="9525" marR="9525" marT="9525" marB="0"/>
                </a:tc>
              </a:tr>
              <a:tr h="370840">
                <a:tc>
                  <a:txBody>
                    <a:bodyPr/>
                    <a:lstStyle/>
                    <a:p>
                      <a:pPr algn="ctr" fontAlgn="t"/>
                      <a:r>
                        <a:rPr lang="x-none" sz="1600" b="0" i="0" u="none" strike="noStrike" dirty="0" smtClean="0">
                          <a:solidFill>
                            <a:srgbClr val="000000"/>
                          </a:solidFill>
                          <a:latin typeface="Arial"/>
                        </a:rPr>
                        <a:t>داخل المجموعات</a:t>
                      </a:r>
                      <a:endParaRPr lang="en-US" sz="1600" b="0" i="0" u="none" strike="noStrike" dirty="0">
                        <a:solidFill>
                          <a:srgbClr val="000000"/>
                        </a:solidFill>
                        <a:latin typeface="Arial"/>
                      </a:endParaRPr>
                    </a:p>
                  </a:txBody>
                  <a:tcPr marL="9525" marR="9525" marT="9525" marB="0"/>
                </a:tc>
                <a:tc>
                  <a:txBody>
                    <a:bodyPr/>
                    <a:lstStyle/>
                    <a:p>
                      <a:pPr algn="ctr" fontAlgn="t"/>
                      <a:r>
                        <a:rPr lang="en-US" sz="1600" b="0" i="0" u="none" strike="noStrike">
                          <a:solidFill>
                            <a:srgbClr val="000000"/>
                          </a:solidFill>
                          <a:latin typeface="Arial"/>
                        </a:rPr>
                        <a:t>3.000</a:t>
                      </a:r>
                    </a:p>
                  </a:txBody>
                  <a:tcPr marL="9525" marR="9525" marT="9525" marB="0"/>
                </a:tc>
                <a:tc>
                  <a:txBody>
                    <a:bodyPr/>
                    <a:lstStyle/>
                    <a:p>
                      <a:pPr algn="ctr" fontAlgn="t"/>
                      <a:r>
                        <a:rPr lang="en-US" sz="1600" b="0" i="0" u="none" strike="noStrike">
                          <a:solidFill>
                            <a:srgbClr val="000000"/>
                          </a:solidFill>
                          <a:latin typeface="Arial"/>
                        </a:rPr>
                        <a:t>6</a:t>
                      </a:r>
                    </a:p>
                  </a:txBody>
                  <a:tcPr marL="9525" marR="9525" marT="9525" marB="0"/>
                </a:tc>
                <a:tc>
                  <a:txBody>
                    <a:bodyPr/>
                    <a:lstStyle/>
                    <a:p>
                      <a:pPr algn="ctr" fontAlgn="t"/>
                      <a:r>
                        <a:rPr lang="en-US" sz="1600" b="0" i="0" u="none" strike="noStrike">
                          <a:solidFill>
                            <a:srgbClr val="000000"/>
                          </a:solidFill>
                          <a:latin typeface="Arial"/>
                        </a:rPr>
                        <a:t>.500</a:t>
                      </a:r>
                    </a:p>
                  </a:txBody>
                  <a:tcPr marL="9525" marR="9525" marT="9525" marB="0"/>
                </a:tc>
                <a:tc>
                  <a:txBody>
                    <a:bodyPr/>
                    <a:lstStyle/>
                    <a:p>
                      <a:pPr algn="ctr" fontAlgn="t"/>
                      <a:r>
                        <a:rPr lang="en-US" sz="1600" b="0" i="0" u="none" strike="noStrike">
                          <a:solidFill>
                            <a:srgbClr val="000000"/>
                          </a:solidFill>
                          <a:latin typeface="Arial"/>
                        </a:rPr>
                        <a:t> </a:t>
                      </a:r>
                    </a:p>
                  </a:txBody>
                  <a:tcPr marL="9525" marR="9525" marT="9525" marB="0"/>
                </a:tc>
                <a:tc>
                  <a:txBody>
                    <a:bodyPr/>
                    <a:lstStyle/>
                    <a:p>
                      <a:pPr algn="ctr" fontAlgn="t"/>
                      <a:r>
                        <a:rPr lang="en-US" sz="1600" b="0" i="0" u="none" strike="noStrike">
                          <a:solidFill>
                            <a:srgbClr val="000000"/>
                          </a:solidFill>
                          <a:latin typeface="Arial"/>
                        </a:rPr>
                        <a:t> </a:t>
                      </a:r>
                    </a:p>
                  </a:txBody>
                  <a:tcPr marL="9525" marR="9525" marT="9525" marB="0"/>
                </a:tc>
              </a:tr>
              <a:tr h="370840">
                <a:tc>
                  <a:txBody>
                    <a:bodyPr/>
                    <a:lstStyle/>
                    <a:p>
                      <a:pPr algn="ctr" fontAlgn="t"/>
                      <a:r>
                        <a:rPr lang="x-none" sz="1600" b="0" i="0" u="none" strike="noStrike" dirty="0" smtClean="0">
                          <a:solidFill>
                            <a:srgbClr val="000000"/>
                          </a:solidFill>
                          <a:latin typeface="Arial"/>
                        </a:rPr>
                        <a:t>الكلي</a:t>
                      </a:r>
                      <a:endParaRPr lang="en-US" sz="1600" b="0" i="0" u="none" strike="noStrike" dirty="0">
                        <a:solidFill>
                          <a:srgbClr val="000000"/>
                        </a:solidFill>
                        <a:latin typeface="Arial"/>
                      </a:endParaRPr>
                    </a:p>
                  </a:txBody>
                  <a:tcPr marL="9525" marR="9525" marT="9525" marB="0"/>
                </a:tc>
                <a:tc>
                  <a:txBody>
                    <a:bodyPr/>
                    <a:lstStyle/>
                    <a:p>
                      <a:pPr algn="ctr" fontAlgn="t"/>
                      <a:r>
                        <a:rPr lang="en-US" sz="1600" b="0" i="0" u="none" strike="noStrike" dirty="0">
                          <a:solidFill>
                            <a:srgbClr val="000000"/>
                          </a:solidFill>
                          <a:latin typeface="Arial"/>
                        </a:rPr>
                        <a:t>18.471</a:t>
                      </a:r>
                    </a:p>
                  </a:txBody>
                  <a:tcPr marL="9525" marR="9525" marT="9525" marB="0"/>
                </a:tc>
                <a:tc>
                  <a:txBody>
                    <a:bodyPr/>
                    <a:lstStyle/>
                    <a:p>
                      <a:pPr algn="ctr" fontAlgn="t"/>
                      <a:r>
                        <a:rPr lang="en-US" sz="1600" b="0" i="0" u="none" strike="noStrike" dirty="0">
                          <a:solidFill>
                            <a:srgbClr val="000000"/>
                          </a:solidFill>
                          <a:latin typeface="Arial"/>
                        </a:rPr>
                        <a:t>16</a:t>
                      </a:r>
                    </a:p>
                  </a:txBody>
                  <a:tcPr marL="9525" marR="9525" marT="9525" marB="0"/>
                </a:tc>
                <a:tc>
                  <a:txBody>
                    <a:bodyPr/>
                    <a:lstStyle/>
                    <a:p>
                      <a:pPr algn="ctr" fontAlgn="t"/>
                      <a:r>
                        <a:rPr lang="en-US" sz="1600" b="0" i="0" u="none" strike="noStrike" dirty="0">
                          <a:solidFill>
                            <a:srgbClr val="000000"/>
                          </a:solidFill>
                          <a:latin typeface="Arial"/>
                        </a:rPr>
                        <a:t> </a:t>
                      </a:r>
                    </a:p>
                  </a:txBody>
                  <a:tcPr marL="9525" marR="9525" marT="9525" marB="0"/>
                </a:tc>
                <a:tc>
                  <a:txBody>
                    <a:bodyPr/>
                    <a:lstStyle/>
                    <a:p>
                      <a:pPr algn="ctr" fontAlgn="t"/>
                      <a:r>
                        <a:rPr lang="en-US" sz="1600" b="0" i="0" u="none" strike="noStrike" dirty="0">
                          <a:solidFill>
                            <a:srgbClr val="000000"/>
                          </a:solidFill>
                          <a:latin typeface="Arial"/>
                        </a:rPr>
                        <a:t> </a:t>
                      </a:r>
                    </a:p>
                  </a:txBody>
                  <a:tcPr marL="9525" marR="9525" marT="9525" marB="0"/>
                </a:tc>
                <a:tc>
                  <a:txBody>
                    <a:bodyPr/>
                    <a:lstStyle/>
                    <a:p>
                      <a:pPr algn="ctr" fontAlgn="t"/>
                      <a:r>
                        <a:rPr lang="en-US" sz="1600" b="0" i="0" u="none" strike="noStrike" dirty="0">
                          <a:solidFill>
                            <a:srgbClr val="000000"/>
                          </a:solidFill>
                          <a:latin typeface="Arial"/>
                        </a:rPr>
                        <a:t> </a:t>
                      </a:r>
                    </a:p>
                  </a:txBody>
                  <a:tcPr marL="9525" marR="9525" marT="9525" marB="0"/>
                </a:tc>
              </a:tr>
            </a:tbl>
          </a:graphicData>
        </a:graphic>
      </p:graphicFrame>
    </p:spTree>
  </p:cSld>
  <p:clrMapOvr>
    <a:masterClrMapping/>
  </p:clrMapOvr>
  <p:transition xmlns:p14="http://schemas.microsoft.com/office/powerpoint/2010/main">
    <p:cover dir="r"/>
  </p:transition>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dirty="0" smtClean="0"/>
              <a:t>متوسط الاداء حسب طريقة الكتابة</a:t>
            </a:r>
            <a:endParaRPr lang="en-US" dirty="0"/>
          </a:p>
        </p:txBody>
      </p:sp>
      <p:graphicFrame>
        <p:nvGraphicFramePr>
          <p:cNvPr id="4" name="Content Placeholder 3"/>
          <p:cNvGraphicFramePr>
            <a:graphicFrameLocks noGrp="1"/>
          </p:cNvGraphicFramePr>
          <p:nvPr>
            <p:ph idx="4294967295"/>
          </p:nvPr>
        </p:nvGraphicFramePr>
        <p:xfrm>
          <a:off x="457200" y="1600200"/>
          <a:ext cx="8229600" cy="1238885"/>
        </p:xfrm>
        <a:graphic>
          <a:graphicData uri="http://schemas.openxmlformats.org/drawingml/2006/table">
            <a:tbl>
              <a:tblPr firstRow="1" bandRow="1">
                <a:tableStyleId>{5C22544A-7EE6-4342-B048-85BDC9FD1C3A}</a:tableStyleId>
              </a:tblPr>
              <a:tblGrid>
                <a:gridCol w="874440"/>
                <a:gridCol w="1868760"/>
                <a:gridCol w="1371600"/>
                <a:gridCol w="1371600"/>
                <a:gridCol w="1371600"/>
                <a:gridCol w="1371600"/>
              </a:tblGrid>
              <a:tr h="370840">
                <a:tc gridSpan="2">
                  <a:txBody>
                    <a:bodyPr/>
                    <a:lstStyle/>
                    <a:p>
                      <a:pPr algn="ctr" rtl="0" fontAlgn="b"/>
                      <a:endParaRPr lang="en-US" sz="1600" b="0" i="0" u="none" strike="noStrike" dirty="0">
                        <a:solidFill>
                          <a:srgbClr val="000000"/>
                        </a:solidFill>
                        <a:latin typeface="Arial"/>
                      </a:endParaRPr>
                    </a:p>
                  </a:txBody>
                  <a:tcPr marL="9525" marR="9525" marT="9525" marB="0" anchor="b"/>
                </a:tc>
                <a:tc hMerge="1">
                  <a:txBody>
                    <a:bodyPr/>
                    <a:lstStyle/>
                    <a:p>
                      <a:endParaRPr lang="en-US"/>
                    </a:p>
                  </a:txBody>
                  <a:tcPr/>
                </a:tc>
                <a:tc>
                  <a:txBody>
                    <a:bodyPr/>
                    <a:lstStyle/>
                    <a:p>
                      <a:pPr algn="ctr" rtl="0" fontAlgn="b"/>
                      <a:r>
                        <a:rPr lang="en-US" sz="1600" b="0" i="0" u="none" strike="noStrike" dirty="0">
                          <a:solidFill>
                            <a:srgbClr val="000000"/>
                          </a:solidFill>
                          <a:latin typeface="Arial"/>
                        </a:rPr>
                        <a:t>N</a:t>
                      </a:r>
                    </a:p>
                  </a:txBody>
                  <a:tcPr marL="9525" marR="9525" marT="9525" marB="0" anchor="b"/>
                </a:tc>
                <a:tc>
                  <a:txBody>
                    <a:bodyPr/>
                    <a:lstStyle/>
                    <a:p>
                      <a:pPr algn="ctr" rtl="0" fontAlgn="b"/>
                      <a:r>
                        <a:rPr lang="x-none" sz="1600" b="0" i="0" u="none" strike="noStrike" dirty="0" smtClean="0">
                          <a:solidFill>
                            <a:srgbClr val="000000"/>
                          </a:solidFill>
                          <a:latin typeface="Arial"/>
                        </a:rPr>
                        <a:t>المتوسط</a:t>
                      </a:r>
                      <a:endParaRPr lang="en-US" sz="1600" b="0" i="0" u="none" strike="noStrike" dirty="0">
                        <a:solidFill>
                          <a:srgbClr val="000000"/>
                        </a:solidFill>
                        <a:latin typeface="Arial"/>
                      </a:endParaRPr>
                    </a:p>
                  </a:txBody>
                  <a:tcPr marL="9525" marR="9525" marT="9525" marB="0" anchor="b"/>
                </a:tc>
                <a:tc>
                  <a:txBody>
                    <a:bodyPr/>
                    <a:lstStyle/>
                    <a:p>
                      <a:pPr algn="ctr" rtl="0" fontAlgn="b"/>
                      <a:r>
                        <a:rPr lang="x-none" sz="1600" b="0" i="0" u="none" strike="noStrike" dirty="0" smtClean="0">
                          <a:solidFill>
                            <a:srgbClr val="000000"/>
                          </a:solidFill>
                          <a:latin typeface="Arial"/>
                        </a:rPr>
                        <a:t>الانحراف المعياري </a:t>
                      </a:r>
                      <a:endParaRPr lang="en-US" sz="1600" b="0" i="0" u="none" strike="noStrike" dirty="0">
                        <a:solidFill>
                          <a:srgbClr val="000000"/>
                        </a:solidFill>
                        <a:latin typeface="Arial"/>
                      </a:endParaRPr>
                    </a:p>
                  </a:txBody>
                  <a:tcPr marL="9525" marR="9525" marT="9525" marB="0" anchor="b"/>
                </a:tc>
                <a:tc>
                  <a:txBody>
                    <a:bodyPr/>
                    <a:lstStyle/>
                    <a:p>
                      <a:pPr algn="ctr" rtl="0" fontAlgn="b"/>
                      <a:r>
                        <a:rPr lang="x-none" sz="1600" b="0" i="0" u="none" strike="noStrike" dirty="0" smtClean="0">
                          <a:solidFill>
                            <a:srgbClr val="000000"/>
                          </a:solidFill>
                          <a:latin typeface="Arial"/>
                        </a:rPr>
                        <a:t>متوسط الخطا المعياري </a:t>
                      </a:r>
                      <a:endParaRPr lang="en-US" sz="1600" b="0" i="0" u="none" strike="noStrike" dirty="0">
                        <a:solidFill>
                          <a:srgbClr val="000000"/>
                        </a:solidFill>
                        <a:latin typeface="Arial"/>
                      </a:endParaRPr>
                    </a:p>
                  </a:txBody>
                  <a:tcPr marL="9525" marR="9525" marT="9525" marB="0" anchor="b"/>
                </a:tc>
              </a:tr>
              <a:tr h="370840">
                <a:tc rowSpan="2">
                  <a:txBody>
                    <a:bodyPr/>
                    <a:lstStyle/>
                    <a:p>
                      <a:pPr algn="ctr" rtl="0" fontAlgn="t"/>
                      <a:r>
                        <a:rPr lang="x-none" sz="1600" b="0" i="0" u="none" strike="noStrike" dirty="0" smtClean="0">
                          <a:solidFill>
                            <a:srgbClr val="000000"/>
                          </a:solidFill>
                          <a:latin typeface="Arial"/>
                        </a:rPr>
                        <a:t>الاتجاهات</a:t>
                      </a:r>
                      <a:endParaRPr lang="en-US" sz="1600" b="0" i="0" u="none" strike="noStrike" dirty="0">
                        <a:solidFill>
                          <a:srgbClr val="000000"/>
                        </a:solidFill>
                        <a:latin typeface="Arial"/>
                      </a:endParaRPr>
                    </a:p>
                  </a:txBody>
                  <a:tcPr marL="9525" marR="9525" marT="9525" marB="0"/>
                </a:tc>
                <a:tc>
                  <a:txBody>
                    <a:bodyPr/>
                    <a:lstStyle/>
                    <a:p>
                      <a:pPr algn="ctr" rtl="0" fontAlgn="t"/>
                      <a:r>
                        <a:rPr lang="x-none" sz="1600" b="0" i="0" u="none" strike="noStrike" dirty="0" smtClean="0">
                          <a:solidFill>
                            <a:srgbClr val="000000"/>
                          </a:solidFill>
                          <a:latin typeface="Arial"/>
                        </a:rPr>
                        <a:t>بالطريقتين (البد والحاسب )</a:t>
                      </a:r>
                      <a:endParaRPr lang="en-US" sz="1600" b="0" i="0" u="none" strike="noStrike" dirty="0">
                        <a:solidFill>
                          <a:srgbClr val="000000"/>
                        </a:solidFill>
                        <a:latin typeface="Arial"/>
                      </a:endParaRPr>
                    </a:p>
                  </a:txBody>
                  <a:tcPr marL="9525" marR="9525" marT="9525" marB="0"/>
                </a:tc>
                <a:tc>
                  <a:txBody>
                    <a:bodyPr/>
                    <a:lstStyle/>
                    <a:p>
                      <a:pPr algn="ctr" rtl="0" fontAlgn="t"/>
                      <a:r>
                        <a:rPr lang="en-US" sz="1600" b="0" i="0" u="none" strike="noStrike">
                          <a:solidFill>
                            <a:srgbClr val="000000"/>
                          </a:solidFill>
                          <a:latin typeface="Arial"/>
                        </a:rPr>
                        <a:t>11</a:t>
                      </a:r>
                    </a:p>
                  </a:txBody>
                  <a:tcPr marL="9525" marR="9525" marT="9525" marB="0"/>
                </a:tc>
                <a:tc>
                  <a:txBody>
                    <a:bodyPr/>
                    <a:lstStyle/>
                    <a:p>
                      <a:pPr algn="ctr" rtl="0" fontAlgn="t"/>
                      <a:r>
                        <a:rPr lang="en-US" sz="1600" b="0" i="0" u="none" strike="noStrike">
                          <a:solidFill>
                            <a:srgbClr val="000000"/>
                          </a:solidFill>
                          <a:latin typeface="Arial"/>
                        </a:rPr>
                        <a:t>62.7273</a:t>
                      </a:r>
                    </a:p>
                  </a:txBody>
                  <a:tcPr marL="9525" marR="9525" marT="9525" marB="0"/>
                </a:tc>
                <a:tc>
                  <a:txBody>
                    <a:bodyPr/>
                    <a:lstStyle/>
                    <a:p>
                      <a:pPr algn="ctr" rtl="0" fontAlgn="t"/>
                      <a:r>
                        <a:rPr lang="en-US" sz="1600" b="0" i="0" u="none" strike="noStrike">
                          <a:solidFill>
                            <a:srgbClr val="000000"/>
                          </a:solidFill>
                          <a:latin typeface="Arial"/>
                        </a:rPr>
                        <a:t>7.81141</a:t>
                      </a:r>
                    </a:p>
                  </a:txBody>
                  <a:tcPr marL="9525" marR="9525" marT="9525" marB="0"/>
                </a:tc>
                <a:tc>
                  <a:txBody>
                    <a:bodyPr/>
                    <a:lstStyle/>
                    <a:p>
                      <a:pPr algn="ctr" rtl="0" fontAlgn="t"/>
                      <a:r>
                        <a:rPr lang="en-US" sz="1600" b="0" i="0" u="none" strike="noStrike">
                          <a:solidFill>
                            <a:srgbClr val="000000"/>
                          </a:solidFill>
                          <a:latin typeface="Arial"/>
                        </a:rPr>
                        <a:t>2.35523</a:t>
                      </a:r>
                    </a:p>
                  </a:txBody>
                  <a:tcPr marL="9525" marR="9525" marT="9525" marB="0"/>
                </a:tc>
              </a:tr>
              <a:tr h="370840">
                <a:tc vMerge="1">
                  <a:txBody>
                    <a:bodyPr/>
                    <a:lstStyle/>
                    <a:p>
                      <a:endParaRPr lang="en-US"/>
                    </a:p>
                  </a:txBody>
                  <a:tcPr/>
                </a:tc>
                <a:tc>
                  <a:txBody>
                    <a:bodyPr/>
                    <a:lstStyle/>
                    <a:p>
                      <a:pPr algn="ctr" rtl="0" fontAlgn="t"/>
                      <a:r>
                        <a:rPr lang="x-none" sz="1600" b="0" i="0" u="none" strike="noStrike" dirty="0" smtClean="0">
                          <a:solidFill>
                            <a:srgbClr val="000000"/>
                          </a:solidFill>
                          <a:latin typeface="Arial"/>
                        </a:rPr>
                        <a:t>الحاسب </a:t>
                      </a:r>
                      <a:endParaRPr lang="en-US" sz="1600" b="0" i="0" u="none" strike="noStrike" dirty="0">
                        <a:solidFill>
                          <a:srgbClr val="000000"/>
                        </a:solidFill>
                        <a:latin typeface="Arial"/>
                      </a:endParaRPr>
                    </a:p>
                  </a:txBody>
                  <a:tcPr marL="9525" marR="9525" marT="9525" marB="0"/>
                </a:tc>
                <a:tc>
                  <a:txBody>
                    <a:bodyPr/>
                    <a:lstStyle/>
                    <a:p>
                      <a:pPr algn="ctr" rtl="0" fontAlgn="t"/>
                      <a:r>
                        <a:rPr lang="en-US" sz="1600" b="0" i="0" u="none" strike="noStrike" dirty="0">
                          <a:solidFill>
                            <a:srgbClr val="000000"/>
                          </a:solidFill>
                          <a:latin typeface="Arial"/>
                        </a:rPr>
                        <a:t>5</a:t>
                      </a:r>
                    </a:p>
                  </a:txBody>
                  <a:tcPr marL="9525" marR="9525" marT="9525" marB="0"/>
                </a:tc>
                <a:tc>
                  <a:txBody>
                    <a:bodyPr/>
                    <a:lstStyle/>
                    <a:p>
                      <a:pPr algn="ctr" rtl="0" fontAlgn="t"/>
                      <a:r>
                        <a:rPr lang="en-US" sz="1600" b="0" i="0" u="none" strike="noStrike" dirty="0">
                          <a:solidFill>
                            <a:srgbClr val="000000"/>
                          </a:solidFill>
                          <a:latin typeface="Arial"/>
                        </a:rPr>
                        <a:t>56.8000</a:t>
                      </a:r>
                    </a:p>
                  </a:txBody>
                  <a:tcPr marL="9525" marR="9525" marT="9525" marB="0"/>
                </a:tc>
                <a:tc>
                  <a:txBody>
                    <a:bodyPr/>
                    <a:lstStyle/>
                    <a:p>
                      <a:pPr algn="ctr" rtl="0" fontAlgn="t"/>
                      <a:r>
                        <a:rPr lang="en-US" sz="1600" b="0" i="0" u="none" strike="noStrike" dirty="0">
                          <a:solidFill>
                            <a:srgbClr val="000000"/>
                          </a:solidFill>
                          <a:latin typeface="Arial"/>
                        </a:rPr>
                        <a:t>5.71839</a:t>
                      </a:r>
                    </a:p>
                  </a:txBody>
                  <a:tcPr marL="9525" marR="9525" marT="9525" marB="0"/>
                </a:tc>
                <a:tc>
                  <a:txBody>
                    <a:bodyPr/>
                    <a:lstStyle/>
                    <a:p>
                      <a:pPr algn="ctr" rtl="0" fontAlgn="t"/>
                      <a:r>
                        <a:rPr lang="en-US" sz="1600" b="0" i="0" u="none" strike="noStrike" dirty="0">
                          <a:solidFill>
                            <a:srgbClr val="000000"/>
                          </a:solidFill>
                          <a:latin typeface="Arial"/>
                        </a:rPr>
                        <a:t>2.55734</a:t>
                      </a:r>
                    </a:p>
                  </a:txBody>
                  <a:tcPr marL="9525" marR="9525" marT="9525" marB="0"/>
                </a:tc>
              </a:tr>
            </a:tbl>
          </a:graphicData>
        </a:graphic>
      </p:graphicFrame>
    </p:spTree>
  </p:cSld>
  <p:clrMapOvr>
    <a:masterClrMapping/>
  </p:clrMapOvr>
  <p:transition xmlns:p14="http://schemas.microsoft.com/office/powerpoint/2010/main">
    <p:cover dir="r"/>
  </p:transition>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x-none" sz="3200" dirty="0" smtClean="0"/>
              <a:t>اختبار (ت) لمتسطات الاداء حسب طؤيقة كتابة لغة الاشارة </a:t>
            </a:r>
            <a:endParaRPr lang="en-US" sz="3200" dirty="0"/>
          </a:p>
        </p:txBody>
      </p:sp>
      <p:graphicFrame>
        <p:nvGraphicFramePr>
          <p:cNvPr id="4" name="Content Placeholder 3"/>
          <p:cNvGraphicFramePr>
            <a:graphicFrameLocks noGrp="1"/>
          </p:cNvGraphicFramePr>
          <p:nvPr>
            <p:ph idx="4294967295"/>
          </p:nvPr>
        </p:nvGraphicFramePr>
        <p:xfrm>
          <a:off x="2195736" y="1916832"/>
          <a:ext cx="5479506" cy="1483360"/>
        </p:xfrm>
        <a:graphic>
          <a:graphicData uri="http://schemas.openxmlformats.org/drawingml/2006/table">
            <a:tbl>
              <a:tblPr firstRow="1" bandRow="1">
                <a:tableStyleId>{5C22544A-7EE6-4342-B048-85BDC9FD1C3A}</a:tableStyleId>
              </a:tblPr>
              <a:tblGrid>
                <a:gridCol w="913251"/>
                <a:gridCol w="913251"/>
                <a:gridCol w="913251"/>
                <a:gridCol w="913251"/>
                <a:gridCol w="913251"/>
                <a:gridCol w="913251"/>
              </a:tblGrid>
              <a:tr h="741680">
                <a:tc>
                  <a:txBody>
                    <a:bodyPr/>
                    <a:lstStyle/>
                    <a:p>
                      <a:pPr algn="ctr" fontAlgn="b"/>
                      <a:r>
                        <a:rPr lang="en-US" sz="1600" b="0" i="0" u="none" strike="noStrike" dirty="0">
                          <a:solidFill>
                            <a:srgbClr val="000000"/>
                          </a:solidFill>
                          <a:latin typeface="Arial"/>
                        </a:rPr>
                        <a:t> </a:t>
                      </a:r>
                    </a:p>
                  </a:txBody>
                  <a:tcPr marL="9525" marR="9525" marT="9525" marB="0" anchor="b"/>
                </a:tc>
                <a:tc>
                  <a:txBody>
                    <a:bodyPr/>
                    <a:lstStyle/>
                    <a:p>
                      <a:pPr algn="ctr" fontAlgn="b"/>
                      <a:r>
                        <a:rPr lang="x-none" sz="1600" b="0" i="0" u="none" strike="noStrike" dirty="0" smtClean="0">
                          <a:solidFill>
                            <a:srgbClr val="000000"/>
                          </a:solidFill>
                          <a:latin typeface="Arial"/>
                        </a:rPr>
                        <a:t>ت</a:t>
                      </a:r>
                      <a:endParaRPr lang="en-US" sz="1600" b="0" i="0" u="none" strike="noStrike" dirty="0">
                        <a:solidFill>
                          <a:srgbClr val="000000"/>
                        </a:solidFill>
                        <a:latin typeface="Arial"/>
                      </a:endParaRPr>
                    </a:p>
                  </a:txBody>
                  <a:tcPr marL="9525" marR="9525" marT="9525" marB="0" anchor="b"/>
                </a:tc>
                <a:tc>
                  <a:txBody>
                    <a:bodyPr/>
                    <a:lstStyle/>
                    <a:p>
                      <a:pPr algn="ctr" fontAlgn="b"/>
                      <a:r>
                        <a:rPr lang="x-none" sz="1600" b="0" i="0" u="none" strike="noStrike" dirty="0" smtClean="0">
                          <a:solidFill>
                            <a:srgbClr val="000000"/>
                          </a:solidFill>
                          <a:latin typeface="Arial"/>
                        </a:rPr>
                        <a:t>درجة الحرية</a:t>
                      </a:r>
                      <a:endParaRPr lang="en-US" sz="1600" b="0" i="0" u="none" strike="noStrike" dirty="0">
                        <a:solidFill>
                          <a:srgbClr val="000000"/>
                        </a:solidFill>
                        <a:latin typeface="Arial"/>
                      </a:endParaRPr>
                    </a:p>
                  </a:txBody>
                  <a:tcPr marL="9525" marR="9525" marT="9525" marB="0" anchor="b"/>
                </a:tc>
                <a:tc>
                  <a:txBody>
                    <a:bodyPr/>
                    <a:lstStyle/>
                    <a:p>
                      <a:pPr algn="ctr" fontAlgn="b"/>
                      <a:r>
                        <a:rPr lang="x-none" sz="1600" b="0" i="0" u="none" strike="noStrike" dirty="0" smtClean="0">
                          <a:solidFill>
                            <a:srgbClr val="000000"/>
                          </a:solidFill>
                          <a:latin typeface="Arial"/>
                        </a:rPr>
                        <a:t>مستوى</a:t>
                      </a:r>
                      <a:r>
                        <a:rPr lang="x-none" sz="1600" b="0" i="0" u="none" strike="noStrike" baseline="0" dirty="0" smtClean="0">
                          <a:solidFill>
                            <a:srgbClr val="000000"/>
                          </a:solidFill>
                          <a:latin typeface="Arial"/>
                        </a:rPr>
                        <a:t> الدلالة</a:t>
                      </a:r>
                      <a:endParaRPr lang="en-US" sz="1600" b="0" i="0" u="none" strike="noStrike" dirty="0">
                        <a:solidFill>
                          <a:srgbClr val="000000"/>
                        </a:solidFill>
                        <a:latin typeface="Arial"/>
                      </a:endParaRPr>
                    </a:p>
                  </a:txBody>
                  <a:tcPr marL="9525" marR="9525" marT="9525" marB="0" anchor="b"/>
                </a:tc>
                <a:tc>
                  <a:txBody>
                    <a:bodyPr/>
                    <a:lstStyle/>
                    <a:p>
                      <a:pPr algn="ctr" fontAlgn="b"/>
                      <a:r>
                        <a:rPr lang="x-none" sz="1600" b="0" i="0" u="none" strike="noStrike" dirty="0" smtClean="0">
                          <a:solidFill>
                            <a:srgbClr val="000000"/>
                          </a:solidFill>
                          <a:latin typeface="Arial"/>
                        </a:rPr>
                        <a:t>متوسط التباين</a:t>
                      </a:r>
                      <a:endParaRPr lang="en-US" sz="1600" b="0" i="0" u="none" strike="noStrike" dirty="0">
                        <a:solidFill>
                          <a:srgbClr val="000000"/>
                        </a:solidFill>
                        <a:latin typeface="Arial"/>
                      </a:endParaRPr>
                    </a:p>
                  </a:txBody>
                  <a:tcPr marL="9525" marR="9525" marT="9525" marB="0" anchor="b"/>
                </a:tc>
                <a:tc>
                  <a:txBody>
                    <a:bodyPr/>
                    <a:lstStyle/>
                    <a:p>
                      <a:pPr algn="ctr" fontAlgn="b"/>
                      <a:r>
                        <a:rPr lang="x-none" sz="1600" b="0" i="0" u="none" strike="noStrike" dirty="0" smtClean="0">
                          <a:solidFill>
                            <a:srgbClr val="000000"/>
                          </a:solidFill>
                          <a:latin typeface="Arial"/>
                        </a:rPr>
                        <a:t>تباين الخطأ المعياري </a:t>
                      </a:r>
                      <a:endParaRPr lang="en-US" sz="1600" b="0" i="0" u="none" strike="noStrike" dirty="0">
                        <a:solidFill>
                          <a:srgbClr val="000000"/>
                        </a:solidFill>
                        <a:latin typeface="Arial"/>
                      </a:endParaRPr>
                    </a:p>
                  </a:txBody>
                  <a:tcPr marL="9525" marR="9525" marT="9525" marB="0" anchor="b"/>
                </a:tc>
              </a:tr>
              <a:tr h="370840">
                <a:tc rowSpan="2">
                  <a:txBody>
                    <a:bodyPr/>
                    <a:lstStyle/>
                    <a:p>
                      <a:pPr algn="ctr" fontAlgn="t"/>
                      <a:r>
                        <a:rPr lang="x-none" sz="1600" b="0" i="0" u="none" strike="noStrike" dirty="0" smtClean="0">
                          <a:solidFill>
                            <a:srgbClr val="000000"/>
                          </a:solidFill>
                          <a:latin typeface="Arial"/>
                        </a:rPr>
                        <a:t>الاتجاهات</a:t>
                      </a:r>
                      <a:endParaRPr lang="en-US" sz="1600" b="0" i="0" u="none" strike="noStrike" dirty="0">
                        <a:solidFill>
                          <a:srgbClr val="000000"/>
                        </a:solidFill>
                        <a:latin typeface="Arial"/>
                      </a:endParaRPr>
                    </a:p>
                  </a:txBody>
                  <a:tcPr marL="9525" marR="9525" marT="9525" marB="0"/>
                </a:tc>
                <a:tc>
                  <a:txBody>
                    <a:bodyPr/>
                    <a:lstStyle/>
                    <a:p>
                      <a:pPr algn="ctr" fontAlgn="t"/>
                      <a:r>
                        <a:rPr lang="en-US" sz="1600" b="0" i="0" u="none" strike="noStrike">
                          <a:solidFill>
                            <a:srgbClr val="000000"/>
                          </a:solidFill>
                          <a:latin typeface="Arial"/>
                        </a:rPr>
                        <a:t>1.511</a:t>
                      </a:r>
                    </a:p>
                  </a:txBody>
                  <a:tcPr marL="9525" marR="9525" marT="9525" marB="0"/>
                </a:tc>
                <a:tc>
                  <a:txBody>
                    <a:bodyPr/>
                    <a:lstStyle/>
                    <a:p>
                      <a:pPr algn="ctr" fontAlgn="t"/>
                      <a:r>
                        <a:rPr lang="en-US" sz="1600" b="0" i="0" u="none" strike="noStrike">
                          <a:solidFill>
                            <a:srgbClr val="000000"/>
                          </a:solidFill>
                          <a:latin typeface="Arial"/>
                        </a:rPr>
                        <a:t>14</a:t>
                      </a:r>
                    </a:p>
                  </a:txBody>
                  <a:tcPr marL="9525" marR="9525" marT="9525" marB="0"/>
                </a:tc>
                <a:tc>
                  <a:txBody>
                    <a:bodyPr/>
                    <a:lstStyle/>
                    <a:p>
                      <a:pPr algn="ctr" fontAlgn="t"/>
                      <a:r>
                        <a:rPr lang="en-US" sz="1600" b="0" i="0" u="none" strike="noStrike" dirty="0" smtClean="0">
                          <a:solidFill>
                            <a:srgbClr val="000000"/>
                          </a:solidFill>
                          <a:latin typeface="Arial"/>
                        </a:rPr>
                        <a:t>0.153</a:t>
                      </a:r>
                      <a:endParaRPr lang="en-US" sz="1600" b="0" i="0" u="none" strike="noStrike" dirty="0">
                        <a:solidFill>
                          <a:srgbClr val="000000"/>
                        </a:solidFill>
                        <a:latin typeface="Arial"/>
                      </a:endParaRPr>
                    </a:p>
                  </a:txBody>
                  <a:tcPr marL="9525" marR="9525" marT="9525" marB="0"/>
                </a:tc>
                <a:tc>
                  <a:txBody>
                    <a:bodyPr/>
                    <a:lstStyle/>
                    <a:p>
                      <a:pPr algn="ctr" fontAlgn="t"/>
                      <a:r>
                        <a:rPr lang="en-US" sz="1600" b="0" i="0" u="none" strike="noStrike">
                          <a:solidFill>
                            <a:srgbClr val="000000"/>
                          </a:solidFill>
                          <a:latin typeface="Arial"/>
                        </a:rPr>
                        <a:t>5.92727</a:t>
                      </a:r>
                    </a:p>
                  </a:txBody>
                  <a:tcPr marL="9525" marR="9525" marT="9525" marB="0"/>
                </a:tc>
                <a:tc>
                  <a:txBody>
                    <a:bodyPr/>
                    <a:lstStyle/>
                    <a:p>
                      <a:pPr algn="ctr" fontAlgn="t"/>
                      <a:r>
                        <a:rPr lang="en-US" sz="1600" b="0" i="0" u="none" strike="noStrike" dirty="0">
                          <a:solidFill>
                            <a:srgbClr val="000000"/>
                          </a:solidFill>
                          <a:latin typeface="Arial"/>
                        </a:rPr>
                        <a:t>3.92390</a:t>
                      </a:r>
                    </a:p>
                  </a:txBody>
                  <a:tcPr marL="9525" marR="9525" marT="9525" marB="0"/>
                </a:tc>
              </a:tr>
              <a:tr h="370840">
                <a:tc vMerge="1">
                  <a:txBody>
                    <a:bodyPr/>
                    <a:lstStyle/>
                    <a:p>
                      <a:endParaRPr lang="en-US"/>
                    </a:p>
                  </a:txBody>
                  <a:tcPr/>
                </a:tc>
                <a:tc>
                  <a:txBody>
                    <a:bodyPr/>
                    <a:lstStyle/>
                    <a:p>
                      <a:endParaRPr lang="en-US" sz="1600"/>
                    </a:p>
                  </a:txBody>
                  <a:tcPr marL="9525" marR="9525" marT="9525" marB="0"/>
                </a:tc>
                <a:tc>
                  <a:txBody>
                    <a:bodyPr/>
                    <a:lstStyle/>
                    <a:p>
                      <a:endParaRPr lang="en-US" sz="1600"/>
                    </a:p>
                  </a:txBody>
                  <a:tcPr marL="9525" marR="9525" marT="9525" marB="0"/>
                </a:tc>
                <a:tc>
                  <a:txBody>
                    <a:bodyPr/>
                    <a:lstStyle/>
                    <a:p>
                      <a:endParaRPr lang="en-US" sz="1600"/>
                    </a:p>
                  </a:txBody>
                  <a:tcPr marL="9525" marR="9525" marT="9525" marB="0"/>
                </a:tc>
                <a:tc>
                  <a:txBody>
                    <a:bodyPr/>
                    <a:lstStyle/>
                    <a:p>
                      <a:endParaRPr lang="en-US" sz="1600"/>
                    </a:p>
                  </a:txBody>
                  <a:tcPr marL="9525" marR="9525" marT="9525" marB="0"/>
                </a:tc>
                <a:tc>
                  <a:txBody>
                    <a:bodyPr/>
                    <a:lstStyle/>
                    <a:p>
                      <a:endParaRPr lang="en-US" sz="1600" dirty="0"/>
                    </a:p>
                  </a:txBody>
                  <a:tcPr marL="9525" marR="9525" marT="9525" marB="0"/>
                </a:tc>
              </a:tr>
            </a:tbl>
          </a:graphicData>
        </a:graphic>
      </p:graphicFrame>
    </p:spTree>
  </p:cSld>
  <p:clrMapOvr>
    <a:masterClrMapping/>
  </p:clrMapOvr>
  <p:transition xmlns:p14="http://schemas.microsoft.com/office/powerpoint/2010/main">
    <p:cover dir="r"/>
  </p:transition>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idx="1"/>
          </p:nvPr>
        </p:nvSpPr>
        <p:spPr/>
        <p:txBody>
          <a:bodyPr>
            <a:normAutofit lnSpcReduction="10000"/>
          </a:bodyPr>
          <a:lstStyle/>
          <a:p>
            <a:r>
              <a:rPr lang="x-none" dirty="0" smtClean="0"/>
              <a:t>ولاجابة السؤال الثالث : اي برامج الحاسوب اكثر استخداما في كتابة لغة الاشارة : </a:t>
            </a:r>
          </a:p>
          <a:p>
            <a:r>
              <a:rPr lang="x-none" dirty="0" smtClean="0"/>
              <a:t>تم تم سؤال المشاركين حول البرامج التي يستخدمونها في كتابة لغة الاشارة وقد اعطي المشارك القدرة على اختيار اكثر من برنامج</a:t>
            </a:r>
          </a:p>
          <a:p>
            <a:r>
              <a:rPr lang="x-none" dirty="0" smtClean="0"/>
              <a:t>فكانت النتيجة ان اكثر البرامج هوبرنامج </a:t>
            </a:r>
            <a:r>
              <a:rPr lang="en-US" dirty="0" err="1" smtClean="0">
                <a:latin typeface="Arial"/>
              </a:rPr>
              <a:t>SignPuddle</a:t>
            </a:r>
            <a:r>
              <a:rPr lang="en-US" dirty="0" smtClean="0">
                <a:latin typeface="Arial"/>
              </a:rPr>
              <a:t> Online</a:t>
            </a:r>
            <a:r>
              <a:rPr lang="x-none" dirty="0" smtClean="0"/>
              <a:t> حيث تكرر عند  15 من 17 مشاركا واقل البرامج هو برنامج </a:t>
            </a:r>
            <a:r>
              <a:rPr lang="en-US" dirty="0" err="1" smtClean="0">
                <a:latin typeface="Arial"/>
              </a:rPr>
              <a:t>SignWriter</a:t>
            </a:r>
            <a:r>
              <a:rPr lang="en-US" dirty="0" smtClean="0">
                <a:latin typeface="Arial"/>
              </a:rPr>
              <a:t> Studio</a:t>
            </a:r>
            <a:r>
              <a:rPr lang="x-none" dirty="0" smtClean="0">
                <a:latin typeface="Arial"/>
              </a:rPr>
              <a:t> حيث لم يشر اي من المشاركين الى استخدامه.</a:t>
            </a:r>
            <a:endParaRPr lang="en-US" dirty="0" smtClean="0">
              <a:latin typeface="Arial"/>
            </a:endParaRPr>
          </a:p>
        </p:txBody>
      </p:sp>
    </p:spTree>
  </p:cSld>
  <p:clrMapOvr>
    <a:masterClrMapping/>
  </p:clrMapOvr>
  <p:transition xmlns:p14="http://schemas.microsoft.com/office/powerpoint/2010/main">
    <p:cover dir="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x-none" dirty="0" smtClean="0"/>
              <a:t>برامج الحاسوب الاكثر استخداما</a:t>
            </a:r>
            <a:endParaRPr lang="en-US" dirty="0"/>
          </a:p>
        </p:txBody>
      </p:sp>
      <p:graphicFrame>
        <p:nvGraphicFramePr>
          <p:cNvPr id="6" name="Content Placeholder 5"/>
          <p:cNvGraphicFramePr>
            <a:graphicFrameLocks noGrp="1"/>
          </p:cNvGraphicFramePr>
          <p:nvPr>
            <p:ph idx="1"/>
          </p:nvPr>
        </p:nvGraphicFramePr>
        <p:xfrm>
          <a:off x="2267744" y="1700808"/>
          <a:ext cx="4824536" cy="3341370"/>
        </p:xfrm>
        <a:graphic>
          <a:graphicData uri="http://schemas.openxmlformats.org/drawingml/2006/table">
            <a:tbl>
              <a:tblPr firstRow="1" bandRow="1">
                <a:tableStyleId>{5C22544A-7EE6-4342-B048-85BDC9FD1C3A}</a:tableStyleId>
              </a:tblPr>
              <a:tblGrid>
                <a:gridCol w="3216357"/>
                <a:gridCol w="1608179"/>
              </a:tblGrid>
              <a:tr h="370840">
                <a:tc>
                  <a:txBody>
                    <a:bodyPr/>
                    <a:lstStyle/>
                    <a:p>
                      <a:pPr algn="l" fontAlgn="b"/>
                      <a:endParaRPr lang="en-US" sz="1800" b="0" i="0" u="none" strike="noStrike" dirty="0" smtClean="0">
                        <a:latin typeface="Arial"/>
                      </a:endParaRPr>
                    </a:p>
                    <a:p>
                      <a:pPr algn="l" fontAlgn="b"/>
                      <a:r>
                        <a:rPr lang="x-none" dirty="0" smtClean="0"/>
                        <a:t>البرنامج</a:t>
                      </a:r>
                      <a:endParaRPr lang="en-US" sz="1800" b="0" i="0" u="none" strike="noStrike" dirty="0">
                        <a:latin typeface="Arial"/>
                      </a:endParaRPr>
                    </a:p>
                  </a:txBody>
                  <a:tcPr marL="9525" marR="9525" marT="9525" marB="0" anchor="b"/>
                </a:tc>
                <a:tc>
                  <a:txBody>
                    <a:bodyPr/>
                    <a:lstStyle/>
                    <a:p>
                      <a:pPr algn="l" fontAlgn="b"/>
                      <a:r>
                        <a:rPr lang="x-none" dirty="0" smtClean="0"/>
                        <a:t>التكرار </a:t>
                      </a:r>
                      <a:endParaRPr lang="en-US" sz="1800" b="0" i="0" u="none" strike="noStrike" dirty="0">
                        <a:latin typeface="Arial"/>
                      </a:endParaRPr>
                    </a:p>
                  </a:txBody>
                  <a:tcPr marL="9525" marR="9525" marT="9525" marB="0" anchor="b"/>
                </a:tc>
              </a:tr>
              <a:tr h="370840">
                <a:tc>
                  <a:txBody>
                    <a:bodyPr/>
                    <a:lstStyle/>
                    <a:p>
                      <a:pPr algn="l" fontAlgn="b"/>
                      <a:endParaRPr lang="en-US" sz="1800" b="0" i="0" u="none" strike="noStrike" dirty="0" smtClean="0">
                        <a:latin typeface="Arial"/>
                      </a:endParaRPr>
                    </a:p>
                    <a:p>
                      <a:pPr algn="l" fontAlgn="b"/>
                      <a:r>
                        <a:rPr lang="en-US" sz="1800" b="0" i="0" u="none" strike="noStrike" dirty="0" err="1" smtClean="0">
                          <a:latin typeface="Arial"/>
                        </a:rPr>
                        <a:t>SignPuddle</a:t>
                      </a:r>
                      <a:r>
                        <a:rPr lang="en-US" sz="1800" b="0" i="0" u="none" strike="noStrike" dirty="0" smtClean="0">
                          <a:latin typeface="Arial"/>
                        </a:rPr>
                        <a:t> </a:t>
                      </a:r>
                      <a:r>
                        <a:rPr lang="en-US" sz="1800" b="0" i="0" u="none" strike="noStrike" dirty="0">
                          <a:latin typeface="Arial"/>
                        </a:rPr>
                        <a:t>Online</a:t>
                      </a:r>
                    </a:p>
                  </a:txBody>
                  <a:tcPr marL="9525" marR="9525" marT="9525" marB="0" anchor="b"/>
                </a:tc>
                <a:tc>
                  <a:txBody>
                    <a:bodyPr/>
                    <a:lstStyle/>
                    <a:p>
                      <a:pPr algn="l" fontAlgn="b"/>
                      <a:r>
                        <a:rPr lang="en-US" sz="1800" b="0" i="0" u="none" strike="noStrike" dirty="0">
                          <a:latin typeface="Arial"/>
                        </a:rPr>
                        <a:t>15</a:t>
                      </a:r>
                    </a:p>
                  </a:txBody>
                  <a:tcPr marL="9525" marR="9525" marT="9525" marB="0" anchor="b"/>
                </a:tc>
              </a:tr>
              <a:tr h="370840">
                <a:tc>
                  <a:txBody>
                    <a:bodyPr/>
                    <a:lstStyle/>
                    <a:p>
                      <a:pPr algn="l" fontAlgn="b"/>
                      <a:r>
                        <a:rPr lang="en-US" sz="1800" b="0" i="0" u="none" strike="noStrike" dirty="0" err="1">
                          <a:latin typeface="Arial"/>
                        </a:rPr>
                        <a:t>SignWriter</a:t>
                      </a:r>
                      <a:r>
                        <a:rPr lang="en-US" sz="1800" b="0" i="0" u="none" strike="noStrike" dirty="0">
                          <a:latin typeface="Arial"/>
                        </a:rPr>
                        <a:t> Studio</a:t>
                      </a:r>
                    </a:p>
                  </a:txBody>
                  <a:tcPr marL="9525" marR="9525" marT="9525" marB="0" anchor="b"/>
                </a:tc>
                <a:tc>
                  <a:txBody>
                    <a:bodyPr/>
                    <a:lstStyle/>
                    <a:p>
                      <a:pPr algn="l" fontAlgn="b"/>
                      <a:r>
                        <a:rPr lang="en-US" sz="1800" b="0" i="0" u="none" strike="noStrike" dirty="0">
                          <a:latin typeface="Arial"/>
                        </a:rPr>
                        <a:t>0</a:t>
                      </a:r>
                    </a:p>
                  </a:txBody>
                  <a:tcPr marL="9525" marR="9525" marT="9525" marB="0" anchor="b"/>
                </a:tc>
              </a:tr>
              <a:tr h="370840">
                <a:tc>
                  <a:txBody>
                    <a:bodyPr/>
                    <a:lstStyle/>
                    <a:p>
                      <a:pPr algn="l" fontAlgn="b"/>
                      <a:r>
                        <a:rPr lang="en-US" sz="1800" b="0" i="0" u="none" strike="noStrike" dirty="0" err="1">
                          <a:latin typeface="Arial"/>
                        </a:rPr>
                        <a:t>Delegs</a:t>
                      </a:r>
                      <a:r>
                        <a:rPr lang="en-US" sz="1800" b="0" i="0" u="none" strike="noStrike" dirty="0">
                          <a:latin typeface="Arial"/>
                        </a:rPr>
                        <a:t> Editor from Germany</a:t>
                      </a:r>
                    </a:p>
                  </a:txBody>
                  <a:tcPr marL="9525" marR="9525" marT="9525" marB="0" anchor="b"/>
                </a:tc>
                <a:tc>
                  <a:txBody>
                    <a:bodyPr/>
                    <a:lstStyle/>
                    <a:p>
                      <a:pPr algn="l" fontAlgn="b"/>
                      <a:r>
                        <a:rPr lang="en-US" sz="1800" b="0" i="0" u="none" strike="noStrike" dirty="0">
                          <a:latin typeface="Arial"/>
                        </a:rPr>
                        <a:t>6</a:t>
                      </a:r>
                    </a:p>
                  </a:txBody>
                  <a:tcPr marL="9525" marR="9525" marT="9525" marB="0" anchor="b"/>
                </a:tc>
              </a:tr>
              <a:tr h="370840">
                <a:tc>
                  <a:txBody>
                    <a:bodyPr/>
                    <a:lstStyle/>
                    <a:p>
                      <a:pPr algn="l" fontAlgn="b"/>
                      <a:r>
                        <a:rPr lang="en-US" sz="1800" b="0" i="0" u="none" strike="noStrike" dirty="0" err="1">
                          <a:latin typeface="Arial"/>
                        </a:rPr>
                        <a:t>SWEdit</a:t>
                      </a:r>
                      <a:r>
                        <a:rPr lang="en-US" sz="1800" b="0" i="0" u="none" strike="noStrike" dirty="0">
                          <a:latin typeface="Arial"/>
                        </a:rPr>
                        <a:t> from Brazil</a:t>
                      </a:r>
                    </a:p>
                  </a:txBody>
                  <a:tcPr marL="9525" marR="9525" marT="9525" marB="0" anchor="b"/>
                </a:tc>
                <a:tc>
                  <a:txBody>
                    <a:bodyPr/>
                    <a:lstStyle/>
                    <a:p>
                      <a:pPr algn="l" fontAlgn="b"/>
                      <a:r>
                        <a:rPr lang="en-US" sz="1800" b="0" i="0" u="none" strike="noStrike" dirty="0">
                          <a:latin typeface="Arial"/>
                        </a:rPr>
                        <a:t>5</a:t>
                      </a:r>
                    </a:p>
                  </a:txBody>
                  <a:tcPr marL="9525" marR="9525" marT="9525" marB="0" anchor="b"/>
                </a:tc>
              </a:tr>
              <a:tr h="370840">
                <a:tc>
                  <a:txBody>
                    <a:bodyPr/>
                    <a:lstStyle/>
                    <a:p>
                      <a:pPr algn="l" fontAlgn="b"/>
                      <a:r>
                        <a:rPr lang="en-US" sz="1800" b="0" i="0" u="none" strike="noStrike" dirty="0" err="1">
                          <a:latin typeface="Arial"/>
                        </a:rPr>
                        <a:t>SignMaker</a:t>
                      </a:r>
                      <a:r>
                        <a:rPr lang="en-US" sz="1800" b="0" i="0" u="none" strike="noStrike" dirty="0">
                          <a:latin typeface="Arial"/>
                        </a:rPr>
                        <a:t> 2015 </a:t>
                      </a:r>
                    </a:p>
                  </a:txBody>
                  <a:tcPr marL="9525" marR="9525" marT="9525" marB="0" anchor="b"/>
                </a:tc>
                <a:tc>
                  <a:txBody>
                    <a:bodyPr/>
                    <a:lstStyle/>
                    <a:p>
                      <a:pPr algn="l" fontAlgn="b"/>
                      <a:r>
                        <a:rPr lang="en-US" sz="1800" b="0" i="0" u="none" strike="noStrike" dirty="0">
                          <a:latin typeface="Arial"/>
                        </a:rPr>
                        <a:t>3</a:t>
                      </a:r>
                    </a:p>
                  </a:txBody>
                  <a:tcPr marL="9525" marR="9525" marT="9525" marB="0" anchor="b"/>
                </a:tc>
              </a:tr>
              <a:tr h="370840">
                <a:tc>
                  <a:txBody>
                    <a:bodyPr/>
                    <a:lstStyle/>
                    <a:p>
                      <a:pPr algn="l" fontAlgn="b"/>
                      <a:r>
                        <a:rPr lang="en-US" sz="1800" b="0" i="0" u="none" strike="noStrike" dirty="0" err="1">
                          <a:latin typeface="Arial"/>
                        </a:rPr>
                        <a:t>SignWriter</a:t>
                      </a:r>
                      <a:r>
                        <a:rPr lang="en-US" sz="1800" b="0" i="0" u="none" strike="noStrike" dirty="0">
                          <a:latin typeface="Arial"/>
                        </a:rPr>
                        <a:t> DOS</a:t>
                      </a:r>
                    </a:p>
                  </a:txBody>
                  <a:tcPr marL="9525" marR="9525" marT="9525" marB="0" anchor="b"/>
                </a:tc>
                <a:tc>
                  <a:txBody>
                    <a:bodyPr/>
                    <a:lstStyle/>
                    <a:p>
                      <a:pPr algn="l" fontAlgn="b"/>
                      <a:r>
                        <a:rPr lang="en-US" sz="1800" b="0" i="0" u="none" strike="noStrike" dirty="0">
                          <a:latin typeface="Arial"/>
                        </a:rPr>
                        <a:t>2</a:t>
                      </a:r>
                    </a:p>
                  </a:txBody>
                  <a:tcPr marL="9525" marR="9525" marT="9525" marB="0" anchor="b"/>
                </a:tc>
              </a:tr>
              <a:tr h="370840">
                <a:tc>
                  <a:txBody>
                    <a:bodyPr/>
                    <a:lstStyle/>
                    <a:p>
                      <a:pPr algn="l" fontAlgn="b"/>
                      <a:r>
                        <a:rPr lang="en-US" sz="1800" b="0" i="0" u="none" strike="noStrike" dirty="0">
                          <a:latin typeface="Arial"/>
                        </a:rPr>
                        <a:t>Other software</a:t>
                      </a:r>
                    </a:p>
                  </a:txBody>
                  <a:tcPr marL="9525" marR="9525" marT="9525" marB="0" anchor="b"/>
                </a:tc>
                <a:tc>
                  <a:txBody>
                    <a:bodyPr/>
                    <a:lstStyle/>
                    <a:p>
                      <a:pPr algn="l" fontAlgn="b"/>
                      <a:r>
                        <a:rPr lang="en-US" sz="1800" b="0" i="0" u="none" strike="noStrike" dirty="0">
                          <a:latin typeface="Arial"/>
                        </a:rPr>
                        <a:t>3</a:t>
                      </a:r>
                    </a:p>
                  </a:txBody>
                  <a:tcPr marL="9525" marR="9525" marT="9525" marB="0" anchor="b"/>
                </a:tc>
              </a:tr>
            </a:tbl>
          </a:graphicData>
        </a:graphic>
      </p:graphicFrame>
    </p:spTree>
  </p:cSld>
  <p:clrMapOvr>
    <a:masterClrMapping/>
  </p:clrMapOvr>
  <p:transition xmlns:p14="http://schemas.microsoft.com/office/powerpoint/2010/main">
    <p:cover dir="r"/>
  </p:transition>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286000" y="2967335"/>
            <a:ext cx="4572000" cy="923330"/>
          </a:xfrm>
          <a:prstGeom prst="rect">
            <a:avLst/>
          </a:prstGeom>
        </p:spPr>
        <p:txBody>
          <a:bodyPr>
            <a:spAutoFit/>
          </a:bodyPr>
          <a:lstStyle/>
          <a:p>
            <a:endParaRPr lang="en-US" dirty="0" smtClean="0"/>
          </a:p>
          <a:p>
            <a:endParaRPr lang="en-US" dirty="0" smtClean="0"/>
          </a:p>
          <a:p>
            <a:endParaRPr lang="en-US" dirty="0" smtClean="0"/>
          </a:p>
        </p:txBody>
      </p:sp>
      <p:sp>
        <p:nvSpPr>
          <p:cNvPr id="9" name="TextBox 8"/>
          <p:cNvSpPr txBox="1"/>
          <p:nvPr/>
        </p:nvSpPr>
        <p:spPr>
          <a:xfrm>
            <a:off x="1979712" y="1196752"/>
            <a:ext cx="4032448" cy="1200329"/>
          </a:xfrm>
          <a:prstGeom prst="rect">
            <a:avLst/>
          </a:prstGeom>
          <a:noFill/>
        </p:spPr>
        <p:txBody>
          <a:bodyPr wrap="square" rtlCol="0">
            <a:spAutoFit/>
          </a:bodyPr>
          <a:lstStyle/>
          <a:p>
            <a:endParaRPr lang="en-US" dirty="0" smtClean="0"/>
          </a:p>
          <a:p>
            <a:endParaRPr lang="en-US" dirty="0" smtClean="0"/>
          </a:p>
          <a:p>
            <a:endParaRPr lang="en-US" dirty="0" smtClean="0"/>
          </a:p>
          <a:p>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scene3d>
            <a:camera prst="orthographicFront"/>
            <a:lightRig rig="threePt" dir="t"/>
          </a:scene3d>
          <a:sp3d>
            <a:bevelT/>
          </a:sp3d>
        </p:spPr>
      </p:pic>
    </p:spTree>
  </p:cSld>
  <p:clrMapOvr>
    <a:masterClrMapping/>
  </p:clrMapOvr>
  <p:transition xmlns:p14="http://schemas.microsoft.com/office/powerpoint/2010/main">
    <p:cover dir="r"/>
  </p:transition>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x-none" dirty="0" smtClean="0"/>
              <a:t>المناقشة</a:t>
            </a:r>
            <a:endParaRPr lang="en-US" dirty="0"/>
          </a:p>
        </p:txBody>
      </p:sp>
      <p:sp>
        <p:nvSpPr>
          <p:cNvPr id="5" name="Content Placeholder 4"/>
          <p:cNvSpPr>
            <a:spLocks noGrp="1"/>
          </p:cNvSpPr>
          <p:nvPr>
            <p:ph idx="1"/>
          </p:nvPr>
        </p:nvSpPr>
        <p:spPr/>
        <p:txBody>
          <a:bodyPr>
            <a:normAutofit/>
          </a:bodyPr>
          <a:lstStyle/>
          <a:p>
            <a:r>
              <a:rPr lang="x-none" sz="2200" dirty="0" smtClean="0"/>
              <a:t>بناء على نتائج السؤال الاول: </a:t>
            </a:r>
            <a:r>
              <a:rPr lang="x-none" sz="2400" dirty="0" smtClean="0"/>
              <a:t>ما هي اتجاهات المعلمين حول كتابة لغة الاشارة ؟ </a:t>
            </a:r>
            <a:endParaRPr lang="en-US" sz="2400" dirty="0" smtClean="0"/>
          </a:p>
          <a:p>
            <a:pPr algn="r">
              <a:buNone/>
            </a:pPr>
            <a:r>
              <a:rPr lang="x-none" sz="2200" dirty="0" smtClean="0"/>
              <a:t>اشارت النتائج الى ان الاتجاهات ايجابية ومرتفعة حيث كان اقل متوسط للفقرات (ف2= 3.82 ) واعلى متوسط (ف14= 4.58 )  من 5 </a:t>
            </a:r>
          </a:p>
          <a:p>
            <a:pPr algn="r">
              <a:buNone/>
            </a:pPr>
            <a:r>
              <a:rPr lang="x-none" sz="2200" dirty="0" smtClean="0"/>
              <a:t>والمتوسط  على الدرجة الكلية للاتجاهات = 59.64 </a:t>
            </a:r>
          </a:p>
          <a:p>
            <a:pPr algn="r">
              <a:buNone/>
            </a:pPr>
            <a:r>
              <a:rPr lang="x-none" sz="2200" dirty="0" smtClean="0"/>
              <a:t>وهذه اتجاهات ايجابية مرتفعة وهذا يتنبأ بمستقبل جيد لكتابة لغة الاشارة . وهذه النتيجة  تتوافق مع الدراسات التي اشارت الى الاتجاه نحو كتابة لغة الاشارة مثل </a:t>
            </a:r>
          </a:p>
          <a:p>
            <a:pPr algn="l" rtl="0"/>
            <a:r>
              <a:rPr lang="en-US" sz="2200" dirty="0" smtClean="0"/>
              <a:t>(Galea,2013, Abu shaira,2002,2007 , Hoffman,2011 ). </a:t>
            </a:r>
          </a:p>
          <a:p>
            <a:pPr algn="l" rtl="0">
              <a:buNone/>
            </a:pPr>
            <a:endParaRPr lang="en-US" sz="2200" dirty="0" smtClean="0"/>
          </a:p>
          <a:p>
            <a:pPr algn="l" rtl="0">
              <a:buNone/>
            </a:pPr>
            <a:endParaRPr lang="en-US" sz="2500" dirty="0" smtClean="0">
              <a:solidFill>
                <a:schemeClr val="tx1">
                  <a:lumMod val="85000"/>
                  <a:lumOff val="15000"/>
                </a:schemeClr>
              </a:solidFill>
            </a:endParaRPr>
          </a:p>
          <a:p>
            <a:pPr algn="l" rtl="0">
              <a:buNone/>
            </a:pPr>
            <a:endParaRPr lang="en-US" dirty="0">
              <a:solidFill>
                <a:srgbClr val="FFC000"/>
              </a:solidFill>
            </a:endParaRPr>
          </a:p>
        </p:txBody>
      </p:sp>
    </p:spTree>
  </p:cSld>
  <p:clrMapOvr>
    <a:masterClrMapping/>
  </p:clrMapOvr>
  <p:transition xmlns:p14="http://schemas.microsoft.com/office/powerpoint/2010/main">
    <p:cover dir="r"/>
  </p:transition>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x-none" dirty="0" smtClean="0"/>
              <a:t>مكونات الاتجاه حول كتابة لغة الاشارة </a:t>
            </a:r>
            <a:endParaRPr lang="en-US" dirty="0"/>
          </a:p>
        </p:txBody>
      </p:sp>
      <p:graphicFrame>
        <p:nvGraphicFramePr>
          <p:cNvPr id="6" name="Content Placeholder 5"/>
          <p:cNvGraphicFramePr>
            <a:graphicFrameLocks noGrp="1"/>
          </p:cNvGraphicFramePr>
          <p:nvPr>
            <p:ph idx="1"/>
          </p:nvPr>
        </p:nvGraphicFramePr>
        <p:xfrm>
          <a:off x="395536" y="1124744"/>
          <a:ext cx="8229600" cy="5308600"/>
        </p:xfrm>
        <a:graphic>
          <a:graphicData uri="http://schemas.openxmlformats.org/drawingml/2006/table">
            <a:tbl>
              <a:tblPr firstRow="1" bandRow="1">
                <a:tableStyleId>{5C22544A-7EE6-4342-B048-85BDC9FD1C3A}</a:tableStyleId>
              </a:tblPr>
              <a:tblGrid>
                <a:gridCol w="2242592"/>
                <a:gridCol w="2808312"/>
                <a:gridCol w="3178696"/>
              </a:tblGrid>
              <a:tr h="370840">
                <a:tc>
                  <a:txBody>
                    <a:bodyPr/>
                    <a:lstStyle/>
                    <a:p>
                      <a:pPr algn="ctr" rtl="1"/>
                      <a:r>
                        <a:rPr lang="x-none" sz="1400" b="1" dirty="0" smtClean="0"/>
                        <a:t>المشاعر والانفعالات </a:t>
                      </a:r>
                      <a:endParaRPr lang="en-US" sz="1400" dirty="0"/>
                    </a:p>
                  </a:txBody>
                  <a:tcPr/>
                </a:tc>
                <a:tc>
                  <a:txBody>
                    <a:bodyPr/>
                    <a:lstStyle/>
                    <a:p>
                      <a:pPr algn="ctr" rtl="1"/>
                      <a:r>
                        <a:rPr lang="x-none" sz="1400" b="1" dirty="0" smtClean="0"/>
                        <a:t>السلوك </a:t>
                      </a:r>
                      <a:endParaRPr lang="en-US" sz="1400" dirty="0"/>
                    </a:p>
                  </a:txBody>
                  <a:tcPr/>
                </a:tc>
                <a:tc>
                  <a:txBody>
                    <a:bodyPr/>
                    <a:lstStyle/>
                    <a:p>
                      <a:pPr algn="ctr" rtl="1"/>
                      <a:r>
                        <a:rPr lang="x-none" sz="1400" b="1" dirty="0" smtClean="0"/>
                        <a:t>المعرفة والاعتقاد </a:t>
                      </a:r>
                      <a:endParaRPr lang="en-US" sz="1400" dirty="0"/>
                    </a:p>
                  </a:txBody>
                  <a:tcPr/>
                </a:tc>
              </a:tr>
              <a:tr h="370840">
                <a:tc>
                  <a:txBody>
                    <a:bodyPr/>
                    <a:lstStyle/>
                    <a:p>
                      <a:pPr algn="r" rtl="1"/>
                      <a:r>
                        <a:rPr lang="x-none" sz="1400" dirty="0" smtClean="0"/>
                        <a:t>1- مظهر</a:t>
                      </a:r>
                      <a:r>
                        <a:rPr lang="x-none" sz="1400" baseline="0" dirty="0" smtClean="0"/>
                        <a:t> كتابة لغة الاشارة مقبول </a:t>
                      </a:r>
                    </a:p>
                    <a:p>
                      <a:pPr algn="r" rtl="1"/>
                      <a:r>
                        <a:rPr lang="x-none" sz="1400" baseline="0" dirty="0" smtClean="0"/>
                        <a:t>14- كتابة لغة الاشارة ممتعة </a:t>
                      </a:r>
                      <a:endParaRPr lang="x-none" sz="1400" dirty="0" smtClean="0"/>
                    </a:p>
                    <a:p>
                      <a:pPr algn="r" rtl="1"/>
                      <a:endParaRPr lang="en-US" sz="1400" dirty="0"/>
                    </a:p>
                  </a:txBody>
                  <a:tcPr/>
                </a:tc>
                <a:tc>
                  <a:txBody>
                    <a:bodyPr/>
                    <a:lstStyle/>
                    <a:p>
                      <a:pPr rtl="1"/>
                      <a:r>
                        <a:rPr lang="x-none" sz="1600" u="none" kern="1200" dirty="0" smtClean="0">
                          <a:solidFill>
                            <a:schemeClr val="dk1"/>
                          </a:solidFill>
                          <a:latin typeface="+mn-lt"/>
                          <a:ea typeface="+mn-ea"/>
                          <a:cs typeface="+mn-cs"/>
                        </a:rPr>
                        <a:t>2-استخدم كتابة لغة الاشارة في التواصل </a:t>
                      </a:r>
                      <a:endParaRPr lang="en-US" sz="1600" u="none" kern="1200" dirty="0" smtClean="0">
                        <a:solidFill>
                          <a:schemeClr val="dk1"/>
                        </a:solidFill>
                        <a:latin typeface="+mn-lt"/>
                        <a:ea typeface="+mn-ea"/>
                        <a:cs typeface="+mn-cs"/>
                      </a:endParaRPr>
                    </a:p>
                    <a:p>
                      <a:pPr rtl="1"/>
                      <a:r>
                        <a:rPr lang="x-none" sz="1600" u="none" kern="1200" dirty="0" smtClean="0">
                          <a:solidFill>
                            <a:schemeClr val="dk1"/>
                          </a:solidFill>
                          <a:latin typeface="+mn-lt"/>
                          <a:ea typeface="+mn-ea"/>
                          <a:cs typeface="+mn-cs"/>
                        </a:rPr>
                        <a:t>3- استخدم كتابة لغة الاشارة في التعليم </a:t>
                      </a:r>
                      <a:r>
                        <a:rPr lang="en-US" sz="1600" u="none" kern="1200" dirty="0" smtClean="0">
                          <a:solidFill>
                            <a:schemeClr val="dk1"/>
                          </a:solidFill>
                          <a:latin typeface="+mn-lt"/>
                          <a:ea typeface="+mn-ea"/>
                          <a:cs typeface="+mn-cs"/>
                        </a:rPr>
                        <a:t>. </a:t>
                      </a:r>
                    </a:p>
                    <a:p>
                      <a:pPr rtl="1"/>
                      <a:r>
                        <a:rPr lang="x-none" sz="1600" u="none" kern="1200" dirty="0" smtClean="0">
                          <a:solidFill>
                            <a:schemeClr val="dk1"/>
                          </a:solidFill>
                          <a:latin typeface="+mn-lt"/>
                          <a:ea typeface="+mn-ea"/>
                          <a:cs typeface="+mn-cs"/>
                        </a:rPr>
                        <a:t>4- استخدم كتابة لغة الاشارة في الحياة اليومية </a:t>
                      </a:r>
                      <a:endParaRPr lang="en-US" sz="1600" u="none" kern="1200" dirty="0" smtClean="0">
                        <a:solidFill>
                          <a:schemeClr val="dk1"/>
                        </a:solidFill>
                        <a:latin typeface="+mn-lt"/>
                        <a:ea typeface="+mn-ea"/>
                        <a:cs typeface="+mn-cs"/>
                      </a:endParaRPr>
                    </a:p>
                    <a:p>
                      <a:pPr algn="l" rtl="1"/>
                      <a:endParaRPr lang="en-US" sz="1400" dirty="0"/>
                    </a:p>
                  </a:txBody>
                  <a:tcPr/>
                </a:tc>
                <a:tc>
                  <a:txBody>
                    <a:bodyPr/>
                    <a:lstStyle/>
                    <a:p>
                      <a:pPr marL="342900" indent="-342900" rtl="1">
                        <a:buFont typeface="+mj-lt"/>
                        <a:buAutoNum type="arabicPeriod" startAt="4"/>
                      </a:pPr>
                      <a:endParaRPr lang="x-none" sz="1600" u="none" kern="1200" dirty="0" smtClean="0">
                        <a:solidFill>
                          <a:schemeClr val="dk1"/>
                        </a:solidFill>
                        <a:latin typeface="+mn-lt"/>
                        <a:ea typeface="+mn-ea"/>
                        <a:cs typeface="+mn-cs"/>
                      </a:endParaRPr>
                    </a:p>
                    <a:p>
                      <a:pPr marL="342900" indent="-342900" rtl="1">
                        <a:buFont typeface="+mj-lt"/>
                        <a:buNone/>
                      </a:pPr>
                      <a:r>
                        <a:rPr lang="x-none" sz="1600" u="none" kern="1200" dirty="0" smtClean="0">
                          <a:solidFill>
                            <a:schemeClr val="dk1"/>
                          </a:solidFill>
                          <a:latin typeface="+mn-lt"/>
                          <a:ea typeface="+mn-ea"/>
                          <a:cs typeface="+mn-cs"/>
                        </a:rPr>
                        <a:t>5- كتابة لغة الاشارة تساعد في زيادة المفردات في اللغة المنطوقة </a:t>
                      </a:r>
                      <a:r>
                        <a:rPr lang="en-US" sz="1600" u="none" kern="1200" dirty="0" smtClean="0">
                          <a:solidFill>
                            <a:schemeClr val="dk1"/>
                          </a:solidFill>
                          <a:latin typeface="+mn-lt"/>
                          <a:ea typeface="+mn-ea"/>
                          <a:cs typeface="+mn-cs"/>
                        </a:rPr>
                        <a:t>. </a:t>
                      </a:r>
                      <a:endParaRPr lang="x-none" sz="1600" u="none" kern="1200" dirty="0" smtClean="0">
                        <a:solidFill>
                          <a:schemeClr val="dk1"/>
                        </a:solidFill>
                        <a:latin typeface="+mn-lt"/>
                        <a:ea typeface="+mn-ea"/>
                        <a:cs typeface="+mn-cs"/>
                      </a:endParaRPr>
                    </a:p>
                    <a:p>
                      <a:pPr marL="342900" indent="-342900" rtl="1">
                        <a:buFont typeface="+mj-lt"/>
                        <a:buNone/>
                      </a:pPr>
                      <a:r>
                        <a:rPr lang="x-none" sz="1600" u="none" kern="1200" dirty="0" smtClean="0">
                          <a:solidFill>
                            <a:schemeClr val="dk1"/>
                          </a:solidFill>
                          <a:latin typeface="+mn-lt"/>
                          <a:ea typeface="+mn-ea"/>
                          <a:cs typeface="+mn-cs"/>
                        </a:rPr>
                        <a:t>6-كتابة لغة الاشارة تساعد في زيادة المفردات في لغة الاشارة </a:t>
                      </a:r>
                    </a:p>
                    <a:p>
                      <a:pPr marL="342900" indent="-342900" rtl="1">
                        <a:buFont typeface="+mj-lt"/>
                        <a:buNone/>
                      </a:pPr>
                      <a:r>
                        <a:rPr lang="x-none" sz="1600" u="none" kern="1200" dirty="0" smtClean="0">
                          <a:solidFill>
                            <a:schemeClr val="dk1"/>
                          </a:solidFill>
                          <a:latin typeface="+mn-lt"/>
                          <a:ea typeface="+mn-ea"/>
                          <a:cs typeface="+mn-cs"/>
                        </a:rPr>
                        <a:t>7-</a:t>
                      </a:r>
                      <a:r>
                        <a:rPr lang="x-none" sz="1600" u="none" kern="1200" baseline="0" dirty="0" smtClean="0">
                          <a:solidFill>
                            <a:schemeClr val="dk1"/>
                          </a:solidFill>
                          <a:latin typeface="+mn-lt"/>
                          <a:ea typeface="+mn-ea"/>
                          <a:cs typeface="+mn-cs"/>
                        </a:rPr>
                        <a:t> </a:t>
                      </a:r>
                      <a:r>
                        <a:rPr lang="x-none" sz="1600" u="none" kern="1200" dirty="0" smtClean="0">
                          <a:solidFill>
                            <a:schemeClr val="dk1"/>
                          </a:solidFill>
                          <a:latin typeface="+mn-lt"/>
                          <a:ea typeface="+mn-ea"/>
                          <a:cs typeface="+mn-cs"/>
                        </a:rPr>
                        <a:t>كتابة لغة الاشارة تحسن مهارات القراءة</a:t>
                      </a:r>
                      <a:r>
                        <a:rPr lang="en-US" sz="1600" u="none" kern="1200" dirty="0" smtClean="0">
                          <a:solidFill>
                            <a:schemeClr val="dk1"/>
                          </a:solidFill>
                          <a:latin typeface="+mn-lt"/>
                          <a:ea typeface="+mn-ea"/>
                          <a:cs typeface="+mn-cs"/>
                        </a:rPr>
                        <a:t>. </a:t>
                      </a:r>
                      <a:endParaRPr lang="x-none" sz="1600" u="none" kern="1200" dirty="0" smtClean="0">
                        <a:solidFill>
                          <a:schemeClr val="dk1"/>
                        </a:solidFill>
                        <a:latin typeface="+mn-lt"/>
                        <a:ea typeface="+mn-ea"/>
                        <a:cs typeface="+mn-cs"/>
                      </a:endParaRPr>
                    </a:p>
                    <a:p>
                      <a:pPr marL="342900" indent="-342900" rtl="1">
                        <a:buFont typeface="+mj-lt"/>
                        <a:buNone/>
                      </a:pPr>
                      <a:r>
                        <a:rPr lang="x-none" sz="1600" u="none" kern="1200" dirty="0" smtClean="0">
                          <a:solidFill>
                            <a:schemeClr val="dk1"/>
                          </a:solidFill>
                          <a:latin typeface="+mn-lt"/>
                          <a:ea typeface="+mn-ea"/>
                          <a:cs typeface="+mn-cs"/>
                        </a:rPr>
                        <a:t>8-</a:t>
                      </a:r>
                      <a:r>
                        <a:rPr lang="x-none" sz="1600" u="none" kern="1200" baseline="0" dirty="0" smtClean="0">
                          <a:solidFill>
                            <a:schemeClr val="dk1"/>
                          </a:solidFill>
                          <a:latin typeface="+mn-lt"/>
                          <a:ea typeface="+mn-ea"/>
                          <a:cs typeface="+mn-cs"/>
                        </a:rPr>
                        <a:t> </a:t>
                      </a:r>
                      <a:r>
                        <a:rPr lang="x-none" sz="1600" u="none" kern="1200" dirty="0" smtClean="0">
                          <a:solidFill>
                            <a:schemeClr val="dk1"/>
                          </a:solidFill>
                          <a:latin typeface="+mn-lt"/>
                          <a:ea typeface="+mn-ea"/>
                          <a:cs typeface="+mn-cs"/>
                        </a:rPr>
                        <a:t>كتابة لغة الاشارة تحسن المهارة في لغة الاشارة</a:t>
                      </a:r>
                      <a:r>
                        <a:rPr lang="en-US" sz="1600" u="none" kern="1200" dirty="0" smtClean="0">
                          <a:solidFill>
                            <a:schemeClr val="dk1"/>
                          </a:solidFill>
                          <a:latin typeface="+mn-lt"/>
                          <a:ea typeface="+mn-ea"/>
                          <a:cs typeface="+mn-cs"/>
                        </a:rPr>
                        <a:t>. </a:t>
                      </a:r>
                      <a:endParaRPr lang="x-none" sz="1600" u="none" kern="1200" dirty="0" smtClean="0">
                        <a:solidFill>
                          <a:schemeClr val="dk1"/>
                        </a:solidFill>
                        <a:latin typeface="+mn-lt"/>
                        <a:ea typeface="+mn-ea"/>
                        <a:cs typeface="+mn-cs"/>
                      </a:endParaRPr>
                    </a:p>
                    <a:p>
                      <a:pPr marL="342900" indent="-342900" rtl="1">
                        <a:buFont typeface="+mj-lt"/>
                        <a:buNone/>
                      </a:pPr>
                      <a:r>
                        <a:rPr lang="x-none" sz="1600" u="none" kern="1200" dirty="0" smtClean="0">
                          <a:solidFill>
                            <a:schemeClr val="dk1"/>
                          </a:solidFill>
                          <a:latin typeface="+mn-lt"/>
                          <a:ea typeface="+mn-ea"/>
                          <a:cs typeface="+mn-cs"/>
                        </a:rPr>
                        <a:t>9-</a:t>
                      </a:r>
                      <a:r>
                        <a:rPr lang="x-none" sz="1600" u="none" kern="1200" baseline="0" dirty="0" smtClean="0">
                          <a:solidFill>
                            <a:schemeClr val="dk1"/>
                          </a:solidFill>
                          <a:latin typeface="+mn-lt"/>
                          <a:ea typeface="+mn-ea"/>
                          <a:cs typeface="+mn-cs"/>
                        </a:rPr>
                        <a:t> </a:t>
                      </a:r>
                      <a:r>
                        <a:rPr lang="x-none" sz="1600" u="none" kern="1200" dirty="0" smtClean="0">
                          <a:solidFill>
                            <a:schemeClr val="dk1"/>
                          </a:solidFill>
                          <a:latin typeface="+mn-lt"/>
                          <a:ea typeface="+mn-ea"/>
                          <a:cs typeface="+mn-cs"/>
                        </a:rPr>
                        <a:t>كتابة لغة الاشارة تحسن مفهوم الذات لدى الافراد الصم </a:t>
                      </a:r>
                    </a:p>
                    <a:p>
                      <a:pPr marL="342900" indent="-342900" rtl="1">
                        <a:buFont typeface="+mj-lt"/>
                        <a:buNone/>
                      </a:pPr>
                      <a:r>
                        <a:rPr lang="x-none" sz="1600" u="none" kern="1200" dirty="0" smtClean="0">
                          <a:solidFill>
                            <a:schemeClr val="dk1"/>
                          </a:solidFill>
                          <a:latin typeface="+mn-lt"/>
                          <a:ea typeface="+mn-ea"/>
                          <a:cs typeface="+mn-cs"/>
                        </a:rPr>
                        <a:t>10-</a:t>
                      </a:r>
                      <a:r>
                        <a:rPr lang="x-none" sz="1600" u="none" kern="1200" baseline="0" dirty="0" smtClean="0">
                          <a:solidFill>
                            <a:schemeClr val="dk1"/>
                          </a:solidFill>
                          <a:latin typeface="+mn-lt"/>
                          <a:ea typeface="+mn-ea"/>
                          <a:cs typeface="+mn-cs"/>
                        </a:rPr>
                        <a:t> </a:t>
                      </a:r>
                      <a:r>
                        <a:rPr lang="x-none" sz="1600" u="none" kern="1200" dirty="0" smtClean="0">
                          <a:solidFill>
                            <a:schemeClr val="dk1"/>
                          </a:solidFill>
                          <a:latin typeface="+mn-lt"/>
                          <a:ea typeface="+mn-ea"/>
                          <a:cs typeface="+mn-cs"/>
                        </a:rPr>
                        <a:t>كتابة لغة الاشارة تساعد في زيادة التحصيل الاكاديمي للصم</a:t>
                      </a:r>
                      <a:r>
                        <a:rPr lang="en-US" sz="1600" u="none" kern="1200" dirty="0" smtClean="0">
                          <a:solidFill>
                            <a:schemeClr val="dk1"/>
                          </a:solidFill>
                          <a:latin typeface="+mn-lt"/>
                          <a:ea typeface="+mn-ea"/>
                          <a:cs typeface="+mn-cs"/>
                        </a:rPr>
                        <a:t>. </a:t>
                      </a:r>
                    </a:p>
                    <a:p>
                      <a:pPr marL="342900" indent="-342900" rtl="1">
                        <a:buFont typeface="+mj-lt"/>
                        <a:buNone/>
                      </a:pPr>
                      <a:r>
                        <a:rPr lang="x-none" sz="1600" u="none" kern="1200" dirty="0" smtClean="0">
                          <a:solidFill>
                            <a:schemeClr val="dk1"/>
                          </a:solidFill>
                          <a:latin typeface="+mn-lt"/>
                          <a:ea typeface="+mn-ea"/>
                          <a:cs typeface="+mn-cs"/>
                        </a:rPr>
                        <a:t>11-كتابة لغة الاشارة تساعد تطبيق الدمج الشامل للصم</a:t>
                      </a:r>
                      <a:r>
                        <a:rPr lang="en-US" sz="1600" u="none" kern="1200" dirty="0" smtClean="0">
                          <a:solidFill>
                            <a:schemeClr val="dk1"/>
                          </a:solidFill>
                          <a:latin typeface="+mn-lt"/>
                          <a:ea typeface="+mn-ea"/>
                          <a:cs typeface="+mn-cs"/>
                        </a:rPr>
                        <a:t> </a:t>
                      </a:r>
                    </a:p>
                    <a:p>
                      <a:pPr marL="342900" indent="-342900" rtl="1">
                        <a:buFont typeface="+mj-lt"/>
                        <a:buNone/>
                      </a:pPr>
                      <a:r>
                        <a:rPr lang="x-none" sz="1600" u="none" kern="1200" dirty="0" smtClean="0">
                          <a:solidFill>
                            <a:schemeClr val="dk1"/>
                          </a:solidFill>
                          <a:latin typeface="+mn-lt"/>
                          <a:ea typeface="+mn-ea"/>
                          <a:cs typeface="+mn-cs"/>
                        </a:rPr>
                        <a:t>12- كتابة لغة الاشارة تساعد في تطوير الترجمة بين اللغة المنطوقة ولغة الاشارة </a:t>
                      </a:r>
                      <a:r>
                        <a:rPr lang="en-US" sz="1600" u="none" kern="1200" dirty="0" smtClean="0">
                          <a:solidFill>
                            <a:schemeClr val="dk1"/>
                          </a:solidFill>
                          <a:latin typeface="+mn-lt"/>
                          <a:ea typeface="+mn-ea"/>
                          <a:cs typeface="+mn-cs"/>
                        </a:rPr>
                        <a:t> </a:t>
                      </a:r>
                    </a:p>
                    <a:p>
                      <a:pPr marL="342900" indent="-342900" rtl="1">
                        <a:buFont typeface="+mj-lt"/>
                        <a:buNone/>
                      </a:pPr>
                      <a:r>
                        <a:rPr lang="x-none" sz="1600" u="none" kern="1200" dirty="0" smtClean="0">
                          <a:solidFill>
                            <a:schemeClr val="dk1"/>
                          </a:solidFill>
                          <a:latin typeface="+mn-lt"/>
                          <a:ea typeface="+mn-ea"/>
                          <a:cs typeface="+mn-cs"/>
                        </a:rPr>
                        <a:t>13- كتابة لغة الاشارة تعمل على مساواة لغة الاشارة باللغة المنطوقة </a:t>
                      </a:r>
                      <a:r>
                        <a:rPr lang="en-US" sz="1600" u="none" kern="1200" dirty="0" smtClean="0">
                          <a:solidFill>
                            <a:schemeClr val="dk1"/>
                          </a:solidFill>
                          <a:latin typeface="+mn-lt"/>
                          <a:ea typeface="+mn-ea"/>
                          <a:cs typeface="+mn-cs"/>
                        </a:rPr>
                        <a:t>. </a:t>
                      </a:r>
                    </a:p>
                    <a:p>
                      <a:pPr marL="342900" indent="-342900" algn="r" rtl="1">
                        <a:buFont typeface="+mj-lt"/>
                        <a:buNone/>
                      </a:pPr>
                      <a:endParaRPr lang="en-US" sz="1400" dirty="0"/>
                    </a:p>
                  </a:txBody>
                  <a:tcPr/>
                </a:tc>
              </a:tr>
            </a:tbl>
          </a:graphicData>
        </a:graphic>
      </p:graphicFrame>
    </p:spTree>
  </p:cSld>
  <p:clrMapOvr>
    <a:masterClrMapping/>
  </p:clrMapOvr>
  <p:transition xmlns:p14="http://schemas.microsoft.com/office/powerpoint/2010/main">
    <p:cover dir="r"/>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r"/>
            <a:r>
              <a:rPr lang="x-none" dirty="0" smtClean="0"/>
              <a:t>الاطار النظري</a:t>
            </a:r>
            <a:endParaRPr lang="x-none" dirty="0"/>
          </a:p>
        </p:txBody>
      </p:sp>
      <p:sp>
        <p:nvSpPr>
          <p:cNvPr id="3" name="عنصر نائب للمحتوى 2"/>
          <p:cNvSpPr>
            <a:spLocks noGrp="1"/>
          </p:cNvSpPr>
          <p:nvPr>
            <p:ph idx="4294967295"/>
          </p:nvPr>
        </p:nvSpPr>
        <p:spPr>
          <a:xfrm>
            <a:off x="467544" y="1700808"/>
            <a:ext cx="8280920" cy="3284984"/>
          </a:xfrm>
        </p:spPr>
        <p:txBody>
          <a:bodyPr>
            <a:normAutofit/>
          </a:bodyPr>
          <a:lstStyle/>
          <a:p>
            <a:pPr algn="just">
              <a:buNone/>
            </a:pPr>
            <a:r>
              <a:rPr lang="x-none" dirty="0" smtClean="0"/>
              <a:t>يعرف الاتجاه بانه تركيب منظم ودائم نسبيا من المعتقدات والمشاعر والسلوك نحو الاحداث والمواقف والاشياء والمجموعات والرموز الاجتماعية المهمة  </a:t>
            </a:r>
            <a:r>
              <a:rPr lang="en-US" dirty="0" smtClean="0"/>
              <a:t>(Hogg, Vaughan, 2005).</a:t>
            </a:r>
            <a:endParaRPr lang="x-none" dirty="0" smtClean="0"/>
          </a:p>
          <a:p>
            <a:pPr algn="just">
              <a:buNone/>
            </a:pPr>
            <a:endParaRPr lang="x-none" dirty="0" smtClean="0"/>
          </a:p>
          <a:p>
            <a:pPr algn="l" rtl="0"/>
            <a:endParaRPr lang="x-none" dirty="0"/>
          </a:p>
        </p:txBody>
      </p:sp>
    </p:spTree>
    <p:extLst>
      <p:ext uri="{BB962C8B-B14F-4D97-AF65-F5344CB8AC3E}">
        <p14:creationId xmlns:p14="http://schemas.microsoft.com/office/powerpoint/2010/main" val="861568198"/>
      </p:ext>
    </p:extLst>
  </p:cSld>
  <p:clrMapOvr>
    <a:masterClrMapping/>
  </p:clrMapOvr>
  <p:transition xmlns:p14="http://schemas.microsoft.com/office/powerpoint/2010/main">
    <p:cover dir="r"/>
  </p:transition>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x-none" dirty="0" smtClean="0"/>
              <a:t>المناقشة</a:t>
            </a:r>
            <a:endParaRPr lang="en-US" dirty="0"/>
          </a:p>
        </p:txBody>
      </p:sp>
      <p:sp>
        <p:nvSpPr>
          <p:cNvPr id="5" name="Content Placeholder 4"/>
          <p:cNvSpPr>
            <a:spLocks noGrp="1"/>
          </p:cNvSpPr>
          <p:nvPr>
            <p:ph idx="1"/>
          </p:nvPr>
        </p:nvSpPr>
        <p:spPr/>
        <p:txBody>
          <a:bodyPr>
            <a:normAutofit/>
          </a:bodyPr>
          <a:lstStyle/>
          <a:p>
            <a:pPr algn="r">
              <a:buNone/>
            </a:pPr>
            <a:r>
              <a:rPr lang="x-none" dirty="0" smtClean="0"/>
              <a:t>فيما يتعلق بالسؤال الثاني</a:t>
            </a:r>
          </a:p>
          <a:p>
            <a:pPr algn="r"/>
            <a:r>
              <a:rPr lang="x-none" dirty="0" smtClean="0"/>
              <a:t>هل هناك فرق دال في اتجاهات المعلمين حول كتابة لغة الاشارة حسب متغيرات الدراسة ؟ </a:t>
            </a:r>
          </a:p>
          <a:p>
            <a:pPr algn="r">
              <a:buNone/>
            </a:pPr>
            <a:r>
              <a:rPr lang="x-none" dirty="0" smtClean="0"/>
              <a:t>اشارت النتائج الى انه لا يوجد فرق دال احصائيا يعود الى المتغيرات الدولة ومستوى التعليم ومستوى المهارة في كتابة لغة الاشارة وطريقة كتابة لغة الاشارة والخبرة في كتابة لغة الاشارة</a:t>
            </a:r>
            <a:endParaRPr lang="en-US" dirty="0" smtClean="0"/>
          </a:p>
          <a:p>
            <a:pPr algn="l" rtl="0">
              <a:buNone/>
            </a:pPr>
            <a:r>
              <a:rPr lang="en-US" dirty="0" smtClean="0"/>
              <a:t>  </a:t>
            </a:r>
          </a:p>
          <a:p>
            <a:pPr algn="l" rtl="0">
              <a:buNone/>
            </a:pPr>
            <a:endParaRPr lang="en-US" dirty="0"/>
          </a:p>
        </p:txBody>
      </p:sp>
    </p:spTree>
  </p:cSld>
  <p:clrMapOvr>
    <a:masterClrMapping/>
  </p:clrMapOvr>
  <p:transition xmlns:p14="http://schemas.microsoft.com/office/powerpoint/2010/main">
    <p:cover dir="r"/>
  </p:transition>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Discussion</a:t>
            </a:r>
            <a:endParaRPr lang="en-US" dirty="0"/>
          </a:p>
        </p:txBody>
      </p:sp>
      <p:sp>
        <p:nvSpPr>
          <p:cNvPr id="5" name="Content Placeholder 4"/>
          <p:cNvSpPr>
            <a:spLocks noGrp="1"/>
          </p:cNvSpPr>
          <p:nvPr>
            <p:ph idx="1"/>
          </p:nvPr>
        </p:nvSpPr>
        <p:spPr/>
        <p:txBody>
          <a:bodyPr>
            <a:normAutofit/>
          </a:bodyPr>
          <a:lstStyle/>
          <a:p>
            <a:pPr algn="r"/>
            <a:r>
              <a:rPr lang="x-none" dirty="0" smtClean="0"/>
              <a:t>وهذه النتيجة يمكن تفسيرها في ضوء سهولة تعلم كتابة لغة الاشارة والفائدة الكبيرة من كتابة لغة الاشارة في الحياة اليومية والتواصل والتعليم وهذه النتيجة تتفق مع الدراسات حول كتابة لغة الاشارة مثل:</a:t>
            </a:r>
          </a:p>
          <a:p>
            <a:pPr algn="r">
              <a:buNone/>
            </a:pPr>
            <a:r>
              <a:rPr lang="x-none" dirty="0" smtClean="0"/>
              <a:t>(</a:t>
            </a:r>
            <a:r>
              <a:rPr lang="en-US" dirty="0" smtClean="0"/>
              <a:t>flood,2002</a:t>
            </a:r>
            <a:r>
              <a:rPr lang="x-none" dirty="0" smtClean="0"/>
              <a:t>؛</a:t>
            </a:r>
            <a:r>
              <a:rPr lang="en-US" dirty="0" smtClean="0"/>
              <a:t> abushaira,2007</a:t>
            </a:r>
            <a:r>
              <a:rPr lang="x-none" dirty="0" smtClean="0"/>
              <a:t>؛</a:t>
            </a:r>
            <a:r>
              <a:rPr lang="en-US" dirty="0" err="1" smtClean="0"/>
              <a:t>Galea</a:t>
            </a:r>
            <a:r>
              <a:rPr lang="en-US" dirty="0" smtClean="0"/>
              <a:t>, 2013</a:t>
            </a:r>
            <a:r>
              <a:rPr lang="x-none" dirty="0" smtClean="0"/>
              <a:t>)</a:t>
            </a:r>
            <a:endParaRPr lang="en-US" dirty="0" smtClean="0"/>
          </a:p>
          <a:p>
            <a:pPr algn="l" rtl="0">
              <a:buNone/>
            </a:pPr>
            <a:endParaRPr lang="en-US" dirty="0" smtClean="0"/>
          </a:p>
          <a:p>
            <a:pPr algn="l" rtl="0">
              <a:buNone/>
            </a:pPr>
            <a:endParaRPr lang="en-US" dirty="0" smtClean="0"/>
          </a:p>
          <a:p>
            <a:pPr algn="l" rtl="0">
              <a:buNone/>
            </a:pPr>
            <a:r>
              <a:rPr lang="en-US" dirty="0" smtClean="0"/>
              <a:t>  </a:t>
            </a:r>
            <a:endParaRPr lang="en-US" dirty="0"/>
          </a:p>
        </p:txBody>
      </p:sp>
    </p:spTree>
  </p:cSld>
  <p:clrMapOvr>
    <a:masterClrMapping/>
  </p:clrMapOvr>
  <p:transition xmlns:p14="http://schemas.microsoft.com/office/powerpoint/2010/main">
    <p:cover dir="r"/>
  </p:transition>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x-none" dirty="0" smtClean="0"/>
              <a:t>المناقشة</a:t>
            </a:r>
            <a:endParaRPr lang="en-US" dirty="0"/>
          </a:p>
        </p:txBody>
      </p:sp>
      <p:sp>
        <p:nvSpPr>
          <p:cNvPr id="5" name="Content Placeholder 4"/>
          <p:cNvSpPr>
            <a:spLocks noGrp="1"/>
          </p:cNvSpPr>
          <p:nvPr>
            <p:ph idx="1"/>
          </p:nvPr>
        </p:nvSpPr>
        <p:spPr/>
        <p:txBody>
          <a:bodyPr>
            <a:normAutofit/>
          </a:bodyPr>
          <a:lstStyle/>
          <a:p>
            <a:pPr algn="r">
              <a:buNone/>
            </a:pPr>
            <a:r>
              <a:rPr lang="x-none" dirty="0" smtClean="0"/>
              <a:t>ولكن النتائج اشارت الى وجود فرق دال احصائيا في الاتجاهات يعود الى متغير الجنس لصالح الذكور زهذا ربما يعود الى اكثر مستوى القلق المرتفع عند الاناث اكثر من الذكور اثناء تعلم الكتابة  كما اشار الى ذلك المحيسن والحق (2012)</a:t>
            </a:r>
          </a:p>
          <a:p>
            <a:pPr algn="l" rtl="0">
              <a:buNone/>
            </a:pPr>
            <a:r>
              <a:rPr lang="en-US" dirty="0" smtClean="0"/>
              <a:t> </a:t>
            </a:r>
          </a:p>
          <a:p>
            <a:pPr algn="l" rtl="0"/>
            <a:endParaRPr lang="en-US" dirty="0" smtClean="0"/>
          </a:p>
          <a:p>
            <a:pPr algn="l" rtl="0"/>
            <a:endParaRPr lang="en-US" dirty="0"/>
          </a:p>
        </p:txBody>
      </p:sp>
    </p:spTree>
  </p:cSld>
  <p:clrMapOvr>
    <a:masterClrMapping/>
  </p:clrMapOvr>
  <p:transition xmlns:p14="http://schemas.microsoft.com/office/powerpoint/2010/main">
    <p:cover dir="r"/>
  </p:transition>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dirty="0"/>
          </a:p>
        </p:txBody>
      </p:sp>
      <p:sp>
        <p:nvSpPr>
          <p:cNvPr id="5" name="Content Placeholder 4"/>
          <p:cNvSpPr>
            <a:spLocks noGrp="1"/>
          </p:cNvSpPr>
          <p:nvPr>
            <p:ph idx="1"/>
          </p:nvPr>
        </p:nvSpPr>
        <p:spPr>
          <a:xfrm>
            <a:off x="457200" y="1600200"/>
            <a:ext cx="4762872" cy="4525963"/>
          </a:xfrm>
        </p:spPr>
        <p:txBody>
          <a:bodyPr>
            <a:normAutofit/>
          </a:bodyPr>
          <a:lstStyle/>
          <a:p>
            <a:pPr algn="just" rtl="0">
              <a:buNone/>
            </a:pPr>
            <a:r>
              <a:rPr lang="x-none" dirty="0" smtClean="0"/>
              <a:t>اشارت النتائج الى ان اكثر البرامج </a:t>
            </a:r>
          </a:p>
          <a:p>
            <a:pPr algn="just">
              <a:buNone/>
            </a:pPr>
            <a:r>
              <a:rPr lang="x-none" dirty="0" smtClean="0"/>
              <a:t>استخداما في كتابة لغة الاشارة هو</a:t>
            </a:r>
            <a:r>
              <a:rPr lang="en-US" dirty="0" smtClean="0"/>
              <a:t> </a:t>
            </a:r>
            <a:endParaRPr lang="x-none" dirty="0" smtClean="0"/>
          </a:p>
          <a:p>
            <a:pPr algn="ctr">
              <a:buNone/>
            </a:pPr>
            <a:r>
              <a:rPr lang="en-US" dirty="0" err="1" smtClean="0"/>
              <a:t>SignPuddle</a:t>
            </a:r>
            <a:r>
              <a:rPr lang="en-US" dirty="0" smtClean="0"/>
              <a:t> online</a:t>
            </a:r>
            <a:endParaRPr lang="x-none" dirty="0" smtClean="0"/>
          </a:p>
          <a:p>
            <a:pPr algn="just">
              <a:buNone/>
            </a:pPr>
            <a:r>
              <a:rPr lang="x-none" dirty="0" smtClean="0"/>
              <a:t>وهذا ربما يعود الى الدعم الكبير المقدم من فالري ساتون  وستيف سليفنسكي كما يعود ربما الى سهولة الوصول اليه عبر الانتر نت وسهولة استخدامه</a:t>
            </a:r>
            <a:endParaRPr lang="en-US" dirty="0"/>
          </a:p>
        </p:txBody>
      </p:sp>
      <p:pic>
        <p:nvPicPr>
          <p:cNvPr id="6" name="Picture 2"/>
          <p:cNvPicPr>
            <a:picLocks noChangeAspect="1" noChangeArrowheads="1"/>
          </p:cNvPicPr>
          <p:nvPr/>
        </p:nvPicPr>
        <p:blipFill>
          <a:blip r:embed="rId2" cstate="print"/>
          <a:srcRect/>
          <a:stretch>
            <a:fillRect/>
          </a:stretch>
        </p:blipFill>
        <p:spPr bwMode="auto">
          <a:xfrm>
            <a:off x="5940152" y="1556792"/>
            <a:ext cx="2843807" cy="4437112"/>
          </a:xfrm>
          <a:prstGeom prst="rect">
            <a:avLst/>
          </a:prstGeom>
          <a:noFill/>
          <a:ln w="9525">
            <a:noFill/>
            <a:miter lim="800000"/>
            <a:headEnd/>
            <a:tailEnd/>
          </a:ln>
          <a:scene3d>
            <a:camera prst="orthographicFront"/>
            <a:lightRig rig="threePt" dir="t"/>
          </a:scene3d>
          <a:sp3d>
            <a:bevelT/>
          </a:sp3d>
        </p:spPr>
      </p:pic>
    </p:spTree>
  </p:cSld>
  <p:clrMapOvr>
    <a:masterClrMapping/>
  </p:clrMapOvr>
  <p:transition xmlns:p14="http://schemas.microsoft.com/office/powerpoint/2010/main">
    <p:cover dir="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x-none" dirty="0" smtClean="0"/>
              <a:t>التوصيات</a:t>
            </a:r>
            <a:endParaRPr lang="en-US" dirty="0"/>
          </a:p>
        </p:txBody>
      </p:sp>
      <p:sp>
        <p:nvSpPr>
          <p:cNvPr id="5" name="Content Placeholder 4"/>
          <p:cNvSpPr>
            <a:spLocks noGrp="1"/>
          </p:cNvSpPr>
          <p:nvPr>
            <p:ph idx="1"/>
          </p:nvPr>
        </p:nvSpPr>
        <p:spPr/>
        <p:txBody>
          <a:bodyPr>
            <a:normAutofit/>
          </a:bodyPr>
          <a:lstStyle/>
          <a:p>
            <a:pPr algn="r"/>
            <a:r>
              <a:rPr lang="x-none" dirty="0" smtClean="0"/>
              <a:t>اجراء دراسات حول اتجاهات المجتمع وصانعي القرار حول كتابة لغة الاشارة </a:t>
            </a:r>
          </a:p>
          <a:p>
            <a:pPr algn="r"/>
            <a:r>
              <a:rPr lang="x-none" dirty="0" smtClean="0"/>
              <a:t>دراسة الاسباب الحقيقية لرفض البعض كتابة لغة الاشارة في بعض المناطق</a:t>
            </a:r>
            <a:endParaRPr lang="en-US" dirty="0"/>
          </a:p>
        </p:txBody>
      </p:sp>
    </p:spTree>
  </p:cSld>
  <p:clrMapOvr>
    <a:masterClrMapping/>
  </p:clrMapOvr>
  <p:transition xmlns:p14="http://schemas.microsoft.com/office/powerpoint/2010/main">
    <p:cover dir="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x-none" dirty="0" smtClean="0"/>
              <a:t>المراجع </a:t>
            </a:r>
            <a:endParaRPr lang="x-none" dirty="0"/>
          </a:p>
        </p:txBody>
      </p:sp>
      <p:sp>
        <p:nvSpPr>
          <p:cNvPr id="3" name="عنصر نائب للمحتوى 2"/>
          <p:cNvSpPr>
            <a:spLocks noGrp="1"/>
          </p:cNvSpPr>
          <p:nvPr>
            <p:ph idx="4294967295"/>
          </p:nvPr>
        </p:nvSpPr>
        <p:spPr>
          <a:xfrm>
            <a:off x="457200" y="1600200"/>
            <a:ext cx="8229600" cy="4525963"/>
          </a:xfrm>
        </p:spPr>
        <p:txBody>
          <a:bodyPr>
            <a:normAutofit fontScale="92500" lnSpcReduction="20000"/>
          </a:bodyPr>
          <a:lstStyle/>
          <a:p>
            <a:pPr lvl="0" algn="l" rtl="0"/>
            <a:r>
              <a:rPr lang="en-US" sz="1100" u="sng" dirty="0" err="1" smtClean="0">
                <a:hlinkClick r:id="rId2"/>
              </a:rPr>
              <a:t>Barreto</a:t>
            </a:r>
            <a:r>
              <a:rPr lang="en-US" sz="1100" dirty="0" smtClean="0"/>
              <a:t>,(2014). Literacy in a Trilingual Context using SignWriting: the Paraguayan Experience. </a:t>
            </a:r>
            <a:r>
              <a:rPr lang="en-US" sz="1100" dirty="0" err="1" smtClean="0"/>
              <a:t>SignWritng</a:t>
            </a:r>
            <a:r>
              <a:rPr lang="en-US" sz="1100" dirty="0" smtClean="0"/>
              <a:t> Symposium 2014, </a:t>
            </a:r>
            <a:r>
              <a:rPr lang="en-US" sz="1100" dirty="0" err="1" smtClean="0"/>
              <a:t>Retrvied</a:t>
            </a:r>
            <a:r>
              <a:rPr lang="en-US" sz="1100" dirty="0" smtClean="0"/>
              <a:t> </a:t>
            </a:r>
            <a:r>
              <a:rPr lang="en-US" sz="1100" u="sng" dirty="0" smtClean="0">
                <a:hlinkClick r:id="rId3"/>
              </a:rPr>
              <a:t>www.signwriting.org/symposium/archive/sws0006_Abstract_SignWriting_Literacy_Paraguay_Mirta_Barreto.pdf</a:t>
            </a:r>
            <a:r>
              <a:rPr lang="en-US" sz="1100" dirty="0" smtClean="0"/>
              <a:t> </a:t>
            </a:r>
          </a:p>
          <a:p>
            <a:pPr lvl="0" algn="l" rtl="0"/>
            <a:r>
              <a:rPr lang="en-US" sz="1100" dirty="0" smtClean="0"/>
              <a:t>by </a:t>
            </a:r>
            <a:r>
              <a:rPr lang="en-US" sz="1100" u="sng" dirty="0" smtClean="0">
                <a:hlinkClick r:id="rId4"/>
              </a:rPr>
              <a:t> </a:t>
            </a:r>
            <a:r>
              <a:rPr lang="en-US" sz="1100" dirty="0" smtClean="0"/>
              <a:t>McLeod, Saul.  (2009). Attitudes and Behavior. </a:t>
            </a:r>
            <a:r>
              <a:rPr lang="en-US" sz="1100" dirty="0" err="1" smtClean="0"/>
              <a:t>Retrvied</a:t>
            </a:r>
            <a:r>
              <a:rPr lang="en-US" sz="1100" dirty="0" smtClean="0"/>
              <a:t>  </a:t>
            </a:r>
            <a:r>
              <a:rPr lang="en-US" sz="1100" u="sng" dirty="0" smtClean="0">
                <a:hlinkClick r:id="rId5"/>
              </a:rPr>
              <a:t>http://www.simplypsychology.org/attitudes.html</a:t>
            </a:r>
            <a:r>
              <a:rPr lang="en-US" sz="1100" dirty="0" smtClean="0"/>
              <a:t>. updated 2014 </a:t>
            </a:r>
          </a:p>
          <a:p>
            <a:pPr lvl="0" algn="l" rtl="0"/>
            <a:r>
              <a:rPr lang="en-US" sz="1100" dirty="0" err="1" smtClean="0"/>
              <a:t>Eagly</a:t>
            </a:r>
            <a:r>
              <a:rPr lang="en-US" sz="1100" dirty="0" smtClean="0"/>
              <a:t> and </a:t>
            </a:r>
            <a:r>
              <a:rPr lang="en-US" sz="1100" dirty="0" err="1" smtClean="0"/>
              <a:t>Chaiken</a:t>
            </a:r>
            <a:r>
              <a:rPr lang="en-US" sz="1100" dirty="0" smtClean="0"/>
              <a:t> (1993), in a highly influential textbook, defined attitudes as </a:t>
            </a:r>
          </a:p>
          <a:p>
            <a:pPr lvl="0" algn="l" rtl="0"/>
            <a:r>
              <a:rPr lang="en-US" sz="1100" dirty="0" err="1" smtClean="0"/>
              <a:t>Eagly</a:t>
            </a:r>
            <a:r>
              <a:rPr lang="en-US" sz="1100" dirty="0" smtClean="0"/>
              <a:t>, A. H., &amp; </a:t>
            </a:r>
            <a:r>
              <a:rPr lang="en-US" sz="1100" dirty="0" err="1" smtClean="0"/>
              <a:t>Chaiken</a:t>
            </a:r>
            <a:r>
              <a:rPr lang="en-US" sz="1100" dirty="0" smtClean="0"/>
              <a:t>, S. (1993). The psychology of attitudes. Fort Worth, TX: Harcourt Brace Jovanovich. </a:t>
            </a:r>
          </a:p>
          <a:p>
            <a:pPr lvl="0" algn="l" rtl="0"/>
            <a:r>
              <a:rPr lang="en-US" sz="1100" dirty="0" smtClean="0"/>
              <a:t>Flood, CECILIA. (2002). </a:t>
            </a:r>
            <a:r>
              <a:rPr lang="en-US" sz="1100" i="1" dirty="0" smtClean="0"/>
              <a:t>HOW DO DEAF AND HARD OF HEARING STUDENTS EXPERIENCE LEARNING TO WRITE USING SIGNWRITING, A WAY TO READ AND WRITE SIGNS? </a:t>
            </a:r>
            <a:r>
              <a:rPr lang="en-US" sz="1100" dirty="0" smtClean="0"/>
              <a:t>Dissertation 2002 </a:t>
            </a:r>
            <a:r>
              <a:rPr lang="en-US" sz="1100" dirty="0" err="1" smtClean="0"/>
              <a:t>Univ</a:t>
            </a:r>
            <a:r>
              <a:rPr lang="en-US" sz="1100" dirty="0" smtClean="0"/>
              <a:t> of New Mexico. </a:t>
            </a:r>
          </a:p>
          <a:p>
            <a:pPr lvl="0" algn="l" rtl="0"/>
            <a:r>
              <a:rPr lang="en-US" sz="1100" u="sng" dirty="0" smtClean="0">
                <a:hlinkClick r:id="rId6"/>
              </a:rPr>
              <a:t>Frost,  Adam </a:t>
            </a:r>
            <a:r>
              <a:rPr lang="en-US" sz="1100" dirty="0" smtClean="0"/>
              <a:t>. (2014). Ways to Write Sign Languages by Hand with SignWriting . </a:t>
            </a:r>
            <a:r>
              <a:rPr lang="en-US" sz="1100" dirty="0" err="1" smtClean="0"/>
              <a:t>SignWritng</a:t>
            </a:r>
            <a:r>
              <a:rPr lang="en-US" sz="1100" dirty="0" smtClean="0"/>
              <a:t> Symposium 2014 ,</a:t>
            </a:r>
            <a:r>
              <a:rPr lang="en-US" sz="1100" dirty="0" err="1" smtClean="0"/>
              <a:t>Retrvied</a:t>
            </a:r>
            <a:r>
              <a:rPr lang="en-US" sz="1100" dirty="0" smtClean="0"/>
              <a:t> </a:t>
            </a:r>
            <a:r>
              <a:rPr lang="en-US" sz="1100" u="sng" dirty="0" smtClean="0">
                <a:hlinkClick r:id="rId7"/>
              </a:rPr>
              <a:t>http://www.signwriting.org/symposium/presentation0003.html</a:t>
            </a:r>
            <a:r>
              <a:rPr lang="en-US" sz="1100" dirty="0" smtClean="0"/>
              <a:t> </a:t>
            </a:r>
          </a:p>
          <a:p>
            <a:pPr lvl="0" algn="l" rtl="0"/>
            <a:r>
              <a:rPr lang="en-US" sz="1100" dirty="0" err="1" smtClean="0"/>
              <a:t>Galea</a:t>
            </a:r>
            <a:r>
              <a:rPr lang="en-US" sz="1100" dirty="0" smtClean="0"/>
              <a:t>, Maria. (2014 ). SignWriting (SW) of Maltese Sign Language (LSM) and its development into an orthography: Linguistic considerations. A dissertation submitted in </a:t>
            </a:r>
            <a:r>
              <a:rPr lang="en-US" sz="1100" dirty="0" err="1" smtClean="0"/>
              <a:t>fulfilment</a:t>
            </a:r>
            <a:r>
              <a:rPr lang="en-US" sz="1100" dirty="0" smtClean="0"/>
              <a:t> of the requirements for the degree of Doctor of Philosophy in Linguistics, Institute of Linguistics, University of Malta, Malta 2014 </a:t>
            </a:r>
          </a:p>
          <a:p>
            <a:pPr lvl="0" algn="l" rtl="0"/>
            <a:r>
              <a:rPr lang="en-US" sz="1100" dirty="0" smtClean="0"/>
              <a:t>Hoffmann-</a:t>
            </a:r>
            <a:r>
              <a:rPr lang="en-US" sz="1100" dirty="0" err="1" smtClean="0"/>
              <a:t>Dilloway</a:t>
            </a:r>
            <a:r>
              <a:rPr lang="en-US" sz="1100" dirty="0" smtClean="0"/>
              <a:t>, E. (2011). Writing the smile: Language ideologies in, and through, sign language scripts. Language &amp; Communication, 31(4), 345-355. </a:t>
            </a:r>
          </a:p>
          <a:p>
            <a:pPr lvl="0" algn="l" rtl="0"/>
            <a:r>
              <a:rPr lang="en-US" sz="1100" dirty="0" smtClean="0"/>
              <a:t>Hogg, M., &amp; Vaughan, G. (2005). </a:t>
            </a:r>
            <a:r>
              <a:rPr lang="en-US" sz="1100" i="1" dirty="0" smtClean="0"/>
              <a:t>Social Psychology (4th edition)</a:t>
            </a:r>
            <a:r>
              <a:rPr lang="en-US" sz="1100" dirty="0" smtClean="0"/>
              <a:t>. London: Prentice-Hall. </a:t>
            </a:r>
          </a:p>
          <a:p>
            <a:pPr lvl="0" algn="l" rtl="0"/>
            <a:r>
              <a:rPr lang="pt-BR" sz="1100" dirty="0" smtClean="0"/>
              <a:t>Madson,BARRETO; Raquel, BARRETO.</a:t>
            </a:r>
            <a:r>
              <a:rPr lang="pt-BR" sz="1100" i="1" dirty="0" smtClean="0"/>
              <a:t> Mistérios, Escrita</a:t>
            </a:r>
            <a:r>
              <a:rPr lang="pt-BR" sz="1100" dirty="0" smtClean="0"/>
              <a:t>. Belo Horizonte, </a:t>
            </a:r>
            <a:r>
              <a:rPr lang="en-US" sz="1100" u="sng" dirty="0" err="1" smtClean="0">
                <a:hlinkClick r:id="rId8"/>
              </a:rPr>
              <a:t>Tcoelho</a:t>
            </a:r>
            <a:r>
              <a:rPr lang="en-US" sz="1100" dirty="0" smtClean="0"/>
              <a:t>, </a:t>
            </a:r>
            <a:r>
              <a:rPr lang="en-US" sz="1100" u="sng" dirty="0" err="1" smtClean="0">
                <a:hlinkClick r:id="rId8"/>
              </a:rPr>
              <a:t>atiana</a:t>
            </a:r>
            <a:r>
              <a:rPr lang="en-US" sz="1100" dirty="0" smtClean="0"/>
              <a:t>. (2014). Perspective of the Deaf</a:t>
            </a:r>
            <a:br>
              <a:rPr lang="en-US" sz="1100" dirty="0" smtClean="0"/>
            </a:br>
            <a:r>
              <a:rPr lang="en-US" sz="1100" dirty="0" smtClean="0"/>
              <a:t>About </a:t>
            </a:r>
            <a:r>
              <a:rPr lang="en-US" sz="1100" u="sng" dirty="0" smtClean="0"/>
              <a:t>SignWriting</a:t>
            </a:r>
            <a:r>
              <a:rPr lang="en-US" sz="1100" dirty="0" smtClean="0"/>
              <a:t> in the Brazilian City of </a:t>
            </a:r>
            <a:r>
              <a:rPr lang="en-US" sz="1100" dirty="0" err="1" smtClean="0"/>
              <a:t>Ipiaú</a:t>
            </a:r>
            <a:r>
              <a:rPr lang="en-US" sz="1100" dirty="0" smtClean="0"/>
              <a:t>/ Bahia. </a:t>
            </a:r>
            <a:r>
              <a:rPr lang="en-US" sz="1100" dirty="0" err="1" smtClean="0"/>
              <a:t>SignWritng</a:t>
            </a:r>
            <a:r>
              <a:rPr lang="en-US" sz="1100" dirty="0" smtClean="0"/>
              <a:t> Symposium 2014, </a:t>
            </a:r>
            <a:r>
              <a:rPr lang="en-US" sz="1100" dirty="0" err="1" smtClean="0"/>
              <a:t>Retrvied</a:t>
            </a:r>
            <a:r>
              <a:rPr lang="en-US" sz="1100" dirty="0" smtClean="0"/>
              <a:t> http://www.signwriting.org/symposium/presentation0018.html </a:t>
            </a:r>
          </a:p>
          <a:p>
            <a:pPr lvl="0" algn="l" rtl="0"/>
            <a:r>
              <a:rPr lang="en-US" sz="1100" dirty="0" err="1" smtClean="0"/>
              <a:t>Muhaisen</a:t>
            </a:r>
            <a:r>
              <a:rPr lang="en-US" sz="1100" dirty="0" smtClean="0"/>
              <a:t>, </a:t>
            </a:r>
            <a:r>
              <a:rPr lang="en-US" sz="1100" dirty="0" err="1" smtClean="0"/>
              <a:t>Mahda</a:t>
            </a:r>
            <a:r>
              <a:rPr lang="en-US" sz="1100" dirty="0" smtClean="0"/>
              <a:t> ,Al-</a:t>
            </a:r>
            <a:r>
              <a:rPr lang="en-US" sz="1100" dirty="0" err="1" smtClean="0"/>
              <a:t>Haq</a:t>
            </a:r>
            <a:r>
              <a:rPr lang="en-US" sz="1100" dirty="0" smtClean="0"/>
              <a:t>, Al-Abed. (2012).DIRECTORATE OF EDUCATION. </a:t>
            </a:r>
            <a:r>
              <a:rPr lang="en-US" sz="1100" i="1" dirty="0" smtClean="0"/>
              <a:t>International Journal of Humanities and Social Science Vol. 2 No. 6 [Special Issue – March 2012]</a:t>
            </a:r>
            <a:r>
              <a:rPr lang="en-US" sz="1100" dirty="0" smtClean="0"/>
              <a:t> </a:t>
            </a:r>
          </a:p>
          <a:p>
            <a:pPr lvl="0" algn="l" rtl="0"/>
            <a:r>
              <a:rPr lang="en-US" sz="1100" dirty="0" err="1" smtClean="0"/>
              <a:t>Remez</a:t>
            </a:r>
            <a:r>
              <a:rPr lang="en-US" sz="1100" dirty="0" smtClean="0"/>
              <a:t> </a:t>
            </a:r>
            <a:r>
              <a:rPr lang="en-US" sz="1100" dirty="0" err="1" smtClean="0"/>
              <a:t>Sasson.A</a:t>
            </a:r>
            <a:r>
              <a:rPr lang="en-US" sz="1100" dirty="0" smtClean="0"/>
              <a:t> Positive Attitude Leads to Success and Happiness. </a:t>
            </a:r>
            <a:r>
              <a:rPr lang="en-US" sz="1100" dirty="0" err="1" smtClean="0"/>
              <a:t>Retrvied</a:t>
            </a:r>
            <a:r>
              <a:rPr lang="en-US" sz="1100" dirty="0" smtClean="0"/>
              <a:t> </a:t>
            </a:r>
            <a:r>
              <a:rPr lang="en-US" sz="1100" u="sng" dirty="0" smtClean="0">
                <a:hlinkClick r:id="rId9"/>
              </a:rPr>
              <a:t>http://www.successconsciousness.com</a:t>
            </a:r>
            <a:r>
              <a:rPr lang="en-US" sz="1100" dirty="0" smtClean="0"/>
              <a:t> /positive_attitude.htm </a:t>
            </a:r>
          </a:p>
          <a:p>
            <a:pPr lvl="0" algn="l" rtl="0"/>
            <a:r>
              <a:rPr lang="en-US" sz="1100" dirty="0" err="1" smtClean="0"/>
              <a:t>Roald</a:t>
            </a:r>
            <a:r>
              <a:rPr lang="en-US" sz="1100" dirty="0" smtClean="0"/>
              <a:t> , </a:t>
            </a:r>
            <a:r>
              <a:rPr lang="en-US" sz="1100" dirty="0" err="1" smtClean="0"/>
              <a:t>Ingvild</a:t>
            </a:r>
            <a:r>
              <a:rPr lang="en-US" sz="1100" dirty="0" smtClean="0"/>
              <a:t>. (2000).TERMINOLOGY IN THE MAKING: PHYSICS TERMINOLOGY IN NORWEGIAN SIGN LANGUAGE. </a:t>
            </a:r>
            <a:r>
              <a:rPr lang="en-US" sz="1100" dirty="0" err="1" smtClean="0"/>
              <a:t>Retrvied</a:t>
            </a:r>
            <a:r>
              <a:rPr lang="en-US" sz="1100" dirty="0" smtClean="0"/>
              <a:t> </a:t>
            </a:r>
            <a:r>
              <a:rPr lang="en-US" sz="1100" u="sng" dirty="0" smtClean="0">
                <a:hlinkClick r:id="rId10"/>
              </a:rPr>
              <a:t>http://www.signwriting.org/archive/docs1/sw0058-NO-Norway-Physics.pdf</a:t>
            </a:r>
            <a:r>
              <a:rPr lang="en-US" sz="1100" dirty="0" smtClean="0"/>
              <a:t> </a:t>
            </a:r>
          </a:p>
          <a:p>
            <a:pPr lvl="0" algn="l" rtl="0"/>
            <a:r>
              <a:rPr lang="en-US" sz="1100" dirty="0" smtClean="0"/>
              <a:t>Schwarz, Norbert. (2001).  The Construction of Attitudes.</a:t>
            </a:r>
            <a:r>
              <a:rPr lang="de-DE" sz="1100" dirty="0" smtClean="0"/>
              <a:t> a chapter in A. Tesser &amp; N. Schwarz (Eds.) (2001), </a:t>
            </a:r>
            <a:r>
              <a:rPr lang="en-US" sz="1100" i="1" dirty="0" smtClean="0"/>
              <a:t>Intrapersonal Processes (Blackwell Handbook of Social Psychology)</a:t>
            </a:r>
            <a:r>
              <a:rPr lang="en-US" sz="1100" dirty="0" smtClean="0"/>
              <a:t>,Oxford, UK: Blackwell, pp. 436-457. </a:t>
            </a:r>
          </a:p>
          <a:p>
            <a:pPr lvl="0" algn="l" rtl="0"/>
            <a:r>
              <a:rPr lang="en-US" sz="1100" u="sng" dirty="0" err="1" smtClean="0">
                <a:hlinkClick r:id="rId11"/>
              </a:rPr>
              <a:t>Stumpf</a:t>
            </a:r>
            <a:r>
              <a:rPr lang="en-US" sz="1100" u="sng" dirty="0" smtClean="0">
                <a:hlinkClick r:id="rId11"/>
              </a:rPr>
              <a:t>, Marianne</a:t>
            </a:r>
            <a:r>
              <a:rPr lang="en-US" sz="1100" dirty="0" smtClean="0"/>
              <a:t> (2014). The </a:t>
            </a:r>
            <a:r>
              <a:rPr lang="en-US" sz="1100" u="sng" dirty="0" smtClean="0"/>
              <a:t>Literacy Process</a:t>
            </a:r>
            <a:r>
              <a:rPr lang="en-US" sz="1100" dirty="0" smtClean="0"/>
              <a:t> of Brazilian and French </a:t>
            </a:r>
            <a:r>
              <a:rPr lang="en-US" sz="1100" u="sng" dirty="0" smtClean="0"/>
              <a:t>Deaf Children</a:t>
            </a:r>
            <a:r>
              <a:rPr lang="en-US" sz="1100" dirty="0" smtClean="0"/>
              <a:t>. </a:t>
            </a:r>
            <a:r>
              <a:rPr lang="en-US" sz="1100" dirty="0" err="1" smtClean="0"/>
              <a:t>SignWritng</a:t>
            </a:r>
            <a:r>
              <a:rPr lang="en-US" sz="1100" dirty="0" smtClean="0"/>
              <a:t> Symposium 2014, </a:t>
            </a:r>
            <a:r>
              <a:rPr lang="en-US" sz="1100" dirty="0" err="1" smtClean="0"/>
              <a:t>Retrvied</a:t>
            </a:r>
            <a:r>
              <a:rPr lang="en-US" sz="1100" dirty="0" smtClean="0"/>
              <a:t> </a:t>
            </a:r>
            <a:r>
              <a:rPr lang="en-US" sz="1100" u="sng" dirty="0" smtClean="0">
                <a:hlinkClick r:id="rId12"/>
              </a:rPr>
              <a:t>http://www.signwriting.org/symposium/archive/sws0005_Abstract_Literacy_Process_of_Brazilian_and_French_Deaf_Children.pdf</a:t>
            </a:r>
            <a:r>
              <a:rPr lang="en-US" sz="1100" dirty="0" smtClean="0"/>
              <a:t> </a:t>
            </a:r>
          </a:p>
          <a:p>
            <a:pPr lvl="0" algn="l" rtl="0"/>
            <a:r>
              <a:rPr lang="en-US" sz="1100" dirty="0" err="1" smtClean="0"/>
              <a:t>Stumpf</a:t>
            </a:r>
            <a:r>
              <a:rPr lang="en-US" sz="1100" dirty="0" smtClean="0"/>
              <a:t>, Marianne(2014). </a:t>
            </a:r>
            <a:r>
              <a:rPr lang="en-US" sz="1100" u="sng" dirty="0" smtClean="0">
                <a:hlinkClick r:id="rId11"/>
              </a:rPr>
              <a:t>"The Literacy Process of Brazilian and French Deaf Children</a:t>
            </a:r>
            <a:r>
              <a:rPr lang="en-US" sz="1100" dirty="0" smtClean="0"/>
              <a:t>. . </a:t>
            </a:r>
            <a:r>
              <a:rPr lang="en-US" sz="1100" dirty="0" err="1" smtClean="0"/>
              <a:t>SignWritng</a:t>
            </a:r>
            <a:r>
              <a:rPr lang="en-US" sz="1100" dirty="0" smtClean="0"/>
              <a:t> Symposium 2014 ,</a:t>
            </a:r>
            <a:r>
              <a:rPr lang="en-US" sz="1100" dirty="0" err="1" smtClean="0"/>
              <a:t>Retrvied</a:t>
            </a:r>
            <a:r>
              <a:rPr lang="en-US" sz="1100" dirty="0" smtClean="0"/>
              <a:t> </a:t>
            </a:r>
          </a:p>
          <a:p>
            <a:pPr algn="l" rtl="0"/>
            <a:r>
              <a:rPr lang="en-US" sz="1100" dirty="0" smtClean="0"/>
              <a:t> </a:t>
            </a:r>
          </a:p>
          <a:p>
            <a:pPr algn="l" rtl="0">
              <a:buNone/>
            </a:pPr>
            <a:endParaRPr lang="en-US" sz="1100" dirty="0"/>
          </a:p>
        </p:txBody>
      </p:sp>
    </p:spTree>
    <p:extLst>
      <p:ext uri="{BB962C8B-B14F-4D97-AF65-F5344CB8AC3E}">
        <p14:creationId xmlns:p14="http://schemas.microsoft.com/office/powerpoint/2010/main" val="3337521332"/>
      </p:ext>
    </p:extLst>
  </p:cSld>
  <p:clrMapOvr>
    <a:masterClrMapping/>
  </p:clrMapOvr>
  <p:transition xmlns:p14="http://schemas.microsoft.com/office/powerpoint/2010/main">
    <p:cover dir="r"/>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x-none" dirty="0"/>
          </a:p>
        </p:txBody>
      </p:sp>
      <p:sp>
        <p:nvSpPr>
          <p:cNvPr id="3" name="عنصر نائب للمحتوى 2"/>
          <p:cNvSpPr>
            <a:spLocks noGrp="1"/>
          </p:cNvSpPr>
          <p:nvPr>
            <p:ph idx="4294967295"/>
          </p:nvPr>
        </p:nvSpPr>
        <p:spPr>
          <a:xfrm>
            <a:off x="0" y="1844824"/>
            <a:ext cx="9144000" cy="3717032"/>
          </a:xfrm>
        </p:spPr>
        <p:txBody>
          <a:bodyPr>
            <a:normAutofit/>
          </a:bodyPr>
          <a:lstStyle/>
          <a:p>
            <a:pPr algn="r">
              <a:buNone/>
            </a:pPr>
            <a:r>
              <a:rPr lang="x-none" dirty="0" smtClean="0"/>
              <a:t>ويعرف ايضا بانه </a:t>
            </a:r>
          </a:p>
          <a:p>
            <a:pPr algn="r">
              <a:buNone/>
            </a:pPr>
            <a:r>
              <a:rPr lang="x-none" dirty="0" smtClean="0"/>
              <a:t>ميل نفسي يعبر عنه من خلال درجة التفضيل او عدم التفضيل للاشياء </a:t>
            </a:r>
            <a:r>
              <a:rPr lang="en-US" dirty="0" smtClean="0"/>
              <a:t>(</a:t>
            </a:r>
            <a:r>
              <a:rPr lang="en-US" dirty="0" err="1"/>
              <a:t>Eagly</a:t>
            </a:r>
            <a:r>
              <a:rPr lang="en-US" dirty="0"/>
              <a:t>, </a:t>
            </a:r>
            <a:r>
              <a:rPr lang="en-US" dirty="0" err="1" smtClean="0"/>
              <a:t>Chaiken</a:t>
            </a:r>
            <a:r>
              <a:rPr lang="en-US" dirty="0"/>
              <a:t>, </a:t>
            </a:r>
            <a:r>
              <a:rPr lang="en-US" dirty="0" smtClean="0"/>
              <a:t>1993).</a:t>
            </a:r>
          </a:p>
          <a:p>
            <a:pPr algn="r"/>
            <a:endParaRPr lang="x-none" dirty="0"/>
          </a:p>
        </p:txBody>
      </p:sp>
    </p:spTree>
    <p:extLst>
      <p:ext uri="{BB962C8B-B14F-4D97-AF65-F5344CB8AC3E}">
        <p14:creationId xmlns:p14="http://schemas.microsoft.com/office/powerpoint/2010/main" val="2215823341"/>
      </p:ext>
    </p:extLst>
  </p:cSld>
  <p:clrMapOvr>
    <a:masterClrMapping/>
  </p:clrMapOvr>
  <p:transition xmlns:p14="http://schemas.microsoft.com/office/powerpoint/2010/main">
    <p:cover dir="r"/>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x-none" b="1" dirty="0" smtClean="0"/>
              <a:t>مكونات الاتجاه </a:t>
            </a:r>
            <a:endParaRPr lang="x-none" dirty="0"/>
          </a:p>
        </p:txBody>
      </p:sp>
      <p:sp>
        <p:nvSpPr>
          <p:cNvPr id="3" name="عنصر نائب للمحتوى 2"/>
          <p:cNvSpPr>
            <a:spLocks noGrp="1"/>
          </p:cNvSpPr>
          <p:nvPr>
            <p:ph idx="4294967295"/>
          </p:nvPr>
        </p:nvSpPr>
        <p:spPr>
          <a:xfrm>
            <a:off x="0" y="1268760"/>
            <a:ext cx="9144000" cy="4248472"/>
          </a:xfrm>
        </p:spPr>
        <p:txBody>
          <a:bodyPr>
            <a:normAutofit/>
          </a:bodyPr>
          <a:lstStyle/>
          <a:p>
            <a:pPr marL="0" indent="0" algn="l" rtl="0">
              <a:buNone/>
            </a:pPr>
            <a:r>
              <a:rPr lang="en-US" dirty="0"/>
              <a:t/>
            </a:r>
            <a:br>
              <a:rPr lang="en-US" dirty="0"/>
            </a:br>
            <a:endParaRPr lang="en-US" dirty="0"/>
          </a:p>
          <a:p>
            <a:r>
              <a:rPr lang="x-none" b="1" dirty="0" smtClean="0"/>
              <a:t>المكون الوجداني : مشاعر الفرد وعواطفه حول شيء ما</a:t>
            </a:r>
          </a:p>
          <a:p>
            <a:r>
              <a:rPr lang="x-none" b="1" dirty="0" smtClean="0"/>
              <a:t>المكون السلوكي : السلوك الناتج عن الاتجاه حول شيء ما</a:t>
            </a:r>
          </a:p>
          <a:p>
            <a:pPr algn="r"/>
            <a:r>
              <a:rPr lang="x-none" b="1" dirty="0" smtClean="0"/>
              <a:t>المكون المعرفي  : وهي المعتقدات والمعارف حول شيء ما</a:t>
            </a:r>
            <a:endParaRPr lang="en-US" dirty="0"/>
          </a:p>
          <a:p>
            <a:pPr algn="l" rtl="0"/>
            <a:endParaRPr lang="x-none" dirty="0"/>
          </a:p>
        </p:txBody>
      </p:sp>
    </p:spTree>
    <p:extLst>
      <p:ext uri="{BB962C8B-B14F-4D97-AF65-F5344CB8AC3E}">
        <p14:creationId xmlns:p14="http://schemas.microsoft.com/office/powerpoint/2010/main" val="3134205648"/>
      </p:ext>
    </p:extLst>
  </p:cSld>
  <p:clrMapOvr>
    <a:masterClrMapping/>
  </p:clrMapOvr>
  <p:transition xmlns:p14="http://schemas.microsoft.com/office/powerpoint/2010/main">
    <p:cover dir="r"/>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x-none" sz="3100" b="1" dirty="0" smtClean="0"/>
              <a:t>مظاهر الاتجاهات الايجابية</a:t>
            </a:r>
            <a:endParaRPr lang="x-none" sz="3100" b="1" dirty="0"/>
          </a:p>
        </p:txBody>
      </p:sp>
      <p:sp>
        <p:nvSpPr>
          <p:cNvPr id="3" name="عنصر نائب للمحتوى 2"/>
          <p:cNvSpPr>
            <a:spLocks noGrp="1"/>
          </p:cNvSpPr>
          <p:nvPr>
            <p:ph idx="4294967295"/>
          </p:nvPr>
        </p:nvSpPr>
        <p:spPr>
          <a:xfrm>
            <a:off x="755576" y="1988840"/>
            <a:ext cx="7775848" cy="3356992"/>
          </a:xfrm>
        </p:spPr>
        <p:txBody>
          <a:bodyPr>
            <a:normAutofit fontScale="92500" lnSpcReduction="20000"/>
          </a:bodyPr>
          <a:lstStyle/>
          <a:p>
            <a:pPr algn="r"/>
            <a:r>
              <a:rPr lang="x-none" dirty="0" smtClean="0"/>
              <a:t>التفكير الايجابي </a:t>
            </a:r>
          </a:p>
          <a:p>
            <a:pPr algn="r"/>
            <a:r>
              <a:rPr lang="x-none" dirty="0" smtClean="0"/>
              <a:t>التفكير البناء </a:t>
            </a:r>
          </a:p>
          <a:p>
            <a:pPr algn="r"/>
            <a:r>
              <a:rPr lang="x-none" dirty="0" smtClean="0"/>
              <a:t>لتفكير الابداعي</a:t>
            </a:r>
          </a:p>
          <a:p>
            <a:pPr algn="r"/>
            <a:r>
              <a:rPr lang="x-none" dirty="0" smtClean="0"/>
              <a:t> التفاؤل</a:t>
            </a:r>
          </a:p>
          <a:p>
            <a:pPr algn="r"/>
            <a:r>
              <a:rPr lang="x-none" dirty="0" smtClean="0"/>
              <a:t>الدافعية للانجاز</a:t>
            </a:r>
          </a:p>
          <a:p>
            <a:pPr algn="r"/>
            <a:r>
              <a:rPr lang="x-none" dirty="0" smtClean="0"/>
              <a:t>اكمال المهمة </a:t>
            </a:r>
          </a:p>
          <a:p>
            <a:pPr algn="r"/>
            <a:r>
              <a:rPr lang="x-none" dirty="0" smtClean="0"/>
              <a:t>الشعور بالسعادة</a:t>
            </a:r>
            <a:endParaRPr lang="en-US" dirty="0" smtClean="0"/>
          </a:p>
          <a:p>
            <a:pPr algn="r">
              <a:buNone/>
            </a:pPr>
            <a:endParaRPr lang="x-none" dirty="0"/>
          </a:p>
        </p:txBody>
      </p:sp>
    </p:spTree>
    <p:extLst>
      <p:ext uri="{BB962C8B-B14F-4D97-AF65-F5344CB8AC3E}">
        <p14:creationId xmlns:p14="http://schemas.microsoft.com/office/powerpoint/2010/main" val="3475524198"/>
      </p:ext>
    </p:extLst>
  </p:cSld>
  <p:clrMapOvr>
    <a:masterClrMapping/>
  </p:clrMapOvr>
  <p:transition xmlns:p14="http://schemas.microsoft.com/office/powerpoint/2010/main">
    <p:cover dir="r"/>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x-none" b="1" dirty="0" smtClean="0"/>
              <a:t>الاتجاه الايجابي يساعد  في </a:t>
            </a:r>
            <a:endParaRPr lang="x-none" dirty="0"/>
          </a:p>
        </p:txBody>
      </p:sp>
      <p:sp>
        <p:nvSpPr>
          <p:cNvPr id="3" name="عنصر نائب للمحتوى 2"/>
          <p:cNvSpPr>
            <a:spLocks noGrp="1"/>
          </p:cNvSpPr>
          <p:nvPr>
            <p:ph idx="4294967295"/>
          </p:nvPr>
        </p:nvSpPr>
        <p:spPr>
          <a:xfrm>
            <a:off x="1043608" y="1556792"/>
            <a:ext cx="7128792" cy="4869160"/>
          </a:xfrm>
        </p:spPr>
        <p:txBody>
          <a:bodyPr>
            <a:normAutofit/>
          </a:bodyPr>
          <a:lstStyle/>
          <a:p>
            <a:pPr algn="r"/>
            <a:r>
              <a:rPr lang="x-none" dirty="0" smtClean="0"/>
              <a:t>توقع النجاح</a:t>
            </a:r>
          </a:p>
          <a:p>
            <a:pPr algn="r"/>
            <a:r>
              <a:rPr lang="x-none" dirty="0" smtClean="0"/>
              <a:t>اكتشاف مشاعرنا</a:t>
            </a:r>
          </a:p>
          <a:p>
            <a:pPr algn="r"/>
            <a:r>
              <a:rPr lang="x-none" dirty="0" smtClean="0"/>
              <a:t>تجاوز العوائق</a:t>
            </a:r>
          </a:p>
          <a:p>
            <a:pPr algn="r"/>
            <a:r>
              <a:rPr lang="x-none" dirty="0" smtClean="0"/>
              <a:t>تحويل الفشل والمشاكل الى نجاح وفرص</a:t>
            </a:r>
          </a:p>
          <a:p>
            <a:pPr algn="r"/>
            <a:r>
              <a:rPr lang="x-none" dirty="0" smtClean="0"/>
              <a:t>تعزيز القدرات </a:t>
            </a:r>
          </a:p>
          <a:p>
            <a:pPr algn="r"/>
            <a:r>
              <a:rPr lang="x-none" dirty="0" smtClean="0"/>
              <a:t>تعزيز الثقة بالنفس</a:t>
            </a:r>
            <a:endParaRPr lang="x-none" dirty="0"/>
          </a:p>
        </p:txBody>
      </p:sp>
    </p:spTree>
    <p:extLst>
      <p:ext uri="{BB962C8B-B14F-4D97-AF65-F5344CB8AC3E}">
        <p14:creationId xmlns:p14="http://schemas.microsoft.com/office/powerpoint/2010/main" val="2784224396"/>
      </p:ext>
    </p:extLst>
  </p:cSld>
  <p:clrMapOvr>
    <a:masterClrMapping/>
  </p:clrMapOvr>
  <p:transition xmlns:p14="http://schemas.microsoft.com/office/powerpoint/2010/main">
    <p:cover dir="r"/>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14740</TotalTime>
  <Words>2221</Words>
  <Application>Microsoft Macintosh PowerPoint</Application>
  <PresentationFormat>On-screen Show (4:3)</PresentationFormat>
  <Paragraphs>659</Paragraphs>
  <Slides>55</Slides>
  <Notes>0</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نسق Office</vt:lpstr>
      <vt:lpstr>ورشة كتابة لغة الإشارة 2015  تموز 21-24 مباشرة عبر الانتر نت </vt:lpstr>
      <vt:lpstr>PowerPoint Presentation</vt:lpstr>
      <vt:lpstr>إتجاهات المعلمين حول كتابة لغة الإشارة</vt:lpstr>
      <vt:lpstr>PowerPoint Presentation</vt:lpstr>
      <vt:lpstr>الاطار النظري</vt:lpstr>
      <vt:lpstr>PowerPoint Presentation</vt:lpstr>
      <vt:lpstr>مكونات الاتجاه </vt:lpstr>
      <vt:lpstr>مظاهر الاتجاهات الايجابية</vt:lpstr>
      <vt:lpstr>الاتجاه الايجابي يساعد  في </vt:lpstr>
      <vt:lpstr>الدراسات السابقة</vt:lpstr>
      <vt:lpstr>PowerPoint Presentation</vt:lpstr>
      <vt:lpstr>PowerPoint Presentation</vt:lpstr>
      <vt:lpstr>PowerPoint Presentation</vt:lpstr>
      <vt:lpstr>PowerPoint Presentation</vt:lpstr>
      <vt:lpstr>PowerPoint Presentation</vt:lpstr>
      <vt:lpstr>الاتجاهات السلبية نحوكتابة لغة الاشارة </vt:lpstr>
      <vt:lpstr>مشكلة الدراسة </vt:lpstr>
      <vt:lpstr>متغيرات الدراسة </vt:lpstr>
      <vt:lpstr>هدف الدراسة </vt:lpstr>
      <vt:lpstr>اهمية الدراسة </vt:lpstr>
      <vt:lpstr>منهج الدراسة واداتها </vt:lpstr>
      <vt:lpstr>الصدق والثبات </vt:lpstr>
      <vt:lpstr> الصدق : تم حساب الصدق من خلال  1- معاملات الارتباط بين الاداء على الفقرة والدرجة الكلية  2- اتفاق المحكمين    </vt:lpstr>
      <vt:lpstr>المشاركون في الدراسة </vt:lpstr>
      <vt:lpstr>المشاركون حسب الدولة </vt:lpstr>
      <vt:lpstr> المشاركون حسب الجنس </vt:lpstr>
      <vt:lpstr>المشاركون حسب المستوى التعليمي</vt:lpstr>
      <vt:lpstr> المشاركون حسب مهارة الكتابة بلغة الاشارة</vt:lpstr>
      <vt:lpstr>المشاركون حسب طريقة كتابة لغة الاشارة </vt:lpstr>
      <vt:lpstr>برامج الحاسوب التي تم السؤال عنها</vt:lpstr>
      <vt:lpstr>PowerPoint Presentation</vt:lpstr>
      <vt:lpstr>النتائج</vt:lpstr>
      <vt:lpstr>PowerPoint Presentation</vt:lpstr>
      <vt:lpstr>ترتيب الاتجاهات</vt:lpstr>
      <vt:lpstr>PowerPoint Presentation</vt:lpstr>
      <vt:lpstr>متوسطات الاداء حسب الدولة</vt:lpstr>
      <vt:lpstr>اختبار انوفا لمتوسطات الاداء حسب متغير الدولة</vt:lpstr>
      <vt:lpstr>متوسطات الاداء حسب متغير الجنس </vt:lpstr>
      <vt:lpstr>متوسطات الاداء حسب المستوى التعليمي</vt:lpstr>
      <vt:lpstr>اختبار انوفا لمتوسطات الاداء حسب متغير المستوى التعليمي</vt:lpstr>
      <vt:lpstr>متوسطات الاداء حسب المهارة في كتابة لغة الاشارة</vt:lpstr>
      <vt:lpstr>اختبار انوفا للفرق بين المتوسطات حسب متغير مهارة كتابة لغة الاشارة </vt:lpstr>
      <vt:lpstr>متوسط الاداء حسب طريقة الكتابة</vt:lpstr>
      <vt:lpstr>اختبار (ت) لمتسطات الاداء حسب طؤيقة كتابة لغة الاشارة </vt:lpstr>
      <vt:lpstr>PowerPoint Presentation</vt:lpstr>
      <vt:lpstr>برامج الحاسوب الاكثر استخداما</vt:lpstr>
      <vt:lpstr>PowerPoint Presentation</vt:lpstr>
      <vt:lpstr>المناقشة</vt:lpstr>
      <vt:lpstr>مكونات الاتجاه حول كتابة لغة الاشارة </vt:lpstr>
      <vt:lpstr>المناقشة</vt:lpstr>
      <vt:lpstr>Discussion</vt:lpstr>
      <vt:lpstr>المناقشة</vt:lpstr>
      <vt:lpstr>PowerPoint Presentation</vt:lpstr>
      <vt:lpstr>التوصيات</vt:lpstr>
      <vt:lpstr>المراجع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محمد اسماعيل محمود ابوشعيرة</dc:creator>
  <cp:lastModifiedBy>Valerie Sutton</cp:lastModifiedBy>
  <cp:revision>39</cp:revision>
  <dcterms:created xsi:type="dcterms:W3CDTF">2015-05-16T07:29:34Z</dcterms:created>
  <dcterms:modified xsi:type="dcterms:W3CDTF">2015-07-16T21:49:25Z</dcterms:modified>
</cp:coreProperties>
</file>