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1" name="Shape 4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PlaceHolder 3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/>
        </p:nvSpPr>
        <p:spPr>
          <a:xfrm>
            <a:off x="6647040" y="523655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9" name="PlaceHolder 5"/>
          <p:cNvSpPr/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PlaceHolder 3"/>
          <p:cNvSpPr/>
          <p:nvPr/>
        </p:nvSpPr>
        <p:spPr>
          <a:xfrm>
            <a:off x="460728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0" name="PlaceHolder 4"/>
          <p:cNvSpPr/>
          <p:nvPr/>
        </p:nvSpPr>
        <p:spPr>
          <a:xfrm>
            <a:off x="856476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1" name="PlaceHolder 5"/>
          <p:cNvSpPr/>
          <p:nvPr/>
        </p:nvSpPr>
        <p:spPr>
          <a:xfrm>
            <a:off x="856476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2" name="PlaceHolder 6"/>
          <p:cNvSpPr/>
          <p:nvPr/>
        </p:nvSpPr>
        <p:spPr>
          <a:xfrm>
            <a:off x="460728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3" name="PlaceHolder 7"/>
          <p:cNvSpPr/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PlaceHolder 3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 Level One…"/>
          <p:cNvSpPr txBox="1"/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PlaceHolder 3"/>
          <p:cNvSpPr/>
          <p:nvPr/>
        </p:nvSpPr>
        <p:spPr>
          <a:xfrm>
            <a:off x="650159" y="5236559"/>
            <a:ext cx="5711042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185" name="PlaceHolder 4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196" name="PlaceHolder 4"/>
          <p:cNvSpPr/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5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07" name="PlaceHolder 4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PlaceHolder 3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28" name="PlaceHolder 4"/>
          <p:cNvSpPr/>
          <p:nvPr/>
        </p:nvSpPr>
        <p:spPr>
          <a:xfrm>
            <a:off x="6647040" y="523655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29" name="PlaceHolder 5"/>
          <p:cNvSpPr/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8" name="Body Level One…"/>
          <p:cNvSpPr txBox="1"/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PlaceHolder 3"/>
          <p:cNvSpPr/>
          <p:nvPr/>
        </p:nvSpPr>
        <p:spPr>
          <a:xfrm>
            <a:off x="460728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40" name="PlaceHolder 4"/>
          <p:cNvSpPr/>
          <p:nvPr/>
        </p:nvSpPr>
        <p:spPr>
          <a:xfrm>
            <a:off x="856476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41" name="PlaceHolder 5"/>
          <p:cNvSpPr/>
          <p:nvPr/>
        </p:nvSpPr>
        <p:spPr>
          <a:xfrm>
            <a:off x="856476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42" name="PlaceHolder 6"/>
          <p:cNvSpPr/>
          <p:nvPr/>
        </p:nvSpPr>
        <p:spPr>
          <a:xfrm>
            <a:off x="460728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243" name="PlaceHolder 7"/>
          <p:cNvSpPr/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8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7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PlaceHolder 3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ody Level One…"/>
          <p:cNvSpPr txBox="1"/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3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PlaceHolder 3"/>
          <p:cNvSpPr/>
          <p:nvPr/>
        </p:nvSpPr>
        <p:spPr>
          <a:xfrm>
            <a:off x="650159" y="5236559"/>
            <a:ext cx="5711042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05" name="PlaceHolder 4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4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16" name="PlaceHolder 4"/>
          <p:cNvSpPr/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5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27" name="PlaceHolder 4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6" name="Body Level One…"/>
          <p:cNvSpPr txBox="1"/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PlaceHolder 3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6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48" name="PlaceHolder 4"/>
          <p:cNvSpPr/>
          <p:nvPr/>
        </p:nvSpPr>
        <p:spPr>
          <a:xfrm>
            <a:off x="6647040" y="523655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49" name="PlaceHolder 5"/>
          <p:cNvSpPr/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8" name="Body Level One…"/>
          <p:cNvSpPr txBox="1"/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PlaceHolder 3"/>
          <p:cNvSpPr/>
          <p:nvPr/>
        </p:nvSpPr>
        <p:spPr>
          <a:xfrm>
            <a:off x="460728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60" name="PlaceHolder 4"/>
          <p:cNvSpPr/>
          <p:nvPr/>
        </p:nvSpPr>
        <p:spPr>
          <a:xfrm>
            <a:off x="856476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61" name="PlaceHolder 5"/>
          <p:cNvSpPr/>
          <p:nvPr/>
        </p:nvSpPr>
        <p:spPr>
          <a:xfrm>
            <a:off x="856476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62" name="PlaceHolder 6"/>
          <p:cNvSpPr/>
          <p:nvPr/>
        </p:nvSpPr>
        <p:spPr>
          <a:xfrm>
            <a:off x="460728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363" name="PlaceHolder 7"/>
          <p:cNvSpPr/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9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8" name="Body Level One…"/>
          <p:cNvSpPr txBox="1"/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PlaceHolder 3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7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8" name="PlaceHolder 3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Body Level One…"/>
          <p:cNvSpPr txBox="1"/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3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" name="PlaceHolder 3"/>
          <p:cNvSpPr/>
          <p:nvPr/>
        </p:nvSpPr>
        <p:spPr>
          <a:xfrm>
            <a:off x="650159" y="5236559"/>
            <a:ext cx="5711042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25" name="PlaceHolder 4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4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4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5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36" name="PlaceHolder 4"/>
          <p:cNvSpPr/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4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5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47" name="PlaceHolder 4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6" name="Body Level One…"/>
          <p:cNvSpPr txBox="1"/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7" name="PlaceHolder 3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4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6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7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68" name="PlaceHolder 4"/>
          <p:cNvSpPr/>
          <p:nvPr/>
        </p:nvSpPr>
        <p:spPr>
          <a:xfrm>
            <a:off x="6647040" y="523655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69" name="PlaceHolder 5"/>
          <p:cNvSpPr/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8" name="Body Level One…"/>
          <p:cNvSpPr txBox="1"/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pc="0" sz="1800">
                <a:uFillTx/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PlaceHolder 3"/>
          <p:cNvSpPr/>
          <p:nvPr/>
        </p:nvSpPr>
        <p:spPr>
          <a:xfrm>
            <a:off x="460728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80" name="PlaceHolder 4"/>
          <p:cNvSpPr/>
          <p:nvPr/>
        </p:nvSpPr>
        <p:spPr>
          <a:xfrm>
            <a:off x="8564760" y="228203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81" name="PlaceHolder 5"/>
          <p:cNvSpPr/>
          <p:nvPr/>
        </p:nvSpPr>
        <p:spPr>
          <a:xfrm>
            <a:off x="856476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82" name="PlaceHolder 6"/>
          <p:cNvSpPr/>
          <p:nvPr/>
        </p:nvSpPr>
        <p:spPr>
          <a:xfrm>
            <a:off x="4607280" y="5236559"/>
            <a:ext cx="376848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/>
          </a:p>
        </p:txBody>
      </p:sp>
      <p:sp>
        <p:nvSpPr>
          <p:cNvPr id="483" name="PlaceHolder 7"/>
          <p:cNvSpPr/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 spc="0" sz="1800">
                <a:uFillTx/>
              </a:defRPr>
            </a:pPr>
          </a:p>
        </p:txBody>
      </p:sp>
      <p:sp>
        <p:nvSpPr>
          <p:cNvPr id="4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650159" y="5236559"/>
            <a:ext cx="5711042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5" name="PlaceHolder 4"/>
          <p:cNvSpPr/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" name="PlaceHolder 4"/>
          <p:cNvSpPr/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6647040" y="2282039"/>
            <a:ext cx="5711041" cy="2697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7" name="PlaceHolder 4"/>
          <p:cNvSpPr/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910285" marR="0" indent="-370285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392000" marR="0" indent="-3840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1857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2289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2721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3153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steveslevinski.me" TargetMode="External"/><Relationship Id="rId5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www.ethnologue.com/browse/codes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incubator.wikimedia.org/wiki/Wp/ase" TargetMode="External"/><Relationship Id="rId4" Type="http://schemas.openxmlformats.org/officeDocument/2006/relationships/hyperlink" Target="http://www.signwriting.org/encyclopedia/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igntyp.uconn.edu/" TargetMode="External"/><Relationship Id="rId3" Type="http://schemas.openxmlformats.org/officeDocument/2006/relationships/image" Target="../media/image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.tif"/><Relationship Id="rId3" Type="http://schemas.openxmlformats.org/officeDocument/2006/relationships/hyperlink" Target="https://www.patreon.com/signwriting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patreon.com/signwriting" TargetMode="External"/><Relationship Id="rId3" Type="http://schemas.openxmlformats.org/officeDocument/2006/relationships/image" Target="../media/image3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signwriting.org/donate/" TargetMode="External"/><Relationship Id="rId3" Type="http://schemas.openxmlformats.org/officeDocument/2006/relationships/hyperlink" Target="http://movementwriting.org/csmw/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levinski@signwriting.org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png"/><Relationship Id="rId6" Type="http://schemas.openxmlformats.org/officeDocument/2006/relationships/hyperlink" Target="https://steveslevinski.me" TargetMode="External"/><Relationship Id="rId7" Type="http://schemas.openxmlformats.org/officeDocument/2006/relationships/image" Target="../media/image1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vision2030.gov.sa/en" TargetMode="External"/><Relationship Id="rId3" Type="http://schemas.openxmlformats.org/officeDocument/2006/relationships/hyperlink" Target="https://deafunity.org/2018/07/deaf-perspectives-on-the-saudi-arabia-vision-2030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steveslevinski.me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s://en.wikipedia.org/wiki/Valerie_Sutton" TargetMode="External"/><Relationship Id="rId4" Type="http://schemas.openxmlformats.org/officeDocument/2006/relationships/hyperlink" Target="http://valeriesutton.com/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hyperlink" Target="http://www.signwriting.org/brazi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hyperlink" Target="http://tvines.ines.gov.br/?p=16704" TargetMode="External"/><Relationship Id="rId8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 txBox="1"/>
          <p:nvPr/>
        </p:nvSpPr>
        <p:spPr>
          <a:xfrm>
            <a:off x="3054838" y="2306567"/>
            <a:ext cx="9318479" cy="656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0" sz="4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for the future of Sutton SignWriting</a:t>
            </a:r>
          </a:p>
        </p:txBody>
      </p:sp>
      <p:pic>
        <p:nvPicPr>
          <p:cNvPr id="49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314" y="2405905"/>
            <a:ext cx="1398601" cy="4511521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CustomShape 2"/>
          <p:cNvSpPr txBox="1"/>
          <p:nvPr/>
        </p:nvSpPr>
        <p:spPr>
          <a:xfrm>
            <a:off x="4719403" y="7469099"/>
            <a:ext cx="5993281" cy="71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4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by Steve Slevinski</a:t>
            </a:r>
          </a:p>
        </p:txBody>
      </p:sp>
      <p:pic>
        <p:nvPicPr>
          <p:cNvPr id="496" name="Screen Shot 2018-05-09 at 10.35.11 AM.png" descr="Screen Shot 2018-05-09 at 10.35.11 AM.png"/>
          <p:cNvPicPr>
            <a:picLocks noChangeAspect="1"/>
          </p:cNvPicPr>
          <p:nvPr/>
        </p:nvPicPr>
        <p:blipFill>
          <a:blip r:embed="rId3">
            <a:extLst/>
          </a:blip>
          <a:srcRect l="9878" t="0" r="14580" b="0"/>
          <a:stretch>
            <a:fillRect/>
          </a:stretch>
        </p:blipFill>
        <p:spPr>
          <a:xfrm>
            <a:off x="3500239" y="3637954"/>
            <a:ext cx="8431797" cy="247752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CustomShape 3"/>
          <p:cNvSpPr txBox="1"/>
          <p:nvPr/>
        </p:nvSpPr>
        <p:spPr>
          <a:xfrm>
            <a:off x="4137586" y="8122019"/>
            <a:ext cx="7156916" cy="8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>
            <a:lvl1pPr algn="ctr">
              <a:defRPr spc="-1"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200040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https://SteveSlevinski.me</a:t>
            </a:r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89890" y="3637954"/>
            <a:ext cx="2448374" cy="2477521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SignWriting Vision 2030"/>
          <p:cNvSpPr txBox="1"/>
          <p:nvPr/>
        </p:nvSpPr>
        <p:spPr>
          <a:xfrm>
            <a:off x="812007" y="812330"/>
            <a:ext cx="8166533" cy="9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/>
            </a:lvl1pPr>
          </a:lstStyle>
          <a:p>
            <a:pPr/>
            <a:r>
              <a:t>SignWriting Vision 2030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 txBox="1"/>
          <p:nvPr/>
        </p:nvSpPr>
        <p:spPr>
          <a:xfrm>
            <a:off x="406079" y="178239"/>
            <a:ext cx="12337202" cy="193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pc="-1" sz="6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80 sign languages are</a:t>
            </a:r>
            <a:br/>
            <a:r>
              <a:t>written with SignWriting </a:t>
            </a:r>
          </a:p>
        </p:txBody>
      </p:sp>
      <p:graphicFrame>
        <p:nvGraphicFramePr>
          <p:cNvPr id="555" name="Table 2"/>
          <p:cNvGraphicFramePr/>
          <p:nvPr/>
        </p:nvGraphicFramePr>
        <p:xfrm>
          <a:off x="1310760" y="8738999"/>
          <a:ext cx="10382761" cy="7981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952360"/>
                <a:gridCol w="2310120"/>
                <a:gridCol w="3662640"/>
                <a:gridCol w="1457640"/>
              </a:tblGrid>
              <a:tr h="7981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Sutton SignWriting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ISO 15924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Four letter script code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pc="-1" sz="26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Sgnw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56" name="Screen Shot 2018-06-07 at 3.22.58 PM.png" descr="Screen Shot 2018-06-07 at 3.22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685" y="2126059"/>
            <a:ext cx="10009990" cy="6445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 txBox="1"/>
          <p:nvPr/>
        </p:nvSpPr>
        <p:spPr>
          <a:xfrm>
            <a:off x="332999" y="89460"/>
            <a:ext cx="12337202" cy="238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pc="-1" sz="75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10 largest dictionaries </a:t>
            </a:r>
            <a:br/>
            <a:r>
              <a:t>have over 4,600 signs each </a:t>
            </a:r>
          </a:p>
        </p:txBody>
      </p:sp>
      <p:pic>
        <p:nvPicPr>
          <p:cNvPr id="559" name="Screen Shot 2018-05-09 at 8.42.34 AM.png" descr="Screen Shot 2018-05-09 at 8.42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280" y="2675880"/>
            <a:ext cx="3517561" cy="571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Screen Shot 2018-05-09 at 9.03.14 AM.png" descr="Screen Shot 2018-05-09 at 9.03.1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0200" y="2986559"/>
            <a:ext cx="3896641" cy="5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Screen Shot 2018-05-09 at 9.27.55 AM.png" descr="Screen Shot 2018-05-09 at 9.27.55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06840" y="2675880"/>
            <a:ext cx="3351241" cy="5711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CustomShape 2"/>
          <p:cNvSpPr txBox="1"/>
          <p:nvPr/>
        </p:nvSpPr>
        <p:spPr>
          <a:xfrm>
            <a:off x="1969269" y="8684649"/>
            <a:ext cx="8918141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https://www.ethnologue.com/browse/codes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 txBox="1"/>
          <p:nvPr/>
        </p:nvSpPr>
        <p:spPr>
          <a:xfrm>
            <a:off x="954359" y="287171"/>
            <a:ext cx="11094122" cy="891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55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Before I was Involved</a:t>
            </a:r>
          </a:p>
        </p:txBody>
      </p:sp>
      <p:graphicFrame>
        <p:nvGraphicFramePr>
          <p:cNvPr id="565" name="Table 2"/>
          <p:cNvGraphicFramePr/>
          <p:nvPr/>
        </p:nvGraphicFramePr>
        <p:xfrm>
          <a:off x="491039" y="1851840"/>
          <a:ext cx="12022561" cy="21153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89320"/>
                <a:gridCol w="9633240"/>
              </a:tblGrid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1974 - 1986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SignWriting is written exclusively by hand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1981 - 1984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Publishing efforts with stencils and wax transfers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1986 - 1995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Computer encoding with keyboarding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2002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Advanced sorting with printed dictionaries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66" name="Screen Shot 2018-05-09 at 9.30.24 AM.png" descr="Screen Shot 2018-05-09 at 9.30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00" y="4335479"/>
            <a:ext cx="2508841" cy="503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Screen Shot 2018-05-09 at 9.30.50 AM.png" descr="Screen Shot 2018-05-09 at 9.30.5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6200" y="5122800"/>
            <a:ext cx="2931481" cy="3655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Screen Shot 2018-05-09 at 9.32.27 AM.png" descr="Screen Shot 2018-05-09 at 9.32.2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4999" y="5473799"/>
            <a:ext cx="3947401" cy="2753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 txBox="1"/>
          <p:nvPr/>
        </p:nvSpPr>
        <p:spPr>
          <a:xfrm>
            <a:off x="954359" y="461003"/>
            <a:ext cx="11094122" cy="10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My History with SignWriting</a:t>
            </a:r>
          </a:p>
        </p:txBody>
      </p:sp>
      <p:graphicFrame>
        <p:nvGraphicFramePr>
          <p:cNvPr id="571" name="Table 2"/>
          <p:cNvGraphicFramePr/>
          <p:nvPr/>
        </p:nvGraphicFramePr>
        <p:xfrm>
          <a:off x="491120" y="5551160"/>
          <a:ext cx="12022560" cy="423072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89320"/>
                <a:gridCol w="9633240"/>
              </a:tblGrid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2004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Drag-and-drop user interface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2006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ISO 15924 Script Code Sgnw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2010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International SignWriting Alphabet 2010 (ISWA 2010)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2012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Formal SignWriting in ASCII (FSW)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2015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Sutton SignWriting Block added to Unicode Standard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2017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SignWriting in Unicode (SWU)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572" name="Screen Shot 2018-05-09 at 9.55.29 AM.png" descr="Screen Shot 2018-05-09 at 9.55.2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920" y="2079919"/>
            <a:ext cx="9588960" cy="2585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 txBox="1"/>
          <p:nvPr/>
        </p:nvSpPr>
        <p:spPr>
          <a:xfrm>
            <a:off x="3496766" y="475437"/>
            <a:ext cx="6008588" cy="1113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72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Project of note</a:t>
            </a:r>
          </a:p>
        </p:txBody>
      </p:sp>
      <p:sp>
        <p:nvSpPr>
          <p:cNvPr id="575" name="CustomShape 2"/>
          <p:cNvSpPr txBox="1"/>
          <p:nvPr/>
        </p:nvSpPr>
        <p:spPr>
          <a:xfrm>
            <a:off x="2379947" y="1712318"/>
            <a:ext cx="8242586" cy="61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American Sign Language Wikipedia</a:t>
            </a:r>
          </a:p>
        </p:txBody>
      </p:sp>
      <p:pic>
        <p:nvPicPr>
          <p:cNvPr id="576" name="ASL_Wikipedia.jpg" descr="ASL_Wikiped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760" y="2908439"/>
            <a:ext cx="2639521" cy="3668041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CustomShape 3"/>
          <p:cNvSpPr txBox="1"/>
          <p:nvPr/>
        </p:nvSpPr>
        <p:spPr>
          <a:xfrm>
            <a:off x="5879879" y="4912039"/>
            <a:ext cx="6269402" cy="119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ASL Wikipedia has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over 50 articles.</a:t>
            </a:r>
          </a:p>
        </p:txBody>
      </p:sp>
      <p:sp>
        <p:nvSpPr>
          <p:cNvPr id="578" name="CustomShape 4"/>
          <p:cNvSpPr txBox="1"/>
          <p:nvPr/>
        </p:nvSpPr>
        <p:spPr>
          <a:xfrm>
            <a:off x="1894792" y="7682049"/>
            <a:ext cx="8933177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https://incubator.wikimedia.org/wiki/Wp/ase</a:t>
            </a:r>
          </a:p>
        </p:txBody>
      </p:sp>
      <p:sp>
        <p:nvSpPr>
          <p:cNvPr id="579" name="CustomShape 5"/>
          <p:cNvSpPr txBox="1"/>
          <p:nvPr/>
        </p:nvSpPr>
        <p:spPr>
          <a:xfrm>
            <a:off x="5625720" y="2949680"/>
            <a:ext cx="6468121" cy="119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 long term project that will benefit every sign language</a:t>
            </a:r>
          </a:p>
        </p:txBody>
      </p:sp>
      <p:sp>
        <p:nvSpPr>
          <p:cNvPr id="580" name="CustomShape 6"/>
          <p:cNvSpPr txBox="1"/>
          <p:nvPr/>
        </p:nvSpPr>
        <p:spPr>
          <a:xfrm>
            <a:off x="2153099" y="8671330"/>
            <a:ext cx="8416922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http://www.signwriting.org/encyclopedia/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 txBox="1"/>
          <p:nvPr/>
        </p:nvSpPr>
        <p:spPr>
          <a:xfrm>
            <a:off x="3496766" y="475437"/>
            <a:ext cx="6008588" cy="1113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72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Project of note</a:t>
            </a:r>
          </a:p>
        </p:txBody>
      </p:sp>
      <p:sp>
        <p:nvSpPr>
          <p:cNvPr id="583" name="CustomShape 2"/>
          <p:cNvSpPr txBox="1"/>
          <p:nvPr/>
        </p:nvSpPr>
        <p:spPr>
          <a:xfrm>
            <a:off x="1504372" y="1712318"/>
            <a:ext cx="9993736" cy="61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SignTyp project and linguistic coding system</a:t>
            </a:r>
          </a:p>
        </p:txBody>
      </p:sp>
      <p:sp>
        <p:nvSpPr>
          <p:cNvPr id="584" name="CustomShape 3"/>
          <p:cNvSpPr txBox="1"/>
          <p:nvPr/>
        </p:nvSpPr>
        <p:spPr>
          <a:xfrm>
            <a:off x="5712479" y="3125160"/>
            <a:ext cx="6888600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20,000 videos from 25 countries. </a:t>
            </a:r>
          </a:p>
        </p:txBody>
      </p:sp>
      <p:sp>
        <p:nvSpPr>
          <p:cNvPr id="585" name="CustomShape 4"/>
          <p:cNvSpPr txBox="1"/>
          <p:nvPr/>
        </p:nvSpPr>
        <p:spPr>
          <a:xfrm>
            <a:off x="2682787" y="8266740"/>
            <a:ext cx="7205266" cy="86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http://signtyp.uconn.edu/</a:t>
            </a:r>
          </a:p>
        </p:txBody>
      </p:sp>
      <p:sp>
        <p:nvSpPr>
          <p:cNvPr id="586" name="CustomShape 5"/>
          <p:cNvSpPr txBox="1"/>
          <p:nvPr/>
        </p:nvSpPr>
        <p:spPr>
          <a:xfrm>
            <a:off x="5555556" y="5187440"/>
            <a:ext cx="7202447" cy="119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/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SignWriting conversion to SignTyp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linguistic coding system. </a:t>
            </a:r>
          </a:p>
        </p:txBody>
      </p:sp>
      <p:sp>
        <p:nvSpPr>
          <p:cNvPr id="587" name="CustomShape 6"/>
          <p:cNvSpPr txBox="1"/>
          <p:nvPr/>
        </p:nvSpPr>
        <p:spPr>
          <a:xfrm>
            <a:off x="201959" y="7382519"/>
            <a:ext cx="12598922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So far, 8,000 full transcriptions with SignWriting.</a:t>
            </a:r>
          </a:p>
        </p:txBody>
      </p:sp>
      <p:sp>
        <p:nvSpPr>
          <p:cNvPr id="588" name="CustomShape 7"/>
          <p:cNvSpPr txBox="1"/>
          <p:nvPr/>
        </p:nvSpPr>
        <p:spPr>
          <a:xfrm>
            <a:off x="6106975" y="4292650"/>
            <a:ext cx="5801890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Organized sets for analysis.</a:t>
            </a:r>
          </a:p>
        </p:txBody>
      </p:sp>
      <p:pic>
        <p:nvPicPr>
          <p:cNvPr id="589" name="Screen Shot 2018-05-15 at 9.52.56 AM.png" descr="Screen Shot 2018-05-15 at 9.52.5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120" y="2883960"/>
            <a:ext cx="4772881" cy="346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 txBox="1"/>
          <p:nvPr/>
        </p:nvSpPr>
        <p:spPr>
          <a:xfrm>
            <a:off x="1474719" y="854203"/>
            <a:ext cx="11094122" cy="10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SignWriting Free</a:t>
            </a:r>
          </a:p>
        </p:txBody>
      </p:sp>
      <p:sp>
        <p:nvSpPr>
          <p:cNvPr id="592" name="CustomShape 2"/>
          <p:cNvSpPr txBox="1"/>
          <p:nvPr/>
        </p:nvSpPr>
        <p:spPr>
          <a:xfrm>
            <a:off x="862279" y="4379530"/>
            <a:ext cx="11280242" cy="162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pc="-1" sz="5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We support free culture and </a:t>
            </a:r>
          </a:p>
          <a:p>
            <a:pPr algn="ctr">
              <a:defRPr spc="-1" sz="5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creation of free culture works.</a:t>
            </a:r>
          </a:p>
        </p:txBody>
      </p:sp>
      <p:sp>
        <p:nvSpPr>
          <p:cNvPr id="593" name="CustomShape 3"/>
          <p:cNvSpPr txBox="1"/>
          <p:nvPr/>
        </p:nvSpPr>
        <p:spPr>
          <a:xfrm>
            <a:off x="1424725" y="3268740"/>
            <a:ext cx="10155349" cy="86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5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Everyone is free to use SignWriting.</a:t>
            </a:r>
          </a:p>
        </p:txBody>
      </p:sp>
      <p:sp>
        <p:nvSpPr>
          <p:cNvPr id="594" name="CustomShape 4"/>
          <p:cNvSpPr txBox="1"/>
          <p:nvPr/>
        </p:nvSpPr>
        <p:spPr>
          <a:xfrm>
            <a:off x="283953" y="6252319"/>
            <a:ext cx="12436894" cy="162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5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If you are financially able, become part of the team to fund continuing developments.</a:t>
            </a:r>
          </a:p>
        </p:txBody>
      </p:sp>
      <p:sp>
        <p:nvSpPr>
          <p:cNvPr id="595" name="CustomShape 5"/>
          <p:cNvSpPr txBox="1"/>
          <p:nvPr/>
        </p:nvSpPr>
        <p:spPr>
          <a:xfrm>
            <a:off x="5275679" y="2018249"/>
            <a:ext cx="2400322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$0 a month</a:t>
            </a:r>
          </a:p>
        </p:txBody>
      </p:sp>
      <p:pic>
        <p:nvPicPr>
          <p:cNvPr id="5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979" y="693280"/>
            <a:ext cx="2360161" cy="2131561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https://www.patreon.com/signwriting"/>
          <p:cNvSpPr txBox="1"/>
          <p:nvPr/>
        </p:nvSpPr>
        <p:spPr>
          <a:xfrm>
            <a:off x="1892282" y="8244769"/>
            <a:ext cx="9220236" cy="73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https://www.patreon.com/signwriting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 txBox="1"/>
          <p:nvPr/>
        </p:nvSpPr>
        <p:spPr>
          <a:xfrm>
            <a:off x="386307" y="1052002"/>
            <a:ext cx="12232186" cy="916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0" sz="57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What is SignWriting Vision 2030?</a:t>
            </a:r>
          </a:p>
        </p:txBody>
      </p:sp>
      <p:sp>
        <p:nvSpPr>
          <p:cNvPr id="600" name="This is our vision of the future that is ambitious yet achievable.  It expresses our long-term goals and expectations.  It reflects our strengths and capabilities."/>
          <p:cNvSpPr txBox="1"/>
          <p:nvPr/>
        </p:nvSpPr>
        <p:spPr>
          <a:xfrm>
            <a:off x="386307" y="2824915"/>
            <a:ext cx="11663154" cy="444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This is our vision of the future that is ambitious yet achievable.  It expresses our long-term goals and expectations.  It reflects our strengths and capabilities.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 txBox="1"/>
          <p:nvPr/>
        </p:nvSpPr>
        <p:spPr>
          <a:xfrm>
            <a:off x="1273127" y="811276"/>
            <a:ext cx="10458546" cy="108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Our Strengths</a:t>
            </a:r>
          </a:p>
        </p:txBody>
      </p:sp>
      <p:sp>
        <p:nvSpPr>
          <p:cNvPr id="603" name="a common script for all sign languages…"/>
          <p:cNvSpPr txBox="1"/>
          <p:nvPr/>
        </p:nvSpPr>
        <p:spPr>
          <a:xfrm>
            <a:off x="386307" y="2004998"/>
            <a:ext cx="11663154" cy="201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sz="4000"/>
            </a:pPr>
            <a:r>
              <a:t>a common script for all sign languages</a:t>
            </a:r>
          </a:p>
          <a:p>
            <a:pPr algn="ctr">
              <a:lnSpc>
                <a:spcPct val="120000"/>
              </a:lnSpc>
              <a:defRPr sz="4000"/>
            </a:pPr>
            <a:r>
              <a:t>a developmental powerhouse</a:t>
            </a:r>
          </a:p>
          <a:p>
            <a:pPr algn="ctr">
              <a:lnSpc>
                <a:spcPct val="120000"/>
              </a:lnSpc>
              <a:defRPr sz="4000"/>
            </a:pPr>
            <a:r>
              <a:t>connecting sign language disciplines with text</a:t>
            </a:r>
          </a:p>
        </p:txBody>
      </p:sp>
      <p:sp>
        <p:nvSpPr>
          <p:cNvPr id="604" name="CustomShape 1"/>
          <p:cNvSpPr txBox="1"/>
          <p:nvPr/>
        </p:nvSpPr>
        <p:spPr>
          <a:xfrm>
            <a:off x="386307" y="4588441"/>
            <a:ext cx="12232186" cy="175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/>
          <a:p>
            <a:pPr algn="ctr">
              <a:defRPr b="1" spc="0" sz="5700">
                <a:uFill>
                  <a:solidFill>
                    <a:srgbClr val="FFFFFF"/>
                  </a:solidFill>
                </a:uFill>
              </a:defRPr>
            </a:pPr>
            <a:r>
              <a:t>The Pillars of </a:t>
            </a:r>
          </a:p>
          <a:p>
            <a:pPr algn="ctr">
              <a:defRPr b="1" spc="0" sz="5700">
                <a:uFill>
                  <a:solidFill>
                    <a:srgbClr val="FFFFFF"/>
                  </a:solidFill>
                </a:uFill>
              </a:defRPr>
            </a:pPr>
            <a:r>
              <a:t>SignWriting Vision 2030</a:t>
            </a:r>
          </a:p>
        </p:txBody>
      </p:sp>
      <p:sp>
        <p:nvSpPr>
          <p:cNvPr id="605" name="Vibrant Communities…"/>
          <p:cNvSpPr txBox="1"/>
          <p:nvPr/>
        </p:nvSpPr>
        <p:spPr>
          <a:xfrm>
            <a:off x="386307" y="6914850"/>
            <a:ext cx="11663154" cy="201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sz="4000"/>
            </a:pPr>
            <a:r>
              <a:t>Vibrant Communities</a:t>
            </a:r>
          </a:p>
          <a:p>
            <a:pPr algn="ctr">
              <a:lnSpc>
                <a:spcPct val="120000"/>
              </a:lnSpc>
              <a:defRPr sz="4000"/>
            </a:pPr>
            <a:r>
              <a:t>Sustainable Economics</a:t>
            </a:r>
          </a:p>
          <a:p>
            <a:pPr algn="ctr">
              <a:lnSpc>
                <a:spcPct val="120000"/>
              </a:lnSpc>
              <a:defRPr sz="4000"/>
            </a:pPr>
            <a:r>
              <a:t>Ambitious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 txBox="1"/>
          <p:nvPr/>
        </p:nvSpPr>
        <p:spPr>
          <a:xfrm>
            <a:off x="480078" y="946822"/>
            <a:ext cx="11946069" cy="95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0" sz="6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Pillar 1: Vibrant Communities</a:t>
            </a:r>
          </a:p>
        </p:txBody>
      </p:sp>
      <p:sp>
        <p:nvSpPr>
          <p:cNvPr id="608" name="Strong…"/>
          <p:cNvSpPr txBox="1"/>
          <p:nvPr/>
        </p:nvSpPr>
        <p:spPr>
          <a:xfrm>
            <a:off x="511860" y="2921412"/>
            <a:ext cx="1741994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Strong</a:t>
            </a:r>
          </a:p>
          <a:p>
            <a:pPr>
              <a:defRPr sz="4000"/>
            </a:pPr>
            <a:r>
              <a:t>Roots</a:t>
            </a:r>
          </a:p>
        </p:txBody>
      </p:sp>
      <p:sp>
        <p:nvSpPr>
          <p:cNvPr id="609" name="Fulfilling…"/>
          <p:cNvSpPr txBox="1"/>
          <p:nvPr/>
        </p:nvSpPr>
        <p:spPr>
          <a:xfrm>
            <a:off x="557411" y="5160931"/>
            <a:ext cx="2108608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Fulfilling</a:t>
            </a:r>
          </a:p>
          <a:p>
            <a:pPr>
              <a:defRPr sz="4000"/>
            </a:pPr>
            <a:r>
              <a:t>Lives</a:t>
            </a:r>
          </a:p>
        </p:txBody>
      </p:sp>
      <p:sp>
        <p:nvSpPr>
          <p:cNvPr id="610" name="Strong…"/>
          <p:cNvSpPr txBox="1"/>
          <p:nvPr/>
        </p:nvSpPr>
        <p:spPr>
          <a:xfrm>
            <a:off x="534635" y="7400451"/>
            <a:ext cx="2900126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Strong</a:t>
            </a:r>
          </a:p>
          <a:p>
            <a:pPr>
              <a:defRPr sz="4000"/>
            </a:pPr>
            <a:r>
              <a:t>Foundations</a:t>
            </a:r>
          </a:p>
        </p:txBody>
      </p:sp>
      <p:sp>
        <p:nvSpPr>
          <p:cNvPr id="611" name="Focusing our efforts on multiple generations of writers and teachers."/>
          <p:cNvSpPr txBox="1"/>
          <p:nvPr/>
        </p:nvSpPr>
        <p:spPr>
          <a:xfrm>
            <a:off x="3361494" y="2921412"/>
            <a:ext cx="9203210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Focusing our efforts on multiple generations of writers and teachers.</a:t>
            </a:r>
          </a:p>
        </p:txBody>
      </p:sp>
      <p:sp>
        <p:nvSpPr>
          <p:cNvPr id="612" name="Promoting culture and entertainment.  Stimulating thought and communication."/>
          <p:cNvSpPr txBox="1"/>
          <p:nvPr/>
        </p:nvSpPr>
        <p:spPr>
          <a:xfrm>
            <a:off x="3362295" y="5160931"/>
            <a:ext cx="9201609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Promoting culture and entertainment.  Stimulating thought and communication.</a:t>
            </a:r>
          </a:p>
        </p:txBody>
      </p:sp>
      <p:sp>
        <p:nvSpPr>
          <p:cNvPr id="613" name="Caring for our children and students.  Empowering deaf communities."/>
          <p:cNvSpPr txBox="1"/>
          <p:nvPr/>
        </p:nvSpPr>
        <p:spPr>
          <a:xfrm>
            <a:off x="3362295" y="7400451"/>
            <a:ext cx="9201609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Caring for our children and students.  Empowering deaf communities.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 txBox="1"/>
          <p:nvPr/>
        </p:nvSpPr>
        <p:spPr>
          <a:xfrm>
            <a:off x="955339" y="879603"/>
            <a:ext cx="11094122" cy="10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SignWriting Vision 2030</a:t>
            </a:r>
          </a:p>
        </p:txBody>
      </p:sp>
      <p:sp>
        <p:nvSpPr>
          <p:cNvPr id="502" name="across the globe, a common script for all sign languages,…"/>
          <p:cNvSpPr txBox="1"/>
          <p:nvPr/>
        </p:nvSpPr>
        <p:spPr>
          <a:xfrm>
            <a:off x="386307" y="2824915"/>
            <a:ext cx="11663154" cy="4448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across the globe, a common script for all sign languages,</a:t>
            </a:r>
          </a:p>
          <a:p>
            <a:pPr algn="ctr">
              <a:defRPr sz="6000"/>
            </a:pPr>
            <a:r>
              <a:t>a developmental powerhouse, connecting sign language disciplines with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 txBox="1"/>
          <p:nvPr/>
        </p:nvSpPr>
        <p:spPr>
          <a:xfrm>
            <a:off x="480078" y="946822"/>
            <a:ext cx="11946069" cy="95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0" sz="6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Pillar 2: Sustainable Economics</a:t>
            </a:r>
          </a:p>
        </p:txBody>
      </p:sp>
      <p:sp>
        <p:nvSpPr>
          <p:cNvPr id="616" name="Free…"/>
          <p:cNvSpPr txBox="1"/>
          <p:nvPr/>
        </p:nvSpPr>
        <p:spPr>
          <a:xfrm>
            <a:off x="419189" y="2921412"/>
            <a:ext cx="1675518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Free</a:t>
            </a:r>
          </a:p>
          <a:p>
            <a:pPr>
              <a:defRPr sz="4000"/>
            </a:pPr>
            <a:r>
              <a:t>Writing</a:t>
            </a:r>
          </a:p>
        </p:txBody>
      </p:sp>
      <p:sp>
        <p:nvSpPr>
          <p:cNvPr id="617" name="Non-Profit…"/>
          <p:cNvSpPr txBox="1"/>
          <p:nvPr/>
        </p:nvSpPr>
        <p:spPr>
          <a:xfrm>
            <a:off x="418405" y="5160931"/>
            <a:ext cx="2532024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Non-Profit</a:t>
            </a:r>
          </a:p>
          <a:p>
            <a:pPr>
              <a:defRPr sz="4000"/>
            </a:pPr>
            <a:r>
              <a:t>Support</a:t>
            </a:r>
          </a:p>
        </p:txBody>
      </p:sp>
      <p:sp>
        <p:nvSpPr>
          <p:cNvPr id="618" name="Long-Term…"/>
          <p:cNvSpPr txBox="1"/>
          <p:nvPr/>
        </p:nvSpPr>
        <p:spPr>
          <a:xfrm>
            <a:off x="488300" y="7400451"/>
            <a:ext cx="2673411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Long-Term</a:t>
            </a:r>
          </a:p>
          <a:p>
            <a:pPr>
              <a:defRPr sz="4000"/>
            </a:pPr>
            <a:r>
              <a:t>Success</a:t>
            </a:r>
          </a:p>
        </p:txBody>
      </p:sp>
      <p:sp>
        <p:nvSpPr>
          <p:cNvPr id="619" name="Encouraging people to write by hand or computer with free tools and resources."/>
          <p:cNvSpPr txBox="1"/>
          <p:nvPr/>
        </p:nvSpPr>
        <p:spPr>
          <a:xfrm>
            <a:off x="3166473" y="2921412"/>
            <a:ext cx="9307638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Encouraging people to write by hand or computer with free tools and resources.</a:t>
            </a:r>
          </a:p>
        </p:txBody>
      </p:sp>
      <p:sp>
        <p:nvSpPr>
          <p:cNvPr id="620" name="Boosting the financial support of the non-profit so we can expand our efforts."/>
          <p:cNvSpPr txBox="1"/>
          <p:nvPr/>
        </p:nvSpPr>
        <p:spPr>
          <a:xfrm>
            <a:off x="3362295" y="5160931"/>
            <a:ext cx="9201609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Boosting the financial support of the non-profit so we can expand our efforts.</a:t>
            </a:r>
          </a:p>
        </p:txBody>
      </p:sp>
      <p:sp>
        <p:nvSpPr>
          <p:cNvPr id="621" name="Realizing long-term success requires  continuity and sustained development."/>
          <p:cNvSpPr txBox="1"/>
          <p:nvPr/>
        </p:nvSpPr>
        <p:spPr>
          <a:xfrm>
            <a:off x="3193258" y="7400451"/>
            <a:ext cx="9539683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Realizing long-term success requires  continuity and sustained development.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 txBox="1"/>
          <p:nvPr/>
        </p:nvSpPr>
        <p:spPr>
          <a:xfrm>
            <a:off x="480078" y="946822"/>
            <a:ext cx="11946069" cy="95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0" sz="6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Pillar 3: Ambitious Groups</a:t>
            </a:r>
          </a:p>
        </p:txBody>
      </p:sp>
      <p:sp>
        <p:nvSpPr>
          <p:cNvPr id="624" name="Effective"/>
          <p:cNvSpPr txBox="1"/>
          <p:nvPr/>
        </p:nvSpPr>
        <p:spPr>
          <a:xfrm>
            <a:off x="489084" y="3207162"/>
            <a:ext cx="2043124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/>
            <a:r>
              <a:t>Effective</a:t>
            </a:r>
          </a:p>
        </p:txBody>
      </p:sp>
      <p:sp>
        <p:nvSpPr>
          <p:cNvPr id="625" name="Generous"/>
          <p:cNvSpPr txBox="1"/>
          <p:nvPr/>
        </p:nvSpPr>
        <p:spPr>
          <a:xfrm>
            <a:off x="487766" y="5924967"/>
            <a:ext cx="2335074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/>
            <a:r>
              <a:t>Generous</a:t>
            </a:r>
          </a:p>
        </p:txBody>
      </p:sp>
      <p:sp>
        <p:nvSpPr>
          <p:cNvPr id="626" name="Committing to literacy in primary languages for mental development."/>
          <p:cNvSpPr txBox="1"/>
          <p:nvPr/>
        </p:nvSpPr>
        <p:spPr>
          <a:xfrm>
            <a:off x="3239788" y="2921412"/>
            <a:ext cx="8909976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Committing to literacy in primary languages for mental development.</a:t>
            </a:r>
          </a:p>
        </p:txBody>
      </p:sp>
      <p:sp>
        <p:nvSpPr>
          <p:cNvPr id="627" name="Creating meaning and value in our lives while sharing with others and society."/>
          <p:cNvSpPr txBox="1"/>
          <p:nvPr/>
        </p:nvSpPr>
        <p:spPr>
          <a:xfrm>
            <a:off x="3315425" y="5639217"/>
            <a:ext cx="9201609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/>
            </a:lvl1pPr>
          </a:lstStyle>
          <a:p>
            <a:pPr/>
            <a:r>
              <a:t>Creating meaning and value in our lives while sharing with others and society.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 txBox="1"/>
          <p:nvPr/>
        </p:nvSpPr>
        <p:spPr>
          <a:xfrm>
            <a:off x="1273127" y="546651"/>
            <a:ext cx="10458546" cy="10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Our Programs</a:t>
            </a:r>
          </a:p>
        </p:txBody>
      </p:sp>
      <p:sp>
        <p:nvSpPr>
          <p:cNvPr id="630" name="Community Building…"/>
          <p:cNvSpPr txBox="1"/>
          <p:nvPr/>
        </p:nvSpPr>
        <p:spPr>
          <a:xfrm>
            <a:off x="431858" y="2082005"/>
            <a:ext cx="11663154" cy="220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b="1" sz="5000"/>
            </a:pPr>
            <a:r>
              <a:t>Community Building</a:t>
            </a:r>
          </a:p>
          <a:p>
            <a:pPr algn="ctr">
              <a:lnSpc>
                <a:spcPct val="120000"/>
              </a:lnSpc>
              <a:defRPr sz="4000"/>
            </a:pPr>
            <a:r>
              <a:t>We will continue to support all writers of sign language with the SignWriting script.</a:t>
            </a:r>
          </a:p>
        </p:txBody>
      </p:sp>
      <p:sp>
        <p:nvSpPr>
          <p:cNvPr id="631" name="Economic Vitality…"/>
          <p:cNvSpPr txBox="1"/>
          <p:nvPr/>
        </p:nvSpPr>
        <p:spPr>
          <a:xfrm>
            <a:off x="431858" y="4540195"/>
            <a:ext cx="11663154" cy="220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b="1" sz="5000"/>
            </a:pPr>
            <a:r>
              <a:t>Economic Vitality</a:t>
            </a:r>
          </a:p>
          <a:p>
            <a:pPr algn="ctr">
              <a:lnSpc>
                <a:spcPct val="120000"/>
              </a:lnSpc>
              <a:defRPr sz="4000"/>
            </a:pPr>
            <a:r>
              <a:t>We will expand our fundraising efforts so that</a:t>
            </a:r>
          </a:p>
          <a:p>
            <a:pPr algn="ctr">
              <a:lnSpc>
                <a:spcPct val="120000"/>
              </a:lnSpc>
              <a:defRPr sz="4000"/>
            </a:pPr>
            <a:r>
              <a:t>we can sustain our mission into the future.</a:t>
            </a:r>
          </a:p>
        </p:txBody>
      </p:sp>
      <p:sp>
        <p:nvSpPr>
          <p:cNvPr id="632" name="Group Empowerment…"/>
          <p:cNvSpPr txBox="1"/>
          <p:nvPr/>
        </p:nvSpPr>
        <p:spPr>
          <a:xfrm>
            <a:off x="431858" y="6998386"/>
            <a:ext cx="11663154" cy="220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b="1" sz="5000"/>
            </a:pPr>
            <a:r>
              <a:t>Group Empowerment</a:t>
            </a:r>
          </a:p>
          <a:p>
            <a:pPr algn="ctr">
              <a:lnSpc>
                <a:spcPct val="120000"/>
              </a:lnSpc>
              <a:defRPr sz="4000"/>
            </a:pPr>
            <a:r>
              <a:t>We will provide resources to groups and encourage connections between them for the benefit of all.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 txBox="1"/>
          <p:nvPr/>
        </p:nvSpPr>
        <p:spPr>
          <a:xfrm>
            <a:off x="1474719" y="854203"/>
            <a:ext cx="11094122" cy="10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SignWriting Team</a:t>
            </a:r>
          </a:p>
        </p:txBody>
      </p:sp>
      <p:sp>
        <p:nvSpPr>
          <p:cNvPr id="635" name="CustomShape 2"/>
          <p:cNvSpPr txBox="1"/>
          <p:nvPr/>
        </p:nvSpPr>
        <p:spPr>
          <a:xfrm>
            <a:off x="1344924" y="3505279"/>
            <a:ext cx="10314952" cy="137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0" sz="42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SignWriting is a proven success for education, literature, and research.</a:t>
            </a:r>
          </a:p>
        </p:txBody>
      </p:sp>
      <p:sp>
        <p:nvSpPr>
          <p:cNvPr id="636" name="CustomShape 3"/>
          <p:cNvSpPr txBox="1"/>
          <p:nvPr/>
        </p:nvSpPr>
        <p:spPr>
          <a:xfrm>
            <a:off x="797404" y="6893544"/>
            <a:ext cx="11409992" cy="137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0" sz="42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We need your support, and the support of people you know, for 2019 and beyond.</a:t>
            </a:r>
          </a:p>
        </p:txBody>
      </p:sp>
      <p:sp>
        <p:nvSpPr>
          <p:cNvPr id="637" name="CustomShape 4"/>
          <p:cNvSpPr txBox="1"/>
          <p:nvPr/>
        </p:nvSpPr>
        <p:spPr>
          <a:xfrm>
            <a:off x="741595" y="5199411"/>
            <a:ext cx="11521610" cy="137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0" sz="42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SignWriting is not an economic success because we give everything away for free.</a:t>
            </a:r>
          </a:p>
        </p:txBody>
      </p:sp>
      <p:sp>
        <p:nvSpPr>
          <p:cNvPr id="638" name="CustomShape 5"/>
          <p:cNvSpPr txBox="1"/>
          <p:nvPr/>
        </p:nvSpPr>
        <p:spPr>
          <a:xfrm>
            <a:off x="4429224" y="2018249"/>
            <a:ext cx="4093232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$1 a month or more</a:t>
            </a:r>
          </a:p>
        </p:txBody>
      </p:sp>
      <p:sp>
        <p:nvSpPr>
          <p:cNvPr id="639" name="https://www.patreon.com/signwriting"/>
          <p:cNvSpPr txBox="1"/>
          <p:nvPr/>
        </p:nvSpPr>
        <p:spPr>
          <a:xfrm>
            <a:off x="1892282" y="8485599"/>
            <a:ext cx="9220236" cy="73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https://www.patreon.com/signwriting</a:t>
            </a:r>
          </a:p>
        </p:txBody>
      </p:sp>
      <p:pic>
        <p:nvPicPr>
          <p:cNvPr id="6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850" y="622074"/>
            <a:ext cx="2201658" cy="2251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 txBox="1"/>
          <p:nvPr/>
        </p:nvSpPr>
        <p:spPr>
          <a:xfrm>
            <a:off x="313459" y="711443"/>
            <a:ext cx="12377882" cy="108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Donating to the non-profit</a:t>
            </a:r>
          </a:p>
        </p:txBody>
      </p:sp>
      <p:sp>
        <p:nvSpPr>
          <p:cNvPr id="643" name="CustomShape 2"/>
          <p:cNvSpPr txBox="1"/>
          <p:nvPr/>
        </p:nvSpPr>
        <p:spPr>
          <a:xfrm>
            <a:off x="1411279" y="1764579"/>
            <a:ext cx="10182242" cy="119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Center for Sutton Movement Writing is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tax-exempt for California and for US Federal </a:t>
            </a:r>
          </a:p>
        </p:txBody>
      </p:sp>
      <p:sp>
        <p:nvSpPr>
          <p:cNvPr id="644" name="CustomShape 3"/>
          <p:cNvSpPr txBox="1"/>
          <p:nvPr/>
        </p:nvSpPr>
        <p:spPr>
          <a:xfrm>
            <a:off x="3600807" y="4906440"/>
            <a:ext cx="5803186" cy="337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/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Book donations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Educational material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Teaching and instruction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Resources and websites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Non-profit administration</a:t>
            </a:r>
          </a:p>
          <a:p>
            <a: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Legal documents and taxes</a:t>
            </a:r>
          </a:p>
        </p:txBody>
      </p:sp>
      <p:sp>
        <p:nvSpPr>
          <p:cNvPr id="645" name="CustomShape 5"/>
          <p:cNvSpPr txBox="1"/>
          <p:nvPr/>
        </p:nvSpPr>
        <p:spPr>
          <a:xfrm>
            <a:off x="937300" y="4239638"/>
            <a:ext cx="11130200" cy="61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b="1" spc="-1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Donations will help with the work of the non-profit:</a:t>
            </a:r>
          </a:p>
        </p:txBody>
      </p:sp>
      <p:sp>
        <p:nvSpPr>
          <p:cNvPr id="646" name="http://signwriting.org/donate/"/>
          <p:cNvSpPr txBox="1"/>
          <p:nvPr/>
        </p:nvSpPr>
        <p:spPr>
          <a:xfrm>
            <a:off x="3259330" y="8558818"/>
            <a:ext cx="6486139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http://signwriting.org/donate/</a:t>
            </a:r>
          </a:p>
        </p:txBody>
      </p:sp>
      <p:sp>
        <p:nvSpPr>
          <p:cNvPr id="647" name="http://movementwriting.org/csmw/"/>
          <p:cNvSpPr txBox="1"/>
          <p:nvPr/>
        </p:nvSpPr>
        <p:spPr>
          <a:xfrm>
            <a:off x="2883267" y="3077759"/>
            <a:ext cx="7670066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http://movementwriting.org/csmw/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 txBox="1"/>
          <p:nvPr/>
        </p:nvSpPr>
        <p:spPr>
          <a:xfrm>
            <a:off x="769319" y="3114360"/>
            <a:ext cx="5225762" cy="55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>
            <a:spAutoFit/>
          </a:bodyPr>
          <a:lstStyle>
            <a:lvl1pPr>
              <a:defRPr b="1" spc="-1" sz="32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Steve Slevinski</a:t>
            </a:r>
          </a:p>
        </p:txBody>
      </p:sp>
      <p:sp>
        <p:nvSpPr>
          <p:cNvPr id="650" name="CustomShape 2"/>
          <p:cNvSpPr txBox="1"/>
          <p:nvPr/>
        </p:nvSpPr>
        <p:spPr>
          <a:xfrm>
            <a:off x="834383" y="3694079"/>
            <a:ext cx="3663554" cy="48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slevinski@signwriting.org</a:t>
            </a:r>
          </a:p>
        </p:txBody>
      </p:sp>
      <p:pic>
        <p:nvPicPr>
          <p:cNvPr id="6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279" y="4450679"/>
            <a:ext cx="3309122" cy="330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9859" y="5514119"/>
            <a:ext cx="1496521" cy="2131561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CustomShape 3"/>
          <p:cNvSpPr txBox="1"/>
          <p:nvPr/>
        </p:nvSpPr>
        <p:spPr>
          <a:xfrm>
            <a:off x="527400" y="861159"/>
            <a:ext cx="6825599" cy="1879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/>
          <a:p>
            <a:pPr algn="ctr">
              <a:defRPr b="1" spc="-1" sz="58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SignWriting</a:t>
            </a:r>
          </a:p>
          <a:p>
            <a:pPr algn="ctr">
              <a:defRPr b="1" spc="-1" sz="58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Vision 2030</a:t>
            </a:r>
          </a:p>
        </p:txBody>
      </p:sp>
      <p:pic>
        <p:nvPicPr>
          <p:cNvPr id="654" name="Screen Shot 2018-05-09 at 10.58.04 AM.png" descr="Screen Shot 2018-05-09 at 10.58.0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24360" y="809999"/>
            <a:ext cx="4214160" cy="3210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7" name="CustomShape 5"/>
          <p:cNvGrpSpPr/>
          <p:nvPr/>
        </p:nvGrpSpPr>
        <p:grpSpPr>
          <a:xfrm>
            <a:off x="6675839" y="5462639"/>
            <a:ext cx="5335921" cy="2234521"/>
            <a:chOff x="84661" y="0"/>
            <a:chExt cx="5335920" cy="2234520"/>
          </a:xfrm>
        </p:grpSpPr>
        <p:sp>
          <p:nvSpPr>
            <p:cNvPr id="655" name="Rectangle"/>
            <p:cNvSpPr/>
            <p:nvPr/>
          </p:nvSpPr>
          <p:spPr>
            <a:xfrm>
              <a:off x="84661" y="0"/>
              <a:ext cx="5335921" cy="2234521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 scaled="0"/>
            </a:gradFill>
            <a:ln w="6336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 sz="3500"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656" name="For the Future of…"/>
            <p:cNvSpPr txBox="1"/>
            <p:nvPr/>
          </p:nvSpPr>
          <p:spPr>
            <a:xfrm>
              <a:off x="872871" y="533099"/>
              <a:ext cx="3759502" cy="1168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760" tIns="50760" rIns="50760" bIns="50760" numCol="1" anchor="ctr">
              <a:spAutoFit/>
            </a:bodyPr>
            <a:lstStyle/>
            <a:p>
              <a:pPr algn="ctr">
                <a:defRPr spc="-1" sz="3500"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For the Future of</a:t>
              </a:r>
            </a:p>
            <a:p>
              <a:pPr algn="ctr">
                <a:defRPr spc="-1" sz="3500"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Sutton SignWriting</a:t>
              </a:r>
            </a:p>
          </p:txBody>
        </p:sp>
      </p:grpSp>
      <p:sp>
        <p:nvSpPr>
          <p:cNvPr id="658" name="CustomShape 6"/>
          <p:cNvSpPr txBox="1"/>
          <p:nvPr/>
        </p:nvSpPr>
        <p:spPr>
          <a:xfrm>
            <a:off x="7936322" y="4049290"/>
            <a:ext cx="3390236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November 2018</a:t>
            </a:r>
          </a:p>
        </p:txBody>
      </p:sp>
      <p:sp>
        <p:nvSpPr>
          <p:cNvPr id="659" name="CustomShape 3"/>
          <p:cNvSpPr txBox="1"/>
          <p:nvPr/>
        </p:nvSpPr>
        <p:spPr>
          <a:xfrm>
            <a:off x="2923942" y="8228840"/>
            <a:ext cx="7156916" cy="8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>
            <a:lvl1pPr algn="ctr">
              <a:defRPr spc="-1"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6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200040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https://SteveSlevinski.me</a:t>
            </a:r>
          </a:p>
        </p:txBody>
      </p:sp>
      <p:pic>
        <p:nvPicPr>
          <p:cNvPr id="66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07253" y="1019558"/>
            <a:ext cx="2448374" cy="2477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 txBox="1"/>
          <p:nvPr/>
        </p:nvSpPr>
        <p:spPr>
          <a:xfrm>
            <a:off x="955339" y="1605524"/>
            <a:ext cx="11094122" cy="108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SignWriting Vision 2030</a:t>
            </a:r>
          </a:p>
        </p:txBody>
      </p:sp>
      <p:sp>
        <p:nvSpPr>
          <p:cNvPr id="663" name="http://vision2030.gov.sa/en"/>
          <p:cNvSpPr txBox="1"/>
          <p:nvPr/>
        </p:nvSpPr>
        <p:spPr>
          <a:xfrm>
            <a:off x="2696605" y="4816066"/>
            <a:ext cx="7611590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http://vision2030.gov.sa/en</a:t>
            </a:r>
          </a:p>
        </p:txBody>
      </p:sp>
      <p:sp>
        <p:nvSpPr>
          <p:cNvPr id="664" name="https://deafunity.org/2018/07/deaf-perspectives-on-the-saudi-arabia-vision-2030"/>
          <p:cNvSpPr txBox="1"/>
          <p:nvPr/>
        </p:nvSpPr>
        <p:spPr>
          <a:xfrm>
            <a:off x="100057" y="8607373"/>
            <a:ext cx="1280468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https://deafunity.org/2018/07/deaf-perspectives-on-the-saudi-arabia-vision-2030</a:t>
            </a:r>
          </a:p>
        </p:txBody>
      </p:sp>
      <p:sp>
        <p:nvSpPr>
          <p:cNvPr id="665" name="Inspired by the Saudi Vision 2030"/>
          <p:cNvSpPr txBox="1"/>
          <p:nvPr/>
        </p:nvSpPr>
        <p:spPr>
          <a:xfrm>
            <a:off x="2670591" y="4130266"/>
            <a:ext cx="766361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/>
            <a:r>
              <a:t>Inspired by the Saudi Vision 2030</a:t>
            </a:r>
          </a:p>
        </p:txBody>
      </p:sp>
      <p:sp>
        <p:nvSpPr>
          <p:cNvPr id="666" name="Building communities and bridges"/>
          <p:cNvSpPr txBox="1"/>
          <p:nvPr/>
        </p:nvSpPr>
        <p:spPr>
          <a:xfrm>
            <a:off x="105191" y="7972373"/>
            <a:ext cx="7700081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/>
            <a:r>
              <a:t>Building communities and bridges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 txBox="1"/>
          <p:nvPr/>
        </p:nvSpPr>
        <p:spPr>
          <a:xfrm>
            <a:off x="358640" y="893156"/>
            <a:ext cx="12287520" cy="95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b="1" spc="0" sz="6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This presentation will discuss…</a:t>
            </a:r>
          </a:p>
        </p:txBody>
      </p:sp>
      <p:sp>
        <p:nvSpPr>
          <p:cNvPr id="505" name="Who are Val and Steve?…"/>
          <p:cNvSpPr txBox="1"/>
          <p:nvPr/>
        </p:nvSpPr>
        <p:spPr>
          <a:xfrm>
            <a:off x="691909" y="2877282"/>
            <a:ext cx="11620983" cy="5723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80000"/>
              </a:lnSpc>
              <a:defRPr sz="4000"/>
            </a:pPr>
            <a:r>
              <a:t>Who are Val and Steve?</a:t>
            </a:r>
          </a:p>
          <a:p>
            <a:pPr>
              <a:lnSpc>
                <a:spcPct val="180000"/>
              </a:lnSpc>
              <a:defRPr sz="4000"/>
            </a:pPr>
            <a:r>
              <a:t>What is the Center for Sutton Movement Writing?</a:t>
            </a:r>
          </a:p>
          <a:p>
            <a:pPr>
              <a:lnSpc>
                <a:spcPct val="180000"/>
              </a:lnSpc>
              <a:defRPr sz="4000"/>
            </a:pPr>
            <a:r>
              <a:t>What is SignWriting Vision 2030?</a:t>
            </a:r>
          </a:p>
          <a:p>
            <a:pPr>
              <a:lnSpc>
                <a:spcPct val="180000"/>
              </a:lnSpc>
              <a:defRPr sz="4000"/>
            </a:pPr>
            <a:r>
              <a:t>What are the three pillars?</a:t>
            </a:r>
          </a:p>
          <a:p>
            <a:pPr>
              <a:lnSpc>
                <a:spcPct val="180000"/>
              </a:lnSpc>
              <a:defRPr sz="4000"/>
            </a:pPr>
            <a:r>
              <a:t>What are the eight objectives?</a:t>
            </a:r>
          </a:p>
          <a:p>
            <a:pPr>
              <a:lnSpc>
                <a:spcPct val="180000"/>
              </a:lnSpc>
              <a:defRPr sz="4000"/>
            </a:pPr>
            <a:r>
              <a:t>What are the programs?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240" y="830520"/>
            <a:ext cx="3309121" cy="330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7563" y="1419300"/>
            <a:ext cx="1496521" cy="213156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CustomShape 3"/>
          <p:cNvSpPr txBox="1"/>
          <p:nvPr/>
        </p:nvSpPr>
        <p:spPr>
          <a:xfrm>
            <a:off x="4627440" y="590399"/>
            <a:ext cx="5019841" cy="101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60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Hi, I’m Steve!</a:t>
            </a:r>
          </a:p>
        </p:txBody>
      </p:sp>
      <p:sp>
        <p:nvSpPr>
          <p:cNvPr id="510" name="CustomShape 6"/>
          <p:cNvSpPr txBox="1"/>
          <p:nvPr/>
        </p:nvSpPr>
        <p:spPr>
          <a:xfrm>
            <a:off x="530899" y="4931326"/>
            <a:ext cx="11943002" cy="132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pc="-1" sz="40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14 years ago, I started a collaboration with</a:t>
            </a:r>
          </a:p>
          <a:p>
            <a:pPr algn="ctr">
              <a:defRPr spc="-1" sz="40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Valerie Sutton, the inventor of SignWriting.</a:t>
            </a:r>
          </a:p>
        </p:txBody>
      </p:sp>
      <p:sp>
        <p:nvSpPr>
          <p:cNvPr id="511" name="CustomShape 6"/>
          <p:cNvSpPr txBox="1"/>
          <p:nvPr/>
        </p:nvSpPr>
        <p:spPr>
          <a:xfrm>
            <a:off x="303144" y="6815978"/>
            <a:ext cx="11943002" cy="193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40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Together, we created the Sutton SignWriting Standards of 2010, 2012, and 2017. These standards will be useful far into the future.</a:t>
            </a:r>
          </a:p>
        </p:txBody>
      </p:sp>
      <p:sp>
        <p:nvSpPr>
          <p:cNvPr id="512" name="sign language user…"/>
          <p:cNvSpPr txBox="1"/>
          <p:nvPr/>
        </p:nvSpPr>
        <p:spPr>
          <a:xfrm>
            <a:off x="4472287" y="1930144"/>
            <a:ext cx="5177443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t>sign language user</a:t>
            </a:r>
          </a:p>
          <a:p>
            <a:pPr algn="ctr" defTabSz="457200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t>friend of the deaf</a:t>
            </a:r>
          </a:p>
          <a:p>
            <a:pPr algn="ctr" defTabSz="457200">
              <a:defRPr sz="4000">
                <a:latin typeface="+mn-lt"/>
                <a:ea typeface="+mn-ea"/>
                <a:cs typeface="+mn-cs"/>
                <a:sym typeface="Helvetica"/>
              </a:defRPr>
            </a:pPr>
            <a:r>
              <a:t>SignWriting Evangelist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 txBox="1"/>
          <p:nvPr/>
        </p:nvSpPr>
        <p:spPr>
          <a:xfrm>
            <a:off x="5066228" y="1177968"/>
            <a:ext cx="6863041" cy="193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6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I am the encoder of Sutton SignWriting</a:t>
            </a:r>
          </a:p>
        </p:txBody>
      </p:sp>
      <p:sp>
        <p:nvSpPr>
          <p:cNvPr id="515" name="CustomShape 2"/>
          <p:cNvSpPr txBox="1"/>
          <p:nvPr/>
        </p:nvSpPr>
        <p:spPr>
          <a:xfrm>
            <a:off x="529559" y="6889020"/>
            <a:ext cx="11943002" cy="132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40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 hundred years from now, properly encoded Sutton SignWriting text will still be legible.</a:t>
            </a:r>
          </a:p>
        </p:txBody>
      </p:sp>
      <p:pic>
        <p:nvPicPr>
          <p:cNvPr id="516" name="Screen Shot 2018-05-14 at 12.16.44 PM.png" descr="Screen Shot 2018-05-14 at 12.16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0439" y="5529240"/>
            <a:ext cx="7401602" cy="103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Screen Shot 2018-05-15 at 10.50.18 AM.png" descr="Screen Shot 2018-05-15 at 10.50.1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4520" y="957960"/>
            <a:ext cx="3528001" cy="3414241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CustomShape 4"/>
          <p:cNvSpPr txBox="1"/>
          <p:nvPr/>
        </p:nvSpPr>
        <p:spPr>
          <a:xfrm>
            <a:off x="4698969" y="8635319"/>
            <a:ext cx="3605261" cy="78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45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ase-US-Sgnw</a:t>
            </a:r>
          </a:p>
        </p:txBody>
      </p:sp>
      <p:sp>
        <p:nvSpPr>
          <p:cNvPr id="519" name="CustomShape 5"/>
          <p:cNvSpPr txBox="1"/>
          <p:nvPr/>
        </p:nvSpPr>
        <p:spPr>
          <a:xfrm>
            <a:off x="722823" y="4551850"/>
            <a:ext cx="3671034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2010, 2012, 2017</a:t>
            </a:r>
          </a:p>
        </p:txBody>
      </p:sp>
      <p:sp>
        <p:nvSpPr>
          <p:cNvPr id="520" name="CustomShape 3"/>
          <p:cNvSpPr txBox="1"/>
          <p:nvPr/>
        </p:nvSpPr>
        <p:spPr>
          <a:xfrm>
            <a:off x="5096467" y="3300191"/>
            <a:ext cx="7156916" cy="8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 anchor="ctr">
            <a:spAutoFit/>
          </a:bodyPr>
          <a:lstStyle>
            <a:lvl1pPr algn="ctr">
              <a:defRPr spc="-1" sz="5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200040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https://SteveSlevinski.me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creen Shot 2018-05-08 at 12.32.54 PM.png" descr="Screen Shot 2018-05-08 at 12.32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520" y="2317680"/>
            <a:ext cx="3503160" cy="5115960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CustomShape 1"/>
          <p:cNvSpPr txBox="1"/>
          <p:nvPr/>
        </p:nvSpPr>
        <p:spPr>
          <a:xfrm>
            <a:off x="1060934" y="8668920"/>
            <a:ext cx="9763173" cy="71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4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https://en.wikipedia.org/wiki/Valerie_Sutton</a:t>
            </a:r>
          </a:p>
        </p:txBody>
      </p:sp>
      <p:graphicFrame>
        <p:nvGraphicFramePr>
          <p:cNvPr id="524" name="Table 2"/>
          <p:cNvGraphicFramePr/>
          <p:nvPr/>
        </p:nvGraphicFramePr>
        <p:xfrm>
          <a:off x="5574960" y="2426760"/>
          <a:ext cx="6593041" cy="10576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89320"/>
                <a:gridCol w="4203720"/>
              </a:tblGrid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1966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Valerie Sutton invents DanceWriting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1974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Valerie Sutton invents SignWriting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5" name="CustomShape 3"/>
          <p:cNvSpPr txBox="1"/>
          <p:nvPr/>
        </p:nvSpPr>
        <p:spPr>
          <a:xfrm>
            <a:off x="954359" y="528323"/>
            <a:ext cx="11094122" cy="108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7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My Friend Val</a:t>
            </a:r>
          </a:p>
        </p:txBody>
      </p:sp>
      <p:sp>
        <p:nvSpPr>
          <p:cNvPr id="526" name="CustomShape 4"/>
          <p:cNvSpPr txBox="1"/>
          <p:nvPr/>
        </p:nvSpPr>
        <p:spPr>
          <a:xfrm>
            <a:off x="5452200" y="5455829"/>
            <a:ext cx="6837481" cy="173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From the beginning, Valerie Sutton has encouraged writers of every sign language.</a:t>
            </a:r>
          </a:p>
        </p:txBody>
      </p:sp>
      <p:sp>
        <p:nvSpPr>
          <p:cNvPr id="527" name="CustomShape 5"/>
          <p:cNvSpPr txBox="1"/>
          <p:nvPr/>
        </p:nvSpPr>
        <p:spPr>
          <a:xfrm>
            <a:off x="1079379" y="7773960"/>
            <a:ext cx="5560362" cy="71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4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http://valeriesutton.com/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 txBox="1"/>
          <p:nvPr/>
        </p:nvSpPr>
        <p:spPr>
          <a:xfrm>
            <a:off x="955339" y="790063"/>
            <a:ext cx="11094122" cy="743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b">
            <a:spAutoFit/>
          </a:bodyPr>
          <a:lstStyle>
            <a:lvl1pPr algn="ctr">
              <a:defRPr spc="-1" sz="45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Center for Sutton Movement Writing</a:t>
            </a:r>
          </a:p>
        </p:txBody>
      </p:sp>
      <p:graphicFrame>
        <p:nvGraphicFramePr>
          <p:cNvPr id="530" name="Table 2"/>
          <p:cNvGraphicFramePr/>
          <p:nvPr/>
        </p:nvGraphicFramePr>
        <p:xfrm>
          <a:off x="491120" y="3890940"/>
          <a:ext cx="12022560" cy="317304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89320"/>
                <a:gridCol w="9633240"/>
              </a:tblGrid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1974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The Center for Sutton Movement Writing is founded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1976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The CSMW becomes California Tax-Exempt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1978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The CSMW becomes US Federal Tax-Exempt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288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2004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3000">
                          <a:uFill>
                            <a:solidFill>
                              <a:srgbClr val="FFFFFF"/>
                            </a:solidFill>
                          </a:uFill>
                          <a:sym typeface="Arial"/>
                        </a:rPr>
                        <a:t>Steve Slevinski hired as consultant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1" name="CustomShape 3"/>
          <p:cNvSpPr txBox="1"/>
          <p:nvPr/>
        </p:nvSpPr>
        <p:spPr>
          <a:xfrm>
            <a:off x="3395156" y="1632157"/>
            <a:ext cx="6214128" cy="59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5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a 501c3 educational non-profit </a:t>
            </a:r>
          </a:p>
        </p:txBody>
      </p:sp>
      <p:sp>
        <p:nvSpPr>
          <p:cNvPr id="532" name="CustomShape 4"/>
          <p:cNvSpPr txBox="1"/>
          <p:nvPr/>
        </p:nvSpPr>
        <p:spPr>
          <a:xfrm>
            <a:off x="5191312" y="2295053"/>
            <a:ext cx="2621456" cy="619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b="1" spc="-1" sz="37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95-3068257</a:t>
            </a:r>
          </a:p>
        </p:txBody>
      </p:sp>
      <p:sp>
        <p:nvSpPr>
          <p:cNvPr id="533" name="CustomShape 5"/>
          <p:cNvSpPr txBox="1"/>
          <p:nvPr/>
        </p:nvSpPr>
        <p:spPr>
          <a:xfrm>
            <a:off x="411307" y="6976816"/>
            <a:ext cx="12182186" cy="19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60" tIns="50760" rIns="50760" bIns="50760" anchor="ctr">
            <a:normAutofit fontScale="100000" lnSpcReduction="0"/>
          </a:bodyPr>
          <a:lstStyle>
            <a:lvl1pPr algn="ctr">
              <a:defRPr spc="-57" sz="4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Val and Steve have worked together through the non-profit, along with many others, to develop and promote the use of SignWriting for all sign languages.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 txBox="1"/>
          <p:nvPr/>
        </p:nvSpPr>
        <p:spPr>
          <a:xfrm>
            <a:off x="548639" y="68520"/>
            <a:ext cx="1165644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defRPr spc="-1" sz="55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Around the world, over 140 </a:t>
            </a:r>
            <a:br/>
            <a:r>
              <a:t>sign languages have been identified</a:t>
            </a:r>
          </a:p>
        </p:txBody>
      </p:sp>
      <p:pic>
        <p:nvPicPr>
          <p:cNvPr id="536" name="Screen Shot 2018-05-09 at 8.45.42 AM.png" descr="Screen Shot 2018-05-09 at 8.45.4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6840" y="2184840"/>
            <a:ext cx="6424201" cy="5128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840" y="3075479"/>
            <a:ext cx="1116001" cy="3600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Screen Shot 2018-05-09 at 9.01.51 AM.png" descr="Screen Shot 2018-05-09 at 9.01.5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66359" y="2954520"/>
            <a:ext cx="1286641" cy="1721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Screen Shot 2018-05-09 at 9.01.19 AM.png" descr="Screen Shot 2018-05-09 at 9.01.19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90320" y="5292359"/>
            <a:ext cx="1638720" cy="172188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40" name="Table 2"/>
          <p:cNvGraphicFramePr/>
          <p:nvPr/>
        </p:nvGraphicFramePr>
        <p:xfrm>
          <a:off x="279360" y="7913159"/>
          <a:ext cx="12527279" cy="1612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07040"/>
                <a:gridCol w="2235600"/>
                <a:gridCol w="4977720"/>
                <a:gridCol w="1006920"/>
              </a:tblGrid>
              <a:tr h="7758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Brazil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ISO 3166-1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Two letter country codes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BR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370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Brazilian Sign Language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ISO 639-3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Three letter language codes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pc="-1" sz="2600">
                          <a:uFill>
                            <a:solidFill>
                              <a:srgbClr val="FFFFFF"/>
                            </a:solidFill>
                          </a:u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rPr>
                        <a:t>bzs</a:t>
                      </a:r>
                    </a:p>
                  </a:txBody>
                  <a:tcPr marL="45720" marR="45720" marT="45720" marB="45720" anchor="t" anchorCtr="0" horzOverflow="overflow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 txBox="1"/>
          <p:nvPr/>
        </p:nvSpPr>
        <p:spPr>
          <a:xfrm>
            <a:off x="4036313" y="394797"/>
            <a:ext cx="8276414" cy="1113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72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SignWriting in Brazil</a:t>
            </a:r>
          </a:p>
        </p:txBody>
      </p:sp>
      <p:pic>
        <p:nvPicPr>
          <p:cNvPr id="543" name="Screen Shot 2018-05-16 at 11.12.33 AM.png" descr="Screen Shot 2018-05-16 at 11.12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2759" y="3336840"/>
            <a:ext cx="5377321" cy="302004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CustomShape 2"/>
          <p:cNvSpPr txBox="1"/>
          <p:nvPr/>
        </p:nvSpPr>
        <p:spPr>
          <a:xfrm>
            <a:off x="4330305" y="1818812"/>
            <a:ext cx="6291755" cy="71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/>
          <a:p>
            <a:pPr algn="ctr">
              <a:defRPr spc="-1" sz="4000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http://signwriting.org/brazil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45" name="Screen Shot 2018-05-16 at 11.28.47 AM.png" descr="Screen Shot 2018-05-16 at 11.28.4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0160" y="3476159"/>
            <a:ext cx="1852200" cy="2741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Screen Shot 2018-05-16 at 11.28.36 AM.png" descr="Screen Shot 2018-05-16 at 11.28.36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30480" y="3537720"/>
            <a:ext cx="1801081" cy="248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Screen Shot 2018-05-16 at 11.31.13 AM.png" descr="Screen Shot 2018-05-16 at 11.31.13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5360" y="261719"/>
            <a:ext cx="1826641" cy="2702881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CustomShape 3"/>
          <p:cNvSpPr txBox="1"/>
          <p:nvPr/>
        </p:nvSpPr>
        <p:spPr>
          <a:xfrm>
            <a:off x="3933567" y="8522080"/>
            <a:ext cx="7833027" cy="711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4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7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http://tvines.ines.gov.br/?p=16704</a:t>
            </a:r>
          </a:p>
        </p:txBody>
      </p:sp>
      <p:pic>
        <p:nvPicPr>
          <p:cNvPr id="549" name="Screen Shot 2018-05-16 at 11.39.21 AM.png" descr="Screen Shot 2018-05-16 at 11.39.21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9099" y="8434120"/>
            <a:ext cx="2715481" cy="88668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CustomShape 4"/>
          <p:cNvSpPr txBox="1"/>
          <p:nvPr/>
        </p:nvSpPr>
        <p:spPr>
          <a:xfrm>
            <a:off x="1646595" y="7772750"/>
            <a:ext cx="9711611" cy="64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60" tIns="50760" rIns="50760" bIns="50760" anchor="ctr">
            <a:spAutoFit/>
          </a:bodyPr>
          <a:lstStyle>
            <a:lvl1pPr algn="ctr">
              <a:defRPr spc="-1" sz="3600"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The History of SignWriting in Brazil on TV INES.</a:t>
            </a:r>
          </a:p>
        </p:txBody>
      </p:sp>
      <p:sp>
        <p:nvSpPr>
          <p:cNvPr id="551" name="Line 5"/>
          <p:cNvSpPr/>
          <p:nvPr/>
        </p:nvSpPr>
        <p:spPr>
          <a:xfrm>
            <a:off x="241999" y="7518199"/>
            <a:ext cx="12520802" cy="361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2" name="SignWriting is used in 18 Federal Universities and 12 public schools."/>
          <p:cNvSpPr txBox="1"/>
          <p:nvPr/>
        </p:nvSpPr>
        <p:spPr>
          <a:xfrm>
            <a:off x="682961" y="6739587"/>
            <a:ext cx="11638878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pPr/>
            <a:r>
              <a:t>SignWriting is used in 18 Federal Universities and 12 public schools.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