
<file path=[Content_Types].xml><?xml version="1.0" encoding="utf-8"?>
<Types xmlns="http://schemas.openxmlformats.org/package/2006/content-types">
  <Default Extension="xml" ContentType="application/xml"/>
  <Default Extension="wmv" ContentType="video/unknown"/>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5.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79" r:id="rId3"/>
    <p:sldId id="266" r:id="rId4"/>
    <p:sldId id="274" r:id="rId5"/>
    <p:sldId id="258" r:id="rId6"/>
    <p:sldId id="262" r:id="rId7"/>
    <p:sldId id="277" r:id="rId8"/>
    <p:sldId id="257" r:id="rId9"/>
    <p:sldId id="278" r:id="rId10"/>
    <p:sldId id="259" r:id="rId11"/>
    <p:sldId id="271" r:id="rId12"/>
    <p:sldId id="291" r:id="rId13"/>
    <p:sldId id="294" r:id="rId14"/>
    <p:sldId id="263" r:id="rId15"/>
    <p:sldId id="295" r:id="rId16"/>
    <p:sldId id="272" r:id="rId17"/>
    <p:sldId id="282" r:id="rId18"/>
    <p:sldId id="284" r:id="rId19"/>
    <p:sldId id="273" r:id="rId20"/>
    <p:sldId id="292" r:id="rId21"/>
    <p:sldId id="290" r:id="rId22"/>
    <p:sldId id="288" r:id="rId23"/>
    <p:sldId id="293" r:id="rId24"/>
    <p:sldId id="261" r:id="rId25"/>
    <p:sldId id="264" r:id="rId26"/>
    <p:sldId id="265" r:id="rId27"/>
    <p:sldId id="260" r:id="rId28"/>
    <p:sldId id="268" r:id="rId29"/>
    <p:sldId id="270" r:id="rId30"/>
    <p:sldId id="267" r:id="rId31"/>
    <p:sldId id="298" r:id="rId32"/>
    <p:sldId id="296"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9766" autoAdjust="0"/>
  </p:normalViewPr>
  <p:slideViewPr>
    <p:cSldViewPr>
      <p:cViewPr>
        <p:scale>
          <a:sx n="86" d="100"/>
          <a:sy n="86" d="100"/>
        </p:scale>
        <p:origin x="-712" y="-376"/>
      </p:cViewPr>
      <p:guideLst>
        <p:guide orient="horz" pos="2160"/>
        <p:guide pos="2880"/>
      </p:guideLst>
    </p:cSldViewPr>
  </p:slideViewPr>
  <p:outlineViewPr>
    <p:cViewPr>
      <p:scale>
        <a:sx n="33" d="100"/>
        <a:sy n="33" d="100"/>
      </p:scale>
      <p:origin x="0" y="-1782"/>
    </p:cViewPr>
  </p:outlineViewPr>
  <p:notesTextViewPr>
    <p:cViewPr>
      <p:scale>
        <a:sx n="1" d="1"/>
        <a:sy n="1" d="1"/>
      </p:scale>
      <p:origin x="0" y="0"/>
    </p:cViewPr>
  </p:notesTextViewPr>
  <p:sorterViewPr>
    <p:cViewPr>
      <p:scale>
        <a:sx n="100" d="100"/>
        <a:sy n="100" d="100"/>
      </p:scale>
      <p:origin x="0" y="-2982"/>
    </p:cViewPr>
  </p:sorterViewPr>
  <p:notesViewPr>
    <p:cSldViewPr>
      <p:cViewPr varScale="1">
        <p:scale>
          <a:sx n="70" d="100"/>
          <a:sy n="70" d="100"/>
        </p:scale>
        <p:origin x="276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FEE153-987C-4478-9C9C-75EEFD251EC7}" type="datetimeFigureOut">
              <a:rPr lang="en-CA" smtClean="0"/>
              <a:t>7/17/14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FA00B7-619C-4B13-BA83-021D97BB705E}" type="slidenum">
              <a:rPr lang="en-CA" smtClean="0"/>
              <a:t>‹#›</a:t>
            </a:fld>
            <a:endParaRPr lang="en-CA"/>
          </a:p>
        </p:txBody>
      </p:sp>
    </p:spTree>
    <p:extLst>
      <p:ext uri="{BB962C8B-B14F-4D97-AF65-F5344CB8AC3E}">
        <p14:creationId xmlns:p14="http://schemas.microsoft.com/office/powerpoint/2010/main" val="512649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E10E3-F548-409F-8002-86BC50929280}" type="datetimeFigureOut">
              <a:rPr lang="fr-CA" smtClean="0"/>
              <a:t>7/17/14</a:t>
            </a:fld>
            <a:endParaRPr lang="fr-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BCFB1-D5FC-41F2-9DCB-F3C795A2CC0B}" type="slidenum">
              <a:rPr lang="fr-CA" smtClean="0"/>
              <a:t>‹#›</a:t>
            </a:fld>
            <a:endParaRPr lang="fr-CA"/>
          </a:p>
        </p:txBody>
      </p:sp>
    </p:spTree>
    <p:extLst>
      <p:ext uri="{BB962C8B-B14F-4D97-AF65-F5344CB8AC3E}">
        <p14:creationId xmlns:p14="http://schemas.microsoft.com/office/powerpoint/2010/main" val="54174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1</a:t>
            </a:fld>
            <a:endParaRPr lang="fr-CA"/>
          </a:p>
        </p:txBody>
      </p:sp>
    </p:spTree>
    <p:extLst>
      <p:ext uri="{BB962C8B-B14F-4D97-AF65-F5344CB8AC3E}">
        <p14:creationId xmlns:p14="http://schemas.microsoft.com/office/powerpoint/2010/main" val="143685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This document suggests several alternative designs on how best to represent signs with SignWriting animation.  It discusses the advantages and limitations of animations over static SignWriting. </a:t>
            </a:r>
          </a:p>
          <a:p>
            <a:endParaRPr lang="fr-CA" sz="1200" kern="1200" dirty="0" smtClean="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11</a:t>
            </a:fld>
            <a:endParaRPr lang="fr-CA"/>
          </a:p>
        </p:txBody>
      </p:sp>
    </p:spTree>
    <p:extLst>
      <p:ext uri="{BB962C8B-B14F-4D97-AF65-F5344CB8AC3E}">
        <p14:creationId xmlns:p14="http://schemas.microsoft.com/office/powerpoint/2010/main" val="410192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Animated gif images may be used on web pages, pop-up windows, buttons, e-mails, PowerPoint documents… </a:t>
            </a:r>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12</a:t>
            </a:fld>
            <a:endParaRPr lang="fr-CA"/>
          </a:p>
        </p:txBody>
      </p:sp>
    </p:spTree>
    <p:extLst>
      <p:ext uri="{BB962C8B-B14F-4D97-AF65-F5344CB8AC3E}">
        <p14:creationId xmlns:p14="http://schemas.microsoft.com/office/powerpoint/2010/main" val="1001875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SignWriting is more abstract and concise; it uses Movement symbols and leave out unnecessary details.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SignAnimating only a fraction of the SignWriting text is displayed at a given moment with a smaller surface.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animation tends to contain facial expressions and shoulder line that are not required in SignWriting.</a:t>
            </a:r>
            <a:endParaRPr lang="fr-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ABCFB1-D5FC-41F2-9DCB-F3C795A2CC0B}" type="slidenum">
              <a:rPr lang="fr-CA" smtClean="0"/>
              <a:t>13</a:t>
            </a:fld>
            <a:endParaRPr lang="fr-CA"/>
          </a:p>
        </p:txBody>
      </p:sp>
    </p:spTree>
    <p:extLst>
      <p:ext uri="{BB962C8B-B14F-4D97-AF65-F5344CB8AC3E}">
        <p14:creationId xmlns:p14="http://schemas.microsoft.com/office/powerpoint/2010/main" val="292524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SignWriting videos can be used for long texts.  SignAnimating focuses on hand shapes and facial expressions.  </a:t>
            </a:r>
            <a:endParaRPr lang="fr-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ABCFB1-D5FC-41F2-9DCB-F3C795A2CC0B}" type="slidenum">
              <a:rPr lang="fr-CA" smtClean="0"/>
              <a:t>14</a:t>
            </a:fld>
            <a:endParaRPr lang="fr-CA"/>
          </a:p>
        </p:txBody>
      </p:sp>
    </p:spTree>
    <p:extLst>
      <p:ext uri="{BB962C8B-B14F-4D97-AF65-F5344CB8AC3E}">
        <p14:creationId xmlns:p14="http://schemas.microsoft.com/office/powerpoint/2010/main" val="402966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15</a:t>
            </a:fld>
            <a:endParaRPr lang="fr-CA"/>
          </a:p>
        </p:txBody>
      </p:sp>
    </p:spTree>
    <p:extLst>
      <p:ext uri="{BB962C8B-B14F-4D97-AF65-F5344CB8AC3E}">
        <p14:creationId xmlns:p14="http://schemas.microsoft.com/office/powerpoint/2010/main" val="201557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 good animation should be complete enough to allow reverting to SignWriting without ambiguity.</a:t>
            </a:r>
          </a:p>
          <a:p>
            <a:r>
              <a:rPr lang="en-CA" sz="1200" kern="1200" dirty="0" smtClean="0">
                <a:solidFill>
                  <a:schemeClr val="tx1"/>
                </a:solidFill>
                <a:effectLst/>
                <a:latin typeface="+mn-lt"/>
                <a:ea typeface="+mn-ea"/>
                <a:cs typeface="+mn-cs"/>
              </a:rPr>
              <a:t>SignAnimating is like a form of subtitling; it remains based on SignWriting rules.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Most movement and speed symbols are replaced by displacement of symbols during the animation.  </a:t>
            </a:r>
          </a:p>
          <a:p>
            <a:r>
              <a:rPr lang="en-CA" sz="1200" kern="1200" dirty="0" smtClean="0">
                <a:solidFill>
                  <a:schemeClr val="tx1"/>
                </a:solidFill>
                <a:effectLst/>
                <a:latin typeface="+mn-lt"/>
                <a:ea typeface="+mn-ea"/>
                <a:cs typeface="+mn-cs"/>
              </a:rPr>
              <a:t>SignAnimating, like SignWriting, is written from the Expressive view point.  It is the view point of the signing person seeing her/his own hands.</a:t>
            </a:r>
          </a:p>
          <a:p>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17</a:t>
            </a:fld>
            <a:endParaRPr lang="fr-CA"/>
          </a:p>
        </p:txBody>
      </p:sp>
    </p:spTree>
    <p:extLst>
      <p:ext uri="{BB962C8B-B14F-4D97-AF65-F5344CB8AC3E}">
        <p14:creationId xmlns:p14="http://schemas.microsoft.com/office/powerpoint/2010/main" val="202100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SignAnimating follows all SignWriting rules except for one:  symbols change of size depending of their proximity to the body.</a:t>
            </a:r>
          </a:p>
          <a:p>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Contact symbols may be confined always at the top left corner of the animation. It corresponds to the non-dominant hand side. This corner is less used for hand shapes.  This provides uniformity through the animation.</a:t>
            </a:r>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ABCFB1-D5FC-41F2-9DCB-F3C795A2CC0B}" type="slidenum">
              <a:rPr lang="fr-CA" smtClean="0"/>
              <a:t>18</a:t>
            </a:fld>
            <a:endParaRPr lang="fr-CA"/>
          </a:p>
        </p:txBody>
      </p:sp>
    </p:spTree>
    <p:extLst>
      <p:ext uri="{BB962C8B-B14F-4D97-AF65-F5344CB8AC3E}">
        <p14:creationId xmlns:p14="http://schemas.microsoft.com/office/powerpoint/2010/main" val="475991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20</a:t>
            </a:fld>
            <a:endParaRPr lang="fr-CA"/>
          </a:p>
        </p:txBody>
      </p:sp>
    </p:spTree>
    <p:extLst>
      <p:ext uri="{BB962C8B-B14F-4D97-AF65-F5344CB8AC3E}">
        <p14:creationId xmlns:p14="http://schemas.microsoft.com/office/powerpoint/2010/main" val="2962227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An online </a:t>
            </a:r>
            <a:r>
              <a:rPr lang="fr-CA" dirty="0" err="1" smtClean="0"/>
              <a:t>phonetic</a:t>
            </a:r>
            <a:r>
              <a:rPr lang="fr-CA" dirty="0" smtClean="0"/>
              <a:t> translator </a:t>
            </a:r>
            <a:r>
              <a:rPr lang="fr-CA" dirty="0" err="1" smtClean="0"/>
              <a:t>can</a:t>
            </a:r>
            <a:r>
              <a:rPr lang="fr-CA" dirty="0" smtClean="0"/>
              <a:t> help </a:t>
            </a:r>
            <a:r>
              <a:rPr lang="fr-CA" dirty="0" err="1" smtClean="0"/>
              <a:t>preparing</a:t>
            </a:r>
            <a:r>
              <a:rPr lang="fr-CA" dirty="0" smtClean="0"/>
              <a:t> the conversion </a:t>
            </a:r>
            <a:r>
              <a:rPr lang="fr-CA" dirty="0" err="1" smtClean="0"/>
              <a:t>from</a:t>
            </a:r>
            <a:r>
              <a:rPr lang="fr-CA" dirty="0" smtClean="0"/>
              <a:t> </a:t>
            </a:r>
            <a:r>
              <a:rPr lang="fr-CA" dirty="0" err="1" smtClean="0"/>
              <a:t>text</a:t>
            </a:r>
            <a:r>
              <a:rPr lang="fr-CA" dirty="0" smtClean="0"/>
              <a:t> to </a:t>
            </a:r>
            <a:r>
              <a:rPr lang="fr-CA" dirty="0" err="1" smtClean="0"/>
              <a:t>phonetic</a:t>
            </a:r>
            <a:r>
              <a:rPr lang="fr-CA" dirty="0" smtClean="0"/>
              <a:t>.</a:t>
            </a:r>
          </a:p>
          <a:p>
            <a:r>
              <a:rPr lang="fr-CA" dirty="0" err="1" smtClean="0"/>
              <a:t>Then</a:t>
            </a:r>
            <a:r>
              <a:rPr lang="fr-CA" dirty="0" smtClean="0"/>
              <a:t> the </a:t>
            </a:r>
            <a:r>
              <a:rPr lang="fr-CA" dirty="0" err="1" smtClean="0"/>
              <a:t>phonetic</a:t>
            </a:r>
            <a:r>
              <a:rPr lang="fr-CA" dirty="0" smtClean="0"/>
              <a:t> </a:t>
            </a:r>
            <a:r>
              <a:rPr lang="fr-CA" dirty="0" err="1" smtClean="0"/>
              <a:t>can</a:t>
            </a:r>
            <a:r>
              <a:rPr lang="fr-CA" baseline="0" dirty="0" smtClean="0"/>
              <a:t> </a:t>
            </a:r>
            <a:r>
              <a:rPr lang="fr-CA" baseline="0" dirty="0" err="1" smtClean="0"/>
              <a:t>be</a:t>
            </a:r>
            <a:r>
              <a:rPr lang="fr-CA" baseline="0" dirty="0" smtClean="0"/>
              <a:t> </a:t>
            </a:r>
            <a:r>
              <a:rPr lang="fr-CA" baseline="0" dirty="0" err="1" smtClean="0"/>
              <a:t>converted</a:t>
            </a:r>
            <a:r>
              <a:rPr lang="fr-CA" baseline="0" dirty="0" smtClean="0"/>
              <a:t> in SpeechWriting </a:t>
            </a:r>
            <a:r>
              <a:rPr lang="fr-CA" baseline="0" dirty="0" err="1" smtClean="0"/>
              <a:t>symbols</a:t>
            </a:r>
            <a:r>
              <a:rPr lang="fr-CA" baseline="0" dirty="0" smtClean="0"/>
              <a:t>.</a:t>
            </a:r>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24</a:t>
            </a:fld>
            <a:endParaRPr lang="fr-CA"/>
          </a:p>
        </p:txBody>
      </p:sp>
    </p:spTree>
    <p:extLst>
      <p:ext uri="{BB962C8B-B14F-4D97-AF65-F5344CB8AC3E}">
        <p14:creationId xmlns:p14="http://schemas.microsoft.com/office/powerpoint/2010/main" val="1650601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 </a:t>
            </a:r>
            <a:r>
              <a:rPr lang="en-CA" noProof="0" dirty="0" smtClean="0"/>
              <a:t>overlapped the</a:t>
            </a:r>
            <a:r>
              <a:rPr lang="fr-CA" dirty="0" smtClean="0"/>
              <a:t> </a:t>
            </a:r>
            <a:r>
              <a:rPr lang="en-GB" dirty="0" smtClean="0"/>
              <a:t>Wöhrmann´s SpeechWriting</a:t>
            </a:r>
            <a:r>
              <a:rPr lang="en-US" dirty="0" smtClean="0"/>
              <a:t> symbols to the International Phonetic Table to identify</a:t>
            </a:r>
            <a:r>
              <a:rPr lang="en-US" baseline="0" dirty="0" smtClean="0"/>
              <a:t> the subset applicable to other languages.</a:t>
            </a:r>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25</a:t>
            </a:fld>
            <a:endParaRPr lang="fr-CA"/>
          </a:p>
        </p:txBody>
      </p:sp>
    </p:spTree>
    <p:extLst>
      <p:ext uri="{BB962C8B-B14F-4D97-AF65-F5344CB8AC3E}">
        <p14:creationId xmlns:p14="http://schemas.microsoft.com/office/powerpoint/2010/main" val="147634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2</a:t>
            </a:fld>
            <a:endParaRPr lang="fr-CA"/>
          </a:p>
        </p:txBody>
      </p:sp>
    </p:spTree>
    <p:extLst>
      <p:ext uri="{BB962C8B-B14F-4D97-AF65-F5344CB8AC3E}">
        <p14:creationId xmlns:p14="http://schemas.microsoft.com/office/powerpoint/2010/main" val="3891482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Cued</a:t>
            </a:r>
            <a:r>
              <a:rPr lang="fr-CA" dirty="0" smtClean="0"/>
              <a:t> speech</a:t>
            </a:r>
            <a:r>
              <a:rPr lang="fr-CA" baseline="0" dirty="0" smtClean="0"/>
              <a:t> </a:t>
            </a:r>
            <a:r>
              <a:rPr lang="fr-CA" baseline="0" dirty="0" err="1" smtClean="0"/>
              <a:t>can</a:t>
            </a:r>
            <a:r>
              <a:rPr lang="fr-CA" baseline="0" dirty="0" smtClean="0"/>
              <a:t> </a:t>
            </a:r>
            <a:r>
              <a:rPr lang="fr-CA" baseline="0" dirty="0" err="1" smtClean="0"/>
              <a:t>be</a:t>
            </a:r>
            <a:r>
              <a:rPr lang="fr-CA" baseline="0" dirty="0" smtClean="0"/>
              <a:t> </a:t>
            </a:r>
            <a:r>
              <a:rPr lang="fr-CA" baseline="0" dirty="0" err="1" smtClean="0"/>
              <a:t>animated</a:t>
            </a:r>
            <a:r>
              <a:rPr lang="fr-CA" baseline="0" dirty="0" smtClean="0"/>
              <a:t> if </a:t>
            </a:r>
            <a:r>
              <a:rPr lang="fr-CA" baseline="0" dirty="0" err="1" smtClean="0"/>
              <a:t>it</a:t>
            </a:r>
            <a:r>
              <a:rPr lang="fr-CA" baseline="0" dirty="0" smtClean="0"/>
              <a:t> </a:t>
            </a:r>
            <a:r>
              <a:rPr lang="fr-CA" baseline="0" dirty="0" err="1" smtClean="0"/>
              <a:t>is</a:t>
            </a:r>
            <a:r>
              <a:rPr lang="fr-CA" baseline="0" dirty="0" smtClean="0"/>
              <a:t> </a:t>
            </a:r>
            <a:r>
              <a:rPr lang="fr-CA" baseline="0" dirty="0" err="1" smtClean="0"/>
              <a:t>combined</a:t>
            </a:r>
            <a:r>
              <a:rPr lang="fr-CA" baseline="0" dirty="0" smtClean="0"/>
              <a:t> </a:t>
            </a:r>
            <a:r>
              <a:rPr lang="fr-CA" baseline="0" dirty="0" err="1" smtClean="0"/>
              <a:t>with</a:t>
            </a:r>
            <a:r>
              <a:rPr lang="fr-CA" baseline="0" dirty="0" smtClean="0"/>
              <a:t> </a:t>
            </a:r>
            <a:r>
              <a:rPr lang="fr-CA" dirty="0" smtClean="0">
                <a:latin typeface="Times New Roman" panose="02020603050405020304" pitchFamily="18" charset="0"/>
                <a:ea typeface="Calibri" panose="020F0502020204030204" pitchFamily="34" charset="0"/>
                <a:cs typeface="Times New Roman" panose="02020603050405020304" pitchFamily="18" charset="0"/>
              </a:rPr>
              <a:t>Wöhrmann’s </a:t>
            </a:r>
            <a:r>
              <a:rPr lang="de-DE" dirty="0" smtClean="0">
                <a:latin typeface="Times New Roman" panose="02020603050405020304" pitchFamily="18" charset="0"/>
                <a:ea typeface="Calibri" panose="020F0502020204030204" pitchFamily="34" charset="0"/>
                <a:cs typeface="Times New Roman" panose="02020603050405020304" pitchFamily="18" charset="0"/>
              </a:rPr>
              <a:t>SpeechWriting </a:t>
            </a:r>
            <a:r>
              <a:rPr lang="fr-CA" dirty="0" smtClean="0">
                <a:latin typeface="Times New Roman" panose="02020603050405020304" pitchFamily="18" charset="0"/>
                <a:ea typeface="Calibri" panose="020F0502020204030204" pitchFamily="34" charset="0"/>
                <a:cs typeface="Times New Roman" panose="02020603050405020304" pitchFamily="18" charset="0"/>
              </a:rPr>
              <a:t>system.</a:t>
            </a:r>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27</a:t>
            </a:fld>
            <a:endParaRPr lang="fr-CA"/>
          </a:p>
        </p:txBody>
      </p:sp>
    </p:spTree>
    <p:extLst>
      <p:ext uri="{BB962C8B-B14F-4D97-AF65-F5344CB8AC3E}">
        <p14:creationId xmlns:p14="http://schemas.microsoft.com/office/powerpoint/2010/main" val="545599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Cued speech was invented by the Dr. Orin Cornett in the United States in 1966.  Speech has many phonemes that look the same by lip reading.  Several phonemes are not visible by lip reading.  Cued speech combines the visemes information with hand configurations and position.  This allows distinguishing each phoneme.  </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It is a syllabic system where:</a:t>
            </a:r>
            <a:endParaRPr lang="fr-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Oral syllables are displayed by the movement of the lips and the tongue,</a:t>
            </a:r>
            <a:endParaRPr lang="fr-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oral consonants are distinguished by hand configuration,</a:t>
            </a:r>
            <a:endParaRPr lang="fr-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oral vowels are distinguished by the hand positions relatively to the face.</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Cued speech differs from sign language.  It is not a language.</a:t>
            </a:r>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28</a:t>
            </a:fld>
            <a:endParaRPr lang="fr-CA"/>
          </a:p>
        </p:txBody>
      </p:sp>
    </p:spTree>
    <p:extLst>
      <p:ext uri="{BB962C8B-B14F-4D97-AF65-F5344CB8AC3E}">
        <p14:creationId xmlns:p14="http://schemas.microsoft.com/office/powerpoint/2010/main" val="239666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30</a:t>
            </a:fld>
            <a:endParaRPr lang="fr-CA"/>
          </a:p>
        </p:txBody>
      </p:sp>
    </p:spTree>
    <p:extLst>
      <p:ext uri="{BB962C8B-B14F-4D97-AF65-F5344CB8AC3E}">
        <p14:creationId xmlns:p14="http://schemas.microsoft.com/office/powerpoint/2010/main" val="4238560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With this series of 4 </a:t>
            </a:r>
            <a:r>
              <a:rPr lang="en-CA" sz="1200" u="sng" kern="1200" dirty="0" smtClean="0">
                <a:solidFill>
                  <a:schemeClr val="tx1"/>
                </a:solidFill>
                <a:effectLst/>
                <a:latin typeface="+mn-lt"/>
                <a:ea typeface="+mn-ea"/>
                <a:cs typeface="+mn-cs"/>
              </a:rPr>
              <a:t>SignAnimating</a:t>
            </a:r>
            <a:r>
              <a:rPr lang="en-CA" sz="1200" kern="1200" dirty="0" smtClean="0">
                <a:solidFill>
                  <a:schemeClr val="tx1"/>
                </a:solidFill>
                <a:effectLst/>
                <a:latin typeface="+mn-lt"/>
                <a:ea typeface="+mn-ea"/>
                <a:cs typeface="+mn-cs"/>
              </a:rPr>
              <a:t> documents, we demonstrated that SignWriting symbol set is complete and sufficient.  It can be used for accurate animations of sign languages and spoken visemes when combined with SpeechWriting. </a:t>
            </a:r>
          </a:p>
          <a:p>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Just like radio, television, books and handwriting are different forms of communication; SignWriting, SignAnimating, subtitles, avatars and videos are different ways to communicate with Deaf people.  Each of these media has its benefit and cannot be fully replaced by the others.  </a:t>
            </a:r>
          </a:p>
        </p:txBody>
      </p:sp>
      <p:sp>
        <p:nvSpPr>
          <p:cNvPr id="4" name="Slide Number Placeholder 3"/>
          <p:cNvSpPr>
            <a:spLocks noGrp="1"/>
          </p:cNvSpPr>
          <p:nvPr>
            <p:ph type="sldNum" sz="quarter" idx="10"/>
          </p:nvPr>
        </p:nvSpPr>
        <p:spPr/>
        <p:txBody>
          <a:bodyPr/>
          <a:lstStyle/>
          <a:p>
            <a:fld id="{CDABCFB1-D5FC-41F2-9DCB-F3C795A2CC0B}" type="slidenum">
              <a:rPr lang="fr-CA" smtClean="0"/>
              <a:t>31</a:t>
            </a:fld>
            <a:endParaRPr lang="fr-CA"/>
          </a:p>
        </p:txBody>
      </p:sp>
    </p:spTree>
    <p:extLst>
      <p:ext uri="{BB962C8B-B14F-4D97-AF65-F5344CB8AC3E}">
        <p14:creationId xmlns:p14="http://schemas.microsoft.com/office/powerpoint/2010/main" val="58876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3</a:t>
            </a:fld>
            <a:endParaRPr lang="fr-CA"/>
          </a:p>
        </p:txBody>
      </p:sp>
    </p:spTree>
    <p:extLst>
      <p:ext uri="{BB962C8B-B14F-4D97-AF65-F5344CB8AC3E}">
        <p14:creationId xmlns:p14="http://schemas.microsoft.com/office/powerpoint/2010/main" val="107737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SignAnimating </a:t>
            </a:r>
            <a:r>
              <a:rPr lang="fr-CA" dirty="0" err="1" smtClean="0"/>
              <a:t>is</a:t>
            </a:r>
            <a:r>
              <a:rPr lang="fr-CA" dirty="0" smtClean="0"/>
              <a:t> </a:t>
            </a:r>
            <a:r>
              <a:rPr lang="fr-CA" dirty="0" err="1" smtClean="0"/>
              <a:t>performed</a:t>
            </a:r>
            <a:r>
              <a:rPr lang="fr-CA" dirty="0" smtClean="0"/>
              <a:t> in 5 main </a:t>
            </a:r>
            <a:r>
              <a:rPr lang="fr-CA" dirty="0" err="1" smtClean="0"/>
              <a:t>steps</a:t>
            </a:r>
            <a:r>
              <a:rPr lang="fr-CA" dirty="0" smtClean="0"/>
              <a:t>:</a:t>
            </a:r>
          </a:p>
          <a:p>
            <a:pPr marL="228600" indent="-228600">
              <a:buFont typeface="+mj-lt"/>
              <a:buAutoNum type="arabicPeriod"/>
            </a:pPr>
            <a:r>
              <a:rPr lang="fr-CA" dirty="0" smtClean="0"/>
              <a:t>Export</a:t>
            </a:r>
            <a:r>
              <a:rPr lang="fr-CA" baseline="0" dirty="0" smtClean="0"/>
              <a:t> official </a:t>
            </a:r>
            <a:r>
              <a:rPr lang="fr-CA" baseline="0" dirty="0" err="1" smtClean="0"/>
              <a:t>signs</a:t>
            </a:r>
            <a:r>
              <a:rPr lang="fr-CA" baseline="0" dirty="0" smtClean="0"/>
              <a:t> </a:t>
            </a:r>
            <a:r>
              <a:rPr lang="fr-CA" baseline="0" dirty="0" err="1" smtClean="0"/>
              <a:t>from</a:t>
            </a:r>
            <a:r>
              <a:rPr lang="fr-CA" baseline="0" dirty="0" smtClean="0"/>
              <a:t> SignPuddle.</a:t>
            </a:r>
          </a:p>
          <a:p>
            <a:pPr marL="228600" indent="-228600">
              <a:buFont typeface="+mj-lt"/>
              <a:buAutoNum type="arabicPeriod"/>
            </a:pPr>
            <a:r>
              <a:rPr lang="fr-CA" baseline="0" dirty="0" smtClean="0"/>
              <a:t>Import the </a:t>
            </a:r>
            <a:r>
              <a:rPr lang="fr-CA" baseline="0" dirty="0" err="1" smtClean="0"/>
              <a:t>signs</a:t>
            </a:r>
            <a:r>
              <a:rPr lang="fr-CA" baseline="0" dirty="0" smtClean="0"/>
              <a:t> in SignWriter Studio in a </a:t>
            </a:r>
            <a:r>
              <a:rPr lang="fr-CA" baseline="0" dirty="0" err="1" smtClean="0"/>
              <a:t>separate</a:t>
            </a:r>
            <a:r>
              <a:rPr lang="fr-CA" baseline="0" dirty="0" smtClean="0"/>
              <a:t> </a:t>
            </a:r>
            <a:r>
              <a:rPr lang="fr-CA" baseline="0" dirty="0" err="1" smtClean="0"/>
              <a:t>project</a:t>
            </a:r>
            <a:r>
              <a:rPr lang="fr-CA" baseline="0" dirty="0" smtClean="0"/>
              <a:t>.  </a:t>
            </a:r>
            <a:r>
              <a:rPr lang="fr-CA" baseline="0" dirty="0" err="1" smtClean="0"/>
              <a:t>Create</a:t>
            </a:r>
            <a:r>
              <a:rPr lang="fr-CA" baseline="0" dirty="0" smtClean="0"/>
              <a:t> </a:t>
            </a:r>
            <a:r>
              <a:rPr lang="fr-CA" baseline="0" dirty="0" err="1" smtClean="0"/>
              <a:t>intermediary</a:t>
            </a:r>
            <a:r>
              <a:rPr lang="fr-CA" baseline="0" dirty="0" smtClean="0"/>
              <a:t> </a:t>
            </a:r>
            <a:r>
              <a:rPr lang="fr-CA" baseline="0" dirty="0" err="1" smtClean="0"/>
              <a:t>signs</a:t>
            </a:r>
            <a:r>
              <a:rPr lang="fr-CA" baseline="0" dirty="0" smtClean="0"/>
              <a:t> to </a:t>
            </a:r>
            <a:r>
              <a:rPr lang="fr-CA" baseline="0" dirty="0" err="1" smtClean="0"/>
              <a:t>animate</a:t>
            </a:r>
            <a:r>
              <a:rPr lang="fr-CA" baseline="0" dirty="0" smtClean="0"/>
              <a:t>.</a:t>
            </a:r>
          </a:p>
          <a:p>
            <a:pPr marL="228600" indent="-228600">
              <a:buFont typeface="+mj-lt"/>
              <a:buAutoNum type="arabicPeriod"/>
            </a:pPr>
            <a:r>
              <a:rPr lang="fr-CA" baseline="0" dirty="0" smtClean="0"/>
              <a:t>Split the </a:t>
            </a:r>
            <a:r>
              <a:rPr lang="fr-CA" baseline="0" dirty="0" err="1" smtClean="0"/>
              <a:t>intermediary</a:t>
            </a:r>
            <a:r>
              <a:rPr lang="fr-CA" baseline="0" dirty="0" smtClean="0"/>
              <a:t> </a:t>
            </a:r>
            <a:r>
              <a:rPr lang="fr-CA" baseline="0" dirty="0" err="1" smtClean="0"/>
              <a:t>signs</a:t>
            </a:r>
            <a:r>
              <a:rPr lang="fr-CA" baseline="0" dirty="0" smtClean="0"/>
              <a:t> </a:t>
            </a:r>
            <a:r>
              <a:rPr lang="fr-CA" baseline="0" dirty="0" err="1" smtClean="0"/>
              <a:t>into</a:t>
            </a:r>
            <a:r>
              <a:rPr lang="fr-CA" baseline="0" dirty="0" smtClean="0"/>
              <a:t> </a:t>
            </a:r>
            <a:r>
              <a:rPr lang="fr-CA" baseline="0" dirty="0" err="1" smtClean="0"/>
              <a:t>several</a:t>
            </a:r>
            <a:r>
              <a:rPr lang="fr-CA" baseline="0" dirty="0" smtClean="0"/>
              <a:t> image files in Microsoft Paint.</a:t>
            </a:r>
          </a:p>
          <a:p>
            <a:pPr marL="228600" indent="-228600">
              <a:buFont typeface="+mj-lt"/>
              <a:buAutoNum type="arabicPeriod"/>
            </a:pPr>
            <a:r>
              <a:rPr lang="fr-CA" baseline="0" dirty="0" smtClean="0"/>
              <a:t>Assemble the image files in one animation.  There </a:t>
            </a:r>
            <a:r>
              <a:rPr lang="fr-CA" baseline="0" dirty="0" err="1" smtClean="0"/>
              <a:t>is</a:t>
            </a:r>
            <a:r>
              <a:rPr lang="fr-CA" baseline="0" dirty="0" smtClean="0"/>
              <a:t> a </a:t>
            </a:r>
            <a:r>
              <a:rPr lang="fr-CA" baseline="0" dirty="0" err="1" smtClean="0"/>
              <a:t>choice</a:t>
            </a:r>
            <a:r>
              <a:rPr lang="fr-CA" baseline="0" dirty="0" smtClean="0"/>
              <a:t> of </a:t>
            </a:r>
            <a:r>
              <a:rPr lang="fr-CA" baseline="0" dirty="0" err="1" smtClean="0"/>
              <a:t>several</a:t>
            </a:r>
            <a:r>
              <a:rPr lang="fr-CA" baseline="0" dirty="0" smtClean="0"/>
              <a:t> free software </a:t>
            </a:r>
            <a:r>
              <a:rPr lang="fr-CA" baseline="0" dirty="0" err="1" smtClean="0"/>
              <a:t>available</a:t>
            </a:r>
            <a:r>
              <a:rPr lang="fr-CA" baseline="0" dirty="0" smtClean="0"/>
              <a:t> for animation.</a:t>
            </a:r>
          </a:p>
          <a:p>
            <a:pPr marL="228600" indent="-228600">
              <a:buFont typeface="+mj-lt"/>
              <a:buAutoNum type="arabicPeriod"/>
            </a:pPr>
            <a:r>
              <a:rPr lang="fr-CA" baseline="0" dirty="0" err="1" smtClean="0"/>
              <a:t>Verify</a:t>
            </a:r>
            <a:r>
              <a:rPr lang="fr-CA" baseline="0" dirty="0" smtClean="0"/>
              <a:t> the </a:t>
            </a:r>
            <a:r>
              <a:rPr lang="fr-CA" baseline="0" dirty="0" err="1" smtClean="0"/>
              <a:t>results</a:t>
            </a:r>
            <a:r>
              <a:rPr lang="fr-CA" baseline="0" dirty="0" smtClean="0"/>
              <a:t> in a web browser or in a PowerPoint </a:t>
            </a:r>
            <a:r>
              <a:rPr lang="fr-CA" baseline="0" dirty="0" err="1" smtClean="0"/>
              <a:t>presentation</a:t>
            </a:r>
            <a:r>
              <a:rPr lang="fr-CA" baseline="0" dirty="0" smtClean="0"/>
              <a:t>.</a:t>
            </a:r>
            <a:endParaRPr lang="fr-CA" dirty="0" smtClean="0"/>
          </a:p>
          <a:p>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5</a:t>
            </a:fld>
            <a:endParaRPr lang="fr-CA"/>
          </a:p>
        </p:txBody>
      </p:sp>
    </p:spTree>
    <p:extLst>
      <p:ext uri="{BB962C8B-B14F-4D97-AF65-F5344CB8AC3E}">
        <p14:creationId xmlns:p14="http://schemas.microsoft.com/office/powerpoint/2010/main" val="247036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6</a:t>
            </a:fld>
            <a:endParaRPr lang="fr-CA"/>
          </a:p>
        </p:txBody>
      </p:sp>
    </p:spTree>
    <p:extLst>
      <p:ext uri="{BB962C8B-B14F-4D97-AF65-F5344CB8AC3E}">
        <p14:creationId xmlns:p14="http://schemas.microsoft.com/office/powerpoint/2010/main" val="330446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Get a written copy of the complete text to animate.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 single sign modification may require realigning the whole animation if it is larger than the other signs.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 glosses transcription is required to name the image files and ease the reuse of signs animation. </a:t>
            </a:r>
          </a:p>
          <a:p>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Create a storyboard table with one gloss per column on the first line.  Write each sign in the second line.  In the third line, prepare a draft on how the animation will be performed.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This table can be handwritten.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This storyboard will be used to ensure the harmony of the animation: frame size, face and expressions, similar number of frame for each sign.  Faster and slower or repeated signs will have a different amount of frames. </a:t>
            </a:r>
          </a:p>
          <a:p>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SpeechWriting may be used in animation. The amount of visible syllables combined with the amount of hand configuration or displacement determines the minimal number of frames required. </a:t>
            </a:r>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7</a:t>
            </a:fld>
            <a:endParaRPr lang="fr-CA"/>
          </a:p>
        </p:txBody>
      </p:sp>
    </p:spTree>
    <p:extLst>
      <p:ext uri="{BB962C8B-B14F-4D97-AF65-F5344CB8AC3E}">
        <p14:creationId xmlns:p14="http://schemas.microsoft.com/office/powerpoint/2010/main" val="26713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CA" sz="1200" b="1" dirty="0" smtClean="0">
                <a:solidFill>
                  <a:schemeClr val="bg1"/>
                </a:solidFill>
                <a:effectLst/>
              </a:rPr>
              <a:t>SignWriting steps:</a:t>
            </a: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CA" sz="1200" kern="1200" dirty="0" smtClean="0">
                <a:solidFill>
                  <a:schemeClr val="tx1"/>
                </a:solidFill>
                <a:effectLst/>
                <a:latin typeface="+mn-lt"/>
                <a:ea typeface="+mn-ea"/>
                <a:cs typeface="+mn-cs"/>
              </a:rPr>
              <a:t>It is preferable to use a dedicated local workspace on a personal computer to create entries that contain decomposed signs in sub-sequences of movements.  This avoids cluttering SignPuddle online database and personal local databases.  </a:t>
            </a:r>
            <a:endParaRPr lang="fr-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fr-CA" sz="1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CA" sz="1200" b="0" dirty="0" smtClean="0">
                <a:solidFill>
                  <a:schemeClr val="tx1"/>
                </a:solidFill>
                <a:effectLst/>
              </a:rPr>
              <a:t>Select and export the SignPuddle official dictionary or a subset in a file. </a:t>
            </a:r>
            <a:endParaRPr lang="fr-CA" sz="1100" b="0" dirty="0" smtClean="0">
              <a:solidFill>
                <a:schemeClr val="tx1"/>
              </a:solidFill>
              <a:effectLst/>
            </a:endParaRPr>
          </a:p>
          <a:p>
            <a:pPr marL="342900" lvl="0" indent="-342900">
              <a:lnSpc>
                <a:spcPct val="115000"/>
              </a:lnSpc>
              <a:spcAft>
                <a:spcPts val="0"/>
              </a:spcAft>
              <a:buFont typeface="+mj-lt"/>
              <a:buAutoNum type="arabicPeriod"/>
            </a:pPr>
            <a:r>
              <a:rPr lang="en-CA" sz="1200" b="0" dirty="0" smtClean="0">
                <a:solidFill>
                  <a:schemeClr val="tx1"/>
                </a:solidFill>
                <a:effectLst/>
              </a:rPr>
              <a:t>Import the dictionary in SignWriter Studio.</a:t>
            </a:r>
            <a:endParaRPr lang="fr-CA" sz="1100" b="0" dirty="0" smtClean="0">
              <a:solidFill>
                <a:schemeClr val="tx1"/>
              </a:solidFill>
              <a:effectLst/>
            </a:endParaRPr>
          </a:p>
          <a:p>
            <a:pPr marL="342900" lvl="0" indent="-342900">
              <a:lnSpc>
                <a:spcPct val="115000"/>
              </a:lnSpc>
              <a:spcAft>
                <a:spcPts val="0"/>
              </a:spcAft>
              <a:buFont typeface="+mj-lt"/>
              <a:buAutoNum type="arabicPeriod"/>
            </a:pPr>
            <a:r>
              <a:rPr lang="en-CA" sz="1200" b="0" dirty="0" smtClean="0">
                <a:solidFill>
                  <a:schemeClr val="tx1"/>
                </a:solidFill>
                <a:effectLst/>
              </a:rPr>
              <a:t>Select an existing sign.</a:t>
            </a:r>
            <a:endParaRPr lang="fr-CA" sz="1100" b="0" dirty="0" smtClean="0">
              <a:solidFill>
                <a:schemeClr val="tx1"/>
              </a:solidFill>
              <a:effectLst/>
            </a:endParaRPr>
          </a:p>
          <a:p>
            <a:pPr marL="342900" lvl="0" indent="-342900">
              <a:lnSpc>
                <a:spcPct val="115000"/>
              </a:lnSpc>
              <a:spcAft>
                <a:spcPts val="0"/>
              </a:spcAft>
              <a:buFont typeface="+mj-lt"/>
              <a:buAutoNum type="arabicPeriod"/>
            </a:pPr>
            <a:r>
              <a:rPr lang="en-CA" sz="1200" b="0" dirty="0" smtClean="0">
                <a:solidFill>
                  <a:schemeClr val="tx1"/>
                </a:solidFill>
                <a:effectLst/>
              </a:rPr>
              <a:t>Create a copy of the sign or create a new sign. </a:t>
            </a:r>
            <a:endParaRPr lang="fr-CA" sz="1100" b="0" dirty="0" smtClean="0">
              <a:solidFill>
                <a:schemeClr val="tx1"/>
              </a:solidFill>
              <a:effectLst/>
            </a:endParaRPr>
          </a:p>
          <a:p>
            <a:pPr marL="342900" lvl="0" indent="-342900">
              <a:lnSpc>
                <a:spcPct val="115000"/>
              </a:lnSpc>
              <a:spcAft>
                <a:spcPts val="0"/>
              </a:spcAft>
              <a:buFont typeface="+mj-lt"/>
              <a:buAutoNum type="arabicPeriod"/>
            </a:pPr>
            <a:r>
              <a:rPr lang="en-CA" sz="1200" b="0" dirty="0" smtClean="0">
                <a:solidFill>
                  <a:schemeClr val="tx1"/>
                </a:solidFill>
                <a:effectLst/>
              </a:rPr>
              <a:t>Edit the sign by selecting symbols to duplicate or to reposition.</a:t>
            </a:r>
            <a:endParaRPr lang="fr-CA" sz="1100" b="0" dirty="0" smtClean="0">
              <a:solidFill>
                <a:schemeClr val="tx1"/>
              </a:solidFill>
              <a:effectLst/>
            </a:endParaRPr>
          </a:p>
          <a:p>
            <a:pPr marL="342900" lvl="0" indent="-342900">
              <a:lnSpc>
                <a:spcPct val="115000"/>
              </a:lnSpc>
              <a:spcAft>
                <a:spcPts val="0"/>
              </a:spcAft>
              <a:buFont typeface="+mj-lt"/>
              <a:buAutoNum type="arabicPeriod"/>
            </a:pPr>
            <a:r>
              <a:rPr lang="en-CA" sz="1200" b="0" dirty="0" smtClean="0">
                <a:solidFill>
                  <a:schemeClr val="tx1"/>
                </a:solidFill>
                <a:effectLst/>
              </a:rPr>
              <a:t>If necessary, add a face.  It defines where the hands will be located.</a:t>
            </a:r>
            <a:endParaRPr lang="fr-CA" sz="1100" b="0" dirty="0" smtClean="0">
              <a:solidFill>
                <a:schemeClr val="tx1"/>
              </a:solidFill>
              <a:effectLst/>
            </a:endParaRPr>
          </a:p>
          <a:p>
            <a:pPr marL="342900" lvl="0" indent="-342900">
              <a:lnSpc>
                <a:spcPct val="115000"/>
              </a:lnSpc>
              <a:spcAft>
                <a:spcPts val="0"/>
              </a:spcAft>
              <a:buFont typeface="+mj-lt"/>
              <a:buAutoNum type="arabicPeriod"/>
            </a:pPr>
            <a:r>
              <a:rPr lang="en-CA" sz="1200" b="0" dirty="0" smtClean="0">
                <a:solidFill>
                  <a:schemeClr val="tx1"/>
                </a:solidFill>
                <a:effectLst/>
              </a:rPr>
              <a:t>Zoom-in or zoom-out the hand shapes to represent depth.</a:t>
            </a:r>
            <a:endParaRPr lang="fr-CA" sz="1100" b="0" dirty="0" smtClean="0">
              <a:solidFill>
                <a:schemeClr val="tx1"/>
              </a:solidFill>
              <a:effectLst/>
            </a:endParaRPr>
          </a:p>
          <a:p>
            <a:pPr marL="342900" lvl="0" indent="-342900">
              <a:lnSpc>
                <a:spcPct val="115000"/>
              </a:lnSpc>
              <a:spcAft>
                <a:spcPts val="0"/>
              </a:spcAft>
              <a:buFont typeface="+mj-lt"/>
              <a:buAutoNum type="arabicPeriod"/>
            </a:pPr>
            <a:r>
              <a:rPr lang="en-CA" sz="1200" b="0" dirty="0" smtClean="0">
                <a:solidFill>
                  <a:schemeClr val="tx1"/>
                </a:solidFill>
                <a:effectLst/>
              </a:rPr>
              <a:t>Remove most movement symbols.</a:t>
            </a:r>
            <a:endParaRPr lang="fr-CA"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ABCFB1-D5FC-41F2-9DCB-F3C795A2CC0B}" type="slidenum">
              <a:rPr lang="fr-CA" smtClean="0"/>
              <a:t>8</a:t>
            </a:fld>
            <a:endParaRPr lang="fr-CA"/>
          </a:p>
        </p:txBody>
      </p:sp>
    </p:spTree>
    <p:extLst>
      <p:ext uri="{BB962C8B-B14F-4D97-AF65-F5344CB8AC3E}">
        <p14:creationId xmlns:p14="http://schemas.microsoft.com/office/powerpoint/2010/main" val="147813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Frame </a:t>
            </a:r>
            <a:r>
              <a:rPr lang="fr-CA" sz="1200" kern="1200" dirty="0" err="1" smtClean="0">
                <a:solidFill>
                  <a:schemeClr val="tx1"/>
                </a:solidFill>
                <a:effectLst/>
                <a:latin typeface="+mn-lt"/>
                <a:ea typeface="+mn-ea"/>
                <a:cs typeface="+mn-cs"/>
              </a:rPr>
              <a:t>Preparation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Steps</a:t>
            </a:r>
            <a:r>
              <a:rPr lang="fr-CA" sz="1200" kern="1200" dirty="0" smtClean="0">
                <a:solidFill>
                  <a:schemeClr val="tx1"/>
                </a:solidFill>
                <a:effectLst/>
                <a:latin typeface="+mn-lt"/>
                <a:ea typeface="+mn-ea"/>
                <a:cs typeface="+mn-cs"/>
              </a:rPr>
              <a:t>:</a:t>
            </a:r>
          </a:p>
          <a:p>
            <a:pPr marL="228600" lvl="0" indent="-228600">
              <a:buFont typeface="+mj-lt"/>
              <a:buAutoNum type="arabicPeriod"/>
            </a:pPr>
            <a:r>
              <a:rPr lang="en-CA" sz="1200" kern="1200" dirty="0" smtClean="0">
                <a:solidFill>
                  <a:schemeClr val="tx1"/>
                </a:solidFill>
                <a:effectLst/>
                <a:latin typeface="+mn-lt"/>
                <a:ea typeface="+mn-ea"/>
                <a:cs typeface="+mn-cs"/>
              </a:rPr>
              <a:t>Launch 2 instances of Microsoft Paint.</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One will be used as a source of symbols for the whole sign and the other will contain the frame currently edited.</a:t>
            </a:r>
            <a:endParaRPr lang="fr-CA" sz="1200" kern="1200" dirty="0" smtClean="0">
              <a:solidFill>
                <a:schemeClr val="tx1"/>
              </a:solidFill>
              <a:effectLst/>
              <a:latin typeface="+mn-lt"/>
              <a:ea typeface="+mn-ea"/>
              <a:cs typeface="+mn-cs"/>
            </a:endParaRPr>
          </a:p>
          <a:p>
            <a:pPr marL="228600" lvl="0" indent="-228600">
              <a:buFont typeface="+mj-lt"/>
              <a:buAutoNum type="arabicPeriod"/>
            </a:pPr>
            <a:r>
              <a:rPr lang="en-CA" sz="1200" kern="1200" dirty="0" smtClean="0">
                <a:solidFill>
                  <a:schemeClr val="tx1"/>
                </a:solidFill>
                <a:effectLst/>
                <a:latin typeface="+mn-lt"/>
                <a:ea typeface="+mn-ea"/>
                <a:cs typeface="+mn-cs"/>
              </a:rPr>
              <a:t>Enable the display of the grid. </a:t>
            </a:r>
            <a:endParaRPr lang="fr-CA" sz="1200" kern="1200" dirty="0" smtClean="0">
              <a:solidFill>
                <a:schemeClr val="tx1"/>
              </a:solidFill>
              <a:effectLst/>
              <a:latin typeface="+mn-lt"/>
              <a:ea typeface="+mn-ea"/>
              <a:cs typeface="+mn-cs"/>
            </a:endParaRPr>
          </a:p>
          <a:p>
            <a:pPr marL="228600" lvl="0" indent="-228600">
              <a:buFont typeface="+mj-lt"/>
              <a:buAutoNum type="arabicPeriod"/>
            </a:pPr>
            <a:r>
              <a:rPr lang="en-CA" sz="1200" kern="1200" dirty="0" smtClean="0">
                <a:solidFill>
                  <a:schemeClr val="tx1"/>
                </a:solidFill>
                <a:effectLst/>
                <a:latin typeface="+mn-lt"/>
                <a:ea typeface="+mn-ea"/>
                <a:cs typeface="+mn-cs"/>
              </a:rPr>
              <a:t>Resize the Microsoft Paint display so each sign of the animation will fit.  </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Suggestion: 6 cm by 4 cm.  This represents 4 ½ head diameters by 6 ½ head diameters.</a:t>
            </a:r>
            <a:endParaRPr lang="fr-CA" sz="1200" kern="1200" dirty="0" smtClean="0">
              <a:solidFill>
                <a:schemeClr val="tx1"/>
              </a:solidFill>
              <a:effectLst/>
              <a:latin typeface="+mn-lt"/>
              <a:ea typeface="+mn-ea"/>
              <a:cs typeface="+mn-cs"/>
            </a:endParaRPr>
          </a:p>
          <a:p>
            <a:pPr marL="228600" lvl="0" indent="-228600">
              <a:buFont typeface="+mj-lt"/>
              <a:buAutoNum type="arabicPeriod"/>
            </a:pPr>
            <a:r>
              <a:rPr lang="en-CA" sz="1200" kern="1200" dirty="0" smtClean="0">
                <a:solidFill>
                  <a:schemeClr val="tx1"/>
                </a:solidFill>
                <a:effectLst/>
                <a:latin typeface="+mn-lt"/>
                <a:ea typeface="+mn-ea"/>
                <a:cs typeface="+mn-cs"/>
              </a:rPr>
              <a:t>Save the file in .gif format.</a:t>
            </a:r>
            <a:endParaRPr lang="fr-CA" sz="1200" kern="1200" dirty="0" smtClean="0">
              <a:solidFill>
                <a:schemeClr val="tx1"/>
              </a:solidFill>
              <a:effectLst/>
              <a:latin typeface="+mn-lt"/>
              <a:ea typeface="+mn-ea"/>
              <a:cs typeface="+mn-cs"/>
            </a:endParaRPr>
          </a:p>
          <a:p>
            <a:pPr marL="228600" lvl="0" indent="-228600">
              <a:buFont typeface="+mj-lt"/>
              <a:buAutoNum type="arabicPeriod"/>
            </a:pPr>
            <a:r>
              <a:rPr lang="en-CA" sz="1200" kern="1200" dirty="0" smtClean="0">
                <a:solidFill>
                  <a:schemeClr val="tx1"/>
                </a:solidFill>
                <a:effectLst/>
                <a:latin typeface="+mn-lt"/>
                <a:ea typeface="+mn-ea"/>
                <a:cs typeface="+mn-cs"/>
              </a:rPr>
              <a:t>Copy an image of SignWriter Studio symbols.</a:t>
            </a:r>
            <a:endParaRPr lang="fr-CA" sz="1200" kern="1200" dirty="0" smtClean="0">
              <a:solidFill>
                <a:schemeClr val="tx1"/>
              </a:solidFill>
              <a:effectLst/>
              <a:latin typeface="+mn-lt"/>
              <a:ea typeface="+mn-ea"/>
              <a:cs typeface="+mn-cs"/>
            </a:endParaRPr>
          </a:p>
          <a:p>
            <a:pPr marL="228600" lvl="0" indent="-228600">
              <a:buFont typeface="+mj-lt"/>
              <a:buAutoNum type="arabicPeriod"/>
            </a:pPr>
            <a:r>
              <a:rPr lang="en-CA" sz="1200" kern="1200" dirty="0" smtClean="0">
                <a:solidFill>
                  <a:schemeClr val="tx1"/>
                </a:solidFill>
                <a:effectLst/>
                <a:latin typeface="+mn-lt"/>
                <a:ea typeface="+mn-ea"/>
                <a:cs typeface="+mn-cs"/>
              </a:rPr>
              <a:t>Paste the symbols’ image in Paint.</a:t>
            </a:r>
            <a:endParaRPr lang="fr-CA" sz="1200" kern="1200" dirty="0" smtClean="0">
              <a:solidFill>
                <a:schemeClr val="tx1"/>
              </a:solidFill>
              <a:effectLst/>
              <a:latin typeface="+mn-lt"/>
              <a:ea typeface="+mn-ea"/>
              <a:cs typeface="+mn-cs"/>
            </a:endParaRPr>
          </a:p>
          <a:p>
            <a:pPr marL="228600" lvl="0" indent="-228600">
              <a:buFont typeface="+mj-lt"/>
              <a:buAutoNum type="arabicPeriod"/>
            </a:pPr>
            <a:r>
              <a:rPr lang="en-CA" sz="1200" kern="1200" dirty="0" smtClean="0">
                <a:solidFill>
                  <a:schemeClr val="tx1"/>
                </a:solidFill>
                <a:effectLst/>
                <a:latin typeface="+mn-lt"/>
                <a:ea typeface="+mn-ea"/>
                <a:cs typeface="+mn-cs"/>
              </a:rPr>
              <a:t>Paste with transparency the required symbols of the sign.  </a:t>
            </a:r>
            <a:endParaRPr lang="fr-CA" sz="1200" kern="1200" dirty="0" smtClean="0">
              <a:solidFill>
                <a:schemeClr val="tx1"/>
              </a:solidFill>
              <a:effectLst/>
              <a:latin typeface="+mn-lt"/>
              <a:ea typeface="+mn-ea"/>
              <a:cs typeface="+mn-cs"/>
            </a:endParaRPr>
          </a:p>
          <a:p>
            <a:pPr marL="228600" lvl="0" indent="-228600">
              <a:buFont typeface="+mj-lt"/>
              <a:buAutoNum type="arabicPeriod"/>
            </a:pPr>
            <a:r>
              <a:rPr lang="en-CA" sz="1200" kern="1200" dirty="0" smtClean="0">
                <a:solidFill>
                  <a:schemeClr val="tx1"/>
                </a:solidFill>
                <a:effectLst/>
                <a:latin typeface="+mn-lt"/>
                <a:ea typeface="+mn-ea"/>
                <a:cs typeface="+mn-cs"/>
              </a:rPr>
              <a:t>Always keep the head at the same location, otherwise it will move during the animation.</a:t>
            </a:r>
            <a:endParaRPr lang="fr-CA" sz="1200" kern="1200" dirty="0" smtClean="0">
              <a:solidFill>
                <a:schemeClr val="tx1"/>
              </a:solidFill>
              <a:effectLst/>
              <a:latin typeface="+mn-lt"/>
              <a:ea typeface="+mn-ea"/>
              <a:cs typeface="+mn-cs"/>
            </a:endParaRPr>
          </a:p>
          <a:p>
            <a:pPr marL="228600" lvl="0" indent="-228600">
              <a:buFont typeface="+mj-lt"/>
              <a:buAutoNum type="arabicPeriod"/>
            </a:pPr>
            <a:r>
              <a:rPr lang="en-CA" sz="1200" kern="1200" dirty="0" smtClean="0">
                <a:solidFill>
                  <a:schemeClr val="tx1"/>
                </a:solidFill>
                <a:effectLst/>
                <a:latin typeface="+mn-lt"/>
                <a:ea typeface="+mn-ea"/>
                <a:cs typeface="+mn-cs"/>
              </a:rPr>
              <a:t>Create several copies of the file with the same name and a counter.</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Edit each file to represent the movement.  </a:t>
            </a:r>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9</a:t>
            </a:fld>
            <a:endParaRPr lang="fr-CA"/>
          </a:p>
        </p:txBody>
      </p:sp>
    </p:spTree>
    <p:extLst>
      <p:ext uri="{BB962C8B-B14F-4D97-AF65-F5344CB8AC3E}">
        <p14:creationId xmlns:p14="http://schemas.microsoft.com/office/powerpoint/2010/main" val="116096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Animation steps:</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Load the files in a gif animator. </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Warning, only 15 images can be included in each animation with this editor,</a:t>
            </a:r>
            <a:r>
              <a:rPr lang="en-CA" sz="1200" kern="1200" baseline="0" dirty="0" smtClean="0">
                <a:solidFill>
                  <a:schemeClr val="tx1"/>
                </a:solidFill>
                <a:effectLst/>
                <a:latin typeface="+mn-lt"/>
                <a:ea typeface="+mn-ea"/>
                <a:cs typeface="+mn-cs"/>
              </a:rPr>
              <a:t> other accept 30 images or more.</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Select the duration of each image.</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Choose to Edit the images.</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Apply the background transparency if desired. </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Save the file on the computer. </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Double click the file to open it in an internet browser.  Verify that the intended result is obtained.</a:t>
            </a:r>
            <a:endParaRPr lang="fr-CA" sz="1200" kern="1200" dirty="0" smtClean="0">
              <a:solidFill>
                <a:schemeClr val="tx1"/>
              </a:solidFill>
              <a:effectLst/>
              <a:latin typeface="+mn-lt"/>
              <a:ea typeface="+mn-ea"/>
              <a:cs typeface="+mn-cs"/>
            </a:endParaRPr>
          </a:p>
          <a:p>
            <a:pPr marL="228600" indent="-228600">
              <a:buFont typeface="+mj-lt"/>
              <a:buAutoNum type="arabicPeriod"/>
            </a:pPr>
            <a:r>
              <a:rPr lang="en-CA" sz="1200" kern="1200" dirty="0" smtClean="0">
                <a:solidFill>
                  <a:schemeClr val="tx1"/>
                </a:solidFill>
                <a:effectLst/>
                <a:latin typeface="+mn-lt"/>
                <a:ea typeface="+mn-ea"/>
                <a:cs typeface="+mn-cs"/>
              </a:rPr>
              <a:t>Insert the animation in PowerPoint with a colored background to verify its transparency.</a:t>
            </a:r>
            <a:endParaRPr lang="fr-CA" dirty="0"/>
          </a:p>
        </p:txBody>
      </p:sp>
      <p:sp>
        <p:nvSpPr>
          <p:cNvPr id="4" name="Slide Number Placeholder 3"/>
          <p:cNvSpPr>
            <a:spLocks noGrp="1"/>
          </p:cNvSpPr>
          <p:nvPr>
            <p:ph type="sldNum" sz="quarter" idx="10"/>
          </p:nvPr>
        </p:nvSpPr>
        <p:spPr/>
        <p:txBody>
          <a:bodyPr/>
          <a:lstStyle/>
          <a:p>
            <a:fld id="{CDABCFB1-D5FC-41F2-9DCB-F3C795A2CC0B}" type="slidenum">
              <a:rPr lang="fr-CA" smtClean="0"/>
              <a:t>10</a:t>
            </a:fld>
            <a:endParaRPr lang="fr-CA"/>
          </a:p>
        </p:txBody>
      </p:sp>
    </p:spTree>
    <p:extLst>
      <p:ext uri="{BB962C8B-B14F-4D97-AF65-F5344CB8AC3E}">
        <p14:creationId xmlns:p14="http://schemas.microsoft.com/office/powerpoint/2010/main" val="275374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F04AA27-8655-47BF-A6AC-C50E4D73A83F}" type="datetime1">
              <a:rPr lang="en-CA" smtClean="0"/>
              <a:t>7/17/14</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
        <p:nvSpPr>
          <p:cNvPr id="6" name="Slide Number Placeholder 5"/>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110857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B9D9D7A-7AB0-4ED3-90EA-8426633AA6C5}" type="datetime1">
              <a:rPr lang="en-CA" smtClean="0"/>
              <a:t>7/17/14</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
        <p:nvSpPr>
          <p:cNvPr id="6" name="Slide Number Placeholder 5"/>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109963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BCBDCD9-3449-4A21-ADB1-CE67FEB53EAE}" type="datetime1">
              <a:rPr lang="en-CA" smtClean="0"/>
              <a:t>7/17/14</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
        <p:nvSpPr>
          <p:cNvPr id="6" name="Slide Number Placeholder 5"/>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360051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F0251E9-C237-4BE3-8E81-A91E6841ACBE}" type="datetime1">
              <a:rPr lang="en-CA" smtClean="0"/>
              <a:t>7/17/14</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
        <p:nvSpPr>
          <p:cNvPr id="6" name="Slide Number Placeholder 5"/>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2249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F1C28-AF06-4CD6-AB37-B45473863B2D}" type="datetime1">
              <a:rPr lang="en-CA" smtClean="0"/>
              <a:t>7/17/14</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
        <p:nvSpPr>
          <p:cNvPr id="6" name="Slide Number Placeholder 5"/>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145644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3C11B6-838A-451D-B53F-F1AB073641AD}" type="datetime1">
              <a:rPr lang="en-CA" smtClean="0"/>
              <a:t>7/17/14</a:t>
            </a:fld>
            <a:endParaRPr lang="en-CA"/>
          </a:p>
        </p:txBody>
      </p:sp>
      <p:sp>
        <p:nvSpPr>
          <p:cNvPr id="6" name="Footer Placeholder 5"/>
          <p:cNvSpPr>
            <a:spLocks noGrp="1"/>
          </p:cNvSpPr>
          <p:nvPr>
            <p:ph type="ftr" sz="quarter" idx="11"/>
          </p:nvPr>
        </p:nvSpPr>
        <p:spPr/>
        <p:txBody>
          <a:bodyPr/>
          <a:lstStyle/>
          <a:p>
            <a:r>
              <a:rPr lang="en-CA" smtClean="0"/>
              <a:t>http://www.signwriting.org/symposium/presentation0020.html</a:t>
            </a:r>
            <a:endParaRPr lang="en-CA"/>
          </a:p>
        </p:txBody>
      </p:sp>
      <p:sp>
        <p:nvSpPr>
          <p:cNvPr id="7" name="Slide Number Placeholder 6"/>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125136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5C62FC5-4049-4F10-93CE-DBA361E83424}" type="datetime1">
              <a:rPr lang="en-CA" smtClean="0"/>
              <a:t>7/17/14</a:t>
            </a:fld>
            <a:endParaRPr lang="en-CA"/>
          </a:p>
        </p:txBody>
      </p:sp>
      <p:sp>
        <p:nvSpPr>
          <p:cNvPr id="8" name="Footer Placeholder 7"/>
          <p:cNvSpPr>
            <a:spLocks noGrp="1"/>
          </p:cNvSpPr>
          <p:nvPr>
            <p:ph type="ftr" sz="quarter" idx="11"/>
          </p:nvPr>
        </p:nvSpPr>
        <p:spPr/>
        <p:txBody>
          <a:bodyPr/>
          <a:lstStyle/>
          <a:p>
            <a:r>
              <a:rPr lang="en-CA" smtClean="0"/>
              <a:t>http://www.signwriting.org/symposium/presentation0020.html</a:t>
            </a:r>
            <a:endParaRPr lang="en-CA"/>
          </a:p>
        </p:txBody>
      </p:sp>
      <p:sp>
        <p:nvSpPr>
          <p:cNvPr id="9" name="Slide Number Placeholder 8"/>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380594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8F72396-D582-400D-AB6E-D9EBA0FE680F}" type="datetime1">
              <a:rPr lang="en-CA" smtClean="0"/>
              <a:t>7/17/14</a:t>
            </a:fld>
            <a:endParaRPr lang="en-CA"/>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
        <p:nvSpPr>
          <p:cNvPr id="5" name="Slide Number Placeholder 4"/>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385048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AE49-69A2-4F69-9413-02963D6ED6E4}" type="datetime1">
              <a:rPr lang="en-CA" smtClean="0"/>
              <a:t>7/17/14</a:t>
            </a:fld>
            <a:endParaRPr lang="en-CA"/>
          </a:p>
        </p:txBody>
      </p:sp>
      <p:sp>
        <p:nvSpPr>
          <p:cNvPr id="3" name="Footer Placeholder 2"/>
          <p:cNvSpPr>
            <a:spLocks noGrp="1"/>
          </p:cNvSpPr>
          <p:nvPr>
            <p:ph type="ftr" sz="quarter" idx="11"/>
          </p:nvPr>
        </p:nvSpPr>
        <p:spPr/>
        <p:txBody>
          <a:bodyPr/>
          <a:lstStyle/>
          <a:p>
            <a:r>
              <a:rPr lang="en-CA" smtClean="0"/>
              <a:t>http://www.signwriting.org/symposium/presentation0020.html</a:t>
            </a:r>
            <a:endParaRPr lang="en-CA"/>
          </a:p>
        </p:txBody>
      </p:sp>
      <p:sp>
        <p:nvSpPr>
          <p:cNvPr id="4" name="Slide Number Placeholder 3"/>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140876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6045F-092A-4D9D-8C25-EBA08EBBAEF1}" type="datetime1">
              <a:rPr lang="en-CA" smtClean="0"/>
              <a:t>7/17/14</a:t>
            </a:fld>
            <a:endParaRPr lang="en-CA"/>
          </a:p>
        </p:txBody>
      </p:sp>
      <p:sp>
        <p:nvSpPr>
          <p:cNvPr id="6" name="Footer Placeholder 5"/>
          <p:cNvSpPr>
            <a:spLocks noGrp="1"/>
          </p:cNvSpPr>
          <p:nvPr>
            <p:ph type="ftr" sz="quarter" idx="11"/>
          </p:nvPr>
        </p:nvSpPr>
        <p:spPr/>
        <p:txBody>
          <a:bodyPr/>
          <a:lstStyle/>
          <a:p>
            <a:r>
              <a:rPr lang="en-CA" smtClean="0"/>
              <a:t>http://www.signwriting.org/symposium/presentation0020.html</a:t>
            </a:r>
            <a:endParaRPr lang="en-CA"/>
          </a:p>
        </p:txBody>
      </p:sp>
      <p:sp>
        <p:nvSpPr>
          <p:cNvPr id="7" name="Slide Number Placeholder 6"/>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325078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63840-AD32-4E7B-9DA8-38DD92DAB3D6}" type="datetime1">
              <a:rPr lang="en-CA" smtClean="0"/>
              <a:t>7/17/14</a:t>
            </a:fld>
            <a:endParaRPr lang="en-CA"/>
          </a:p>
        </p:txBody>
      </p:sp>
      <p:sp>
        <p:nvSpPr>
          <p:cNvPr id="6" name="Footer Placeholder 5"/>
          <p:cNvSpPr>
            <a:spLocks noGrp="1"/>
          </p:cNvSpPr>
          <p:nvPr>
            <p:ph type="ftr" sz="quarter" idx="11"/>
          </p:nvPr>
        </p:nvSpPr>
        <p:spPr/>
        <p:txBody>
          <a:bodyPr/>
          <a:lstStyle/>
          <a:p>
            <a:r>
              <a:rPr lang="en-CA" smtClean="0"/>
              <a:t>http://www.signwriting.org/symposium/presentation0020.html</a:t>
            </a:r>
            <a:endParaRPr lang="en-CA"/>
          </a:p>
        </p:txBody>
      </p:sp>
      <p:sp>
        <p:nvSpPr>
          <p:cNvPr id="7" name="Slide Number Placeholder 6"/>
          <p:cNvSpPr>
            <a:spLocks noGrp="1"/>
          </p:cNvSpPr>
          <p:nvPr>
            <p:ph type="sldNum" sz="quarter" idx="12"/>
          </p:nvPr>
        </p:nvSpPr>
        <p:spPr/>
        <p:txBody>
          <a:bodyPr/>
          <a:lstStyle/>
          <a:p>
            <a:fld id="{AB284E89-36FB-48DF-9CBB-E68FB8C91C6E}" type="slidenum">
              <a:rPr lang="en-CA" smtClean="0"/>
              <a:t>‹#›</a:t>
            </a:fld>
            <a:endParaRPr lang="en-CA"/>
          </a:p>
        </p:txBody>
      </p:sp>
    </p:spTree>
    <p:extLst>
      <p:ext uri="{BB962C8B-B14F-4D97-AF65-F5344CB8AC3E}">
        <p14:creationId xmlns:p14="http://schemas.microsoft.com/office/powerpoint/2010/main" val="18701309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1090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110FA-148E-487C-A459-E8A05FBEB1CC}" type="datetime1">
              <a:rPr lang="en-CA" smtClean="0"/>
              <a:t>7/17/14</a:t>
            </a:fld>
            <a:endParaRPr lang="en-CA"/>
          </a:p>
        </p:txBody>
      </p:sp>
      <p:sp>
        <p:nvSpPr>
          <p:cNvPr id="5" name="Footer Placeholder 4"/>
          <p:cNvSpPr>
            <a:spLocks noGrp="1"/>
          </p:cNvSpPr>
          <p:nvPr>
            <p:ph type="ftr" sz="quarter" idx="3"/>
          </p:nvPr>
        </p:nvSpPr>
        <p:spPr>
          <a:xfrm>
            <a:off x="2051720" y="6356350"/>
            <a:ext cx="43204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t>http://www.signwriting.org/symposium/presentation0020.html</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84E89-36FB-48DF-9CBB-E68FB8C91C6E}" type="slidenum">
              <a:rPr lang="en-CA" smtClean="0"/>
              <a:t>‹#›</a:t>
            </a:fld>
            <a:endParaRPr lang="en-CA"/>
          </a:p>
        </p:txBody>
      </p:sp>
    </p:spTree>
    <p:extLst>
      <p:ext uri="{BB962C8B-B14F-4D97-AF65-F5344CB8AC3E}">
        <p14:creationId xmlns:p14="http://schemas.microsoft.com/office/powerpoint/2010/main" val="503723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oleObject" Target="../embeddings/oleObject4.bin"/><Relationship Id="rId8" Type="http://schemas.openxmlformats.org/officeDocument/2006/relationships/image" Target="../media/image26.png"/><Relationship Id="rId9" Type="http://schemas.openxmlformats.org/officeDocument/2006/relationships/image" Target="../media/image28.jpg"/><Relationship Id="rId10" Type="http://schemas.openxmlformats.org/officeDocument/2006/relationships/image" Target="../media/image2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image" Target="../media/image31.gif"/><Relationship Id="rId5" Type="http://schemas.openxmlformats.org/officeDocument/2006/relationships/image" Target="../media/image32.png"/><Relationship Id="rId6" Type="http://schemas.openxmlformats.org/officeDocument/2006/relationships/hyperlink" Target="http://www.signwriting.org/lessons/iswa/"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5.bin"/><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hyperlink" Target="https://www.youtube.com/watch?v=gvtdzaOVj-I"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jpg"/><Relationship Id="rId6"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emf"/><Relationship Id="rId5" Type="http://schemas.openxmlformats.org/officeDocument/2006/relationships/hyperlink" Target="mailto:andre-andre@hotmail.ca"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ignwriting.org/symposium/presentation0002.html" TargetMode="External"/><Relationship Id="rId4" Type="http://schemas.openxmlformats.org/officeDocument/2006/relationships/hyperlink" Target="http://www.gebaerdenschrift.de/" TargetMode="External"/><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50.png"/><Relationship Id="rId5" Type="http://schemas.openxmlformats.org/officeDocument/2006/relationships/image" Target="../media/image13.gif"/><Relationship Id="rId1" Type="http://schemas.microsoft.com/office/2007/relationships/media" Target="../media/media1.wmv"/><Relationship Id="rId2" Type="http://schemas.openxmlformats.org/officeDocument/2006/relationships/video" Target="../media/media1.wm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signwriting.org/symposium/presentation0020.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gif"/></Relationships>
</file>

<file path=ppt/slides/_rels/slide32.xml.rels><?xml version="1.0" encoding="UTF-8" standalone="yes"?>
<Relationships xmlns="http://schemas.openxmlformats.org/package/2006/relationships"><Relationship Id="rId3" Type="http://schemas.openxmlformats.org/officeDocument/2006/relationships/hyperlink" Target="http://www.signwriting.org/lessons/books/" TargetMode="External"/><Relationship Id="rId4" Type="http://schemas.openxmlformats.org/officeDocument/2006/relationships/hyperlink" Target="http://www.signwriting.org/lessons/web/" TargetMode="External"/><Relationship Id="rId5" Type="http://schemas.openxmlformats.org/officeDocument/2006/relationships/hyperlink" Target="http://www.signwriting.org/lessons/elessons/" TargetMode="External"/><Relationship Id="rId6" Type="http://schemas.openxmlformats.org/officeDocument/2006/relationships/hyperlink" Target="http://www.signwriting.org/archive/docs5/sw0493-SWLessonsBook-Parkhurst-EngLSE.pdf" TargetMode="External"/><Relationship Id="rId7" Type="http://schemas.openxmlformats.org/officeDocument/2006/relationships/hyperlink" Target="http://www.signwriting.org/lessons/iswa/" TargetMode="External"/><Relationship Id="rId8" Type="http://schemas.openxmlformats.org/officeDocument/2006/relationships/hyperlink" Target="http://std.dkuug.dk/jtc1/sc2/wg2/docs/n4090.pdf" TargetMode="External"/><Relationship Id="rId1" Type="http://schemas.openxmlformats.org/officeDocument/2006/relationships/slideLayout" Target="../slideLayouts/slideLayout2.xml"/><Relationship Id="rId2" Type="http://schemas.openxmlformats.org/officeDocument/2006/relationships/hyperlink" Target="http://www.signwriting.org/archive/docs2/sw0116-Lessons-SignWriting.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signwriting.org/archive/docs3/sw0222-Lecons-SW-Francais-2.pdf" TargetMode="External"/><Relationship Id="rId4" Type="http://schemas.openxmlformats.org/officeDocument/2006/relationships/hyperlink" Target="http://www.signwriting.org/archive/docs3/sw0223-Lecons-SW-Francais-3.pdf" TargetMode="External"/><Relationship Id="rId5" Type="http://schemas.openxmlformats.org/officeDocument/2006/relationships/hyperlink" Target="http://www.signwriting.org/archive/docs3/sw0224-Lecons-SW-Francais-4.pdf" TargetMode="External"/><Relationship Id="rId1" Type="http://schemas.openxmlformats.org/officeDocument/2006/relationships/slideLayout" Target="../slideLayouts/slideLayout2.xml"/><Relationship Id="rId2" Type="http://schemas.openxmlformats.org/officeDocument/2006/relationships/hyperlink" Target="http://www.signwriting.org/archive/docs3/sw0221-Lecons-SW-Francais-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jpeg"/><Relationship Id="rId10"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ignwriterstudio.com/" TargetMode="External"/><Relationship Id="rId4" Type="http://schemas.openxmlformats.org/officeDocument/2006/relationships/hyperlink" Target="http://windows.microsoft.com/fr-CA/windows/get-movie-maker-download" TargetMode="External"/><Relationship Id="rId5" Type="http://schemas.openxmlformats.org/officeDocument/2006/relationships/hyperlink" Target="http://www.online-image-editor.com/gifmaker/" TargetMode="External"/><Relationship Id="rId6" Type="http://schemas.openxmlformats.org/officeDocument/2006/relationships/hyperlink" Target="http://gifmaker.me/" TargetMode="External"/><Relationship Id="rId7" Type="http://schemas.openxmlformats.org/officeDocument/2006/relationships/hyperlink" Target="http://www.gimp.org/downloads/" TargetMode="External"/><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oleObject" Target="../embeddings/oleObject2.bin"/><Relationship Id="rId8" Type="http://schemas.openxmlformats.org/officeDocument/2006/relationships/image" Target="../media/image21.png"/><Relationship Id="rId9" Type="http://schemas.openxmlformats.org/officeDocument/2006/relationships/image" Target="../media/image23.png"/><Relationship Id="rId10" Type="http://schemas.openxmlformats.org/officeDocument/2006/relationships/image" Target="../media/image8.png"/><Relationship Id="rId11"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2130425"/>
            <a:ext cx="4606280" cy="1470025"/>
          </a:xfrm>
        </p:spPr>
        <p:txBody>
          <a:bodyPr/>
          <a:lstStyle/>
          <a:p>
            <a:r>
              <a:rPr lang="en-CA" b="1" dirty="0" err="1" smtClean="0"/>
              <a:t>SignAnimating</a:t>
            </a:r>
            <a:endParaRPr lang="en-CA" dirty="0"/>
          </a:p>
        </p:txBody>
      </p:sp>
      <p:sp>
        <p:nvSpPr>
          <p:cNvPr id="3" name="Subtitle 2"/>
          <p:cNvSpPr>
            <a:spLocks noGrp="1"/>
          </p:cNvSpPr>
          <p:nvPr>
            <p:ph type="subTitle" idx="1"/>
          </p:nvPr>
        </p:nvSpPr>
        <p:spPr/>
        <p:txBody>
          <a:bodyPr/>
          <a:lstStyle/>
          <a:p>
            <a:r>
              <a:rPr lang="en-CA" dirty="0" smtClean="0">
                <a:solidFill>
                  <a:schemeClr val="accent1"/>
                </a:solidFill>
              </a:rPr>
              <a:t>By André Lemyre</a:t>
            </a:r>
          </a:p>
          <a:p>
            <a:r>
              <a:rPr lang="en-CA" dirty="0" smtClean="0">
                <a:solidFill>
                  <a:schemeClr val="accent1"/>
                </a:solidFill>
              </a:rPr>
              <a:t>Quebec, Canada</a:t>
            </a:r>
          </a:p>
          <a:p>
            <a:r>
              <a:rPr lang="en-CA" dirty="0" smtClean="0">
                <a:solidFill>
                  <a:schemeClr val="accent1"/>
                </a:solidFill>
              </a:rPr>
              <a:t>SignWriting Symposium 2014</a:t>
            </a:r>
            <a:endParaRPr lang="en-CA" dirty="0">
              <a:solidFill>
                <a:schemeClr val="accent1"/>
              </a:solidFill>
            </a:endParaRPr>
          </a:p>
        </p:txBody>
      </p:sp>
      <p:pic>
        <p:nvPicPr>
          <p:cNvPr id="4" name="Image 852"/>
          <p:cNvPicPr/>
          <p:nvPr/>
        </p:nvPicPr>
        <p:blipFill>
          <a:blip r:embed="rId3">
            <a:extLst>
              <a:ext uri="{28A0092B-C50C-407E-A947-70E740481C1C}">
                <a14:useLocalDpi xmlns:a14="http://schemas.microsoft.com/office/drawing/2010/main" val="0"/>
              </a:ext>
            </a:extLst>
          </a:blip>
          <a:stretch>
            <a:fillRect/>
          </a:stretch>
        </p:blipFill>
        <p:spPr>
          <a:xfrm>
            <a:off x="611560" y="476672"/>
            <a:ext cx="2589530" cy="3235960"/>
          </a:xfrm>
          <a:prstGeom prst="rect">
            <a:avLst/>
          </a:prstGeom>
        </p:spPr>
      </p:pic>
      <p:pic>
        <p:nvPicPr>
          <p:cNvPr id="5" name="Image 9"/>
          <p:cNvPicPr/>
          <p:nvPr/>
        </p:nvPicPr>
        <p:blipFill>
          <a:blip r:embed="rId4" cstate="print">
            <a:extLst>
              <a:ext uri="{28A0092B-C50C-407E-A947-70E740481C1C}">
                <a14:useLocalDpi xmlns:a14="http://schemas.microsoft.com/office/drawing/2010/main" val="0"/>
              </a:ext>
            </a:extLst>
          </a:blip>
          <a:stretch>
            <a:fillRect/>
          </a:stretch>
        </p:blipFill>
        <p:spPr>
          <a:xfrm>
            <a:off x="408484" y="5013176"/>
            <a:ext cx="838200" cy="838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5451" y="5638800"/>
            <a:ext cx="873097" cy="873097"/>
          </a:xfrm>
          <a:prstGeom prst="rect">
            <a:avLst/>
          </a:prstGeom>
        </p:spPr>
      </p:pic>
    </p:spTree>
    <p:extLst>
      <p:ext uri="{BB962C8B-B14F-4D97-AF65-F5344CB8AC3E}">
        <p14:creationId xmlns:p14="http://schemas.microsoft.com/office/powerpoint/2010/main" val="25986549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Animation </a:t>
            </a:r>
            <a:r>
              <a:rPr lang="en-CA" dirty="0" smtClean="0"/>
              <a:t>steps</a:t>
            </a:r>
            <a:endParaRPr lang="en-CA" dirty="0"/>
          </a:p>
        </p:txBody>
      </p:sp>
      <p:graphicFrame>
        <p:nvGraphicFramePr>
          <p:cNvPr id="6" name="Object 5"/>
          <p:cNvGraphicFramePr>
            <a:graphicFrameLocks noChangeAspect="1"/>
          </p:cNvGraphicFramePr>
          <p:nvPr>
            <p:extLst>
              <p:ext uri="{D42A27DB-BD31-4B8C-83A1-F6EECF244321}">
                <p14:modId xmlns:p14="http://schemas.microsoft.com/office/powerpoint/2010/main" val="3621388153"/>
              </p:ext>
            </p:extLst>
          </p:nvPr>
        </p:nvGraphicFramePr>
        <p:xfrm>
          <a:off x="488492" y="1814344"/>
          <a:ext cx="1720850" cy="942975"/>
        </p:xfrm>
        <a:graphic>
          <a:graphicData uri="http://schemas.openxmlformats.org/presentationml/2006/ole">
            <mc:AlternateContent xmlns:mc="http://schemas.openxmlformats.org/markup-compatibility/2006">
              <mc:Choice xmlns:v="urn:schemas-microsoft-com:vml" Requires="v">
                <p:oleObj spid="_x0000_s2356" name="Image bitmap" r:id="rId4" imgW="1724266" imgH="942857" progId="Paint.Picture">
                  <p:embed/>
                </p:oleObj>
              </mc:Choice>
              <mc:Fallback>
                <p:oleObj name="Image bitmap" r:id="rId4" imgW="1724266" imgH="942857"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92" y="1814344"/>
                        <a:ext cx="172085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Image 68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7288" y="3647957"/>
            <a:ext cx="571500" cy="589280"/>
          </a:xfrm>
          <a:prstGeom prst="rect">
            <a:avLst/>
          </a:prstGeom>
          <a:noFill/>
          <a:ln>
            <a:noFill/>
          </a:ln>
        </p:spPr>
      </p:pic>
      <p:graphicFrame>
        <p:nvGraphicFramePr>
          <p:cNvPr id="8" name="Object 7"/>
          <p:cNvGraphicFramePr>
            <a:graphicFrameLocks noChangeAspect="1"/>
          </p:cNvGraphicFramePr>
          <p:nvPr>
            <p:extLst>
              <p:ext uri="{D42A27DB-BD31-4B8C-83A1-F6EECF244321}">
                <p14:modId xmlns:p14="http://schemas.microsoft.com/office/powerpoint/2010/main" val="2553900049"/>
              </p:ext>
            </p:extLst>
          </p:nvPr>
        </p:nvGraphicFramePr>
        <p:xfrm>
          <a:off x="2483768" y="1772816"/>
          <a:ext cx="2403475" cy="1966913"/>
        </p:xfrm>
        <a:graphic>
          <a:graphicData uri="http://schemas.openxmlformats.org/presentationml/2006/ole">
            <mc:AlternateContent xmlns:mc="http://schemas.openxmlformats.org/markup-compatibility/2006">
              <mc:Choice xmlns:v="urn:schemas-microsoft-com:vml" Requires="v">
                <p:oleObj spid="_x0000_s2357" name="Image bitmap" r:id="rId7" imgW="2514286" imgH="2066667" progId="Paint.Picture">
                  <p:embed/>
                </p:oleObj>
              </mc:Choice>
              <mc:Fallback>
                <p:oleObj name="Image bitmap" r:id="rId7" imgW="2514286" imgH="2066667"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1772816"/>
                        <a:ext cx="2403475" cy="196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2092" y="3933056"/>
            <a:ext cx="1266825" cy="1295400"/>
          </a:xfrm>
          <a:prstGeom prst="rect">
            <a:avLst/>
          </a:prstGeom>
        </p:spPr>
      </p:pic>
      <p:sp>
        <p:nvSpPr>
          <p:cNvPr id="13" name="TextBox 12"/>
          <p:cNvSpPr txBox="1"/>
          <p:nvPr/>
        </p:nvSpPr>
        <p:spPr>
          <a:xfrm>
            <a:off x="990216" y="4090392"/>
            <a:ext cx="1186030" cy="646331"/>
          </a:xfrm>
          <a:prstGeom prst="rect">
            <a:avLst/>
          </a:prstGeom>
          <a:noFill/>
        </p:spPr>
        <p:txBody>
          <a:bodyPr wrap="none" rtlCol="0">
            <a:spAutoFit/>
          </a:bodyPr>
          <a:lstStyle/>
          <a:p>
            <a:r>
              <a:rPr lang="fr-CA" dirty="0" smtClean="0"/>
              <a:t>Maximum </a:t>
            </a:r>
          </a:p>
          <a:p>
            <a:r>
              <a:rPr lang="fr-CA" dirty="0" smtClean="0"/>
              <a:t>15 images</a:t>
            </a:r>
            <a:endParaRPr lang="fr-CA" dirty="0"/>
          </a:p>
        </p:txBody>
      </p:sp>
      <p:sp>
        <p:nvSpPr>
          <p:cNvPr id="14" name="Right Arrow 13"/>
          <p:cNvSpPr/>
          <p:nvPr/>
        </p:nvSpPr>
        <p:spPr>
          <a:xfrm rot="5400000">
            <a:off x="1270022" y="3040623"/>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lide Number Placeholder 14"/>
          <p:cNvSpPr>
            <a:spLocks noGrp="1"/>
          </p:cNvSpPr>
          <p:nvPr>
            <p:ph type="sldNum" sz="quarter" idx="12"/>
          </p:nvPr>
        </p:nvSpPr>
        <p:spPr/>
        <p:txBody>
          <a:bodyPr/>
          <a:lstStyle/>
          <a:p>
            <a:fld id="{AB284E89-36FB-48DF-9CBB-E68FB8C91C6E}" type="slidenum">
              <a:rPr lang="en-CA" smtClean="0"/>
              <a:t>10</a:t>
            </a:fld>
            <a:endParaRPr lang="en-CA"/>
          </a:p>
        </p:txBody>
      </p:sp>
      <p:sp>
        <p:nvSpPr>
          <p:cNvPr id="17" name="Footer Placeholder 16"/>
          <p:cNvSpPr>
            <a:spLocks noGrp="1"/>
          </p:cNvSpPr>
          <p:nvPr>
            <p:ph type="ftr" sz="quarter" idx="11"/>
          </p:nvPr>
        </p:nvSpPr>
        <p:spPr/>
        <p:txBody>
          <a:bodyPr/>
          <a:lstStyle/>
          <a:p>
            <a:r>
              <a:rPr lang="en-CA" smtClean="0"/>
              <a:t>http://www.signwriting.org/symposium/presentation0020.html</a:t>
            </a:r>
            <a:endParaRPr lang="en-CA"/>
          </a:p>
        </p:txBody>
      </p:sp>
      <p:pic>
        <p:nvPicPr>
          <p:cNvPr id="18" name="Imag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03899" y="1836937"/>
            <a:ext cx="3521075" cy="2400300"/>
          </a:xfrm>
          <a:prstGeom prst="rect">
            <a:avLst/>
          </a:prstGeom>
          <a:noFill/>
          <a:ln>
            <a:noFill/>
          </a:ln>
        </p:spPr>
      </p:pic>
    </p:spTree>
    <p:extLst>
      <p:ext uri="{BB962C8B-B14F-4D97-AF65-F5344CB8AC3E}">
        <p14:creationId xmlns:p14="http://schemas.microsoft.com/office/powerpoint/2010/main" val="40590866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2-Design</a:t>
            </a:r>
            <a:endParaRPr lang="en-CA" dirty="0"/>
          </a:p>
        </p:txBody>
      </p:sp>
      <p:pic>
        <p:nvPicPr>
          <p:cNvPr id="3" name="Image 852"/>
          <p:cNvPicPr/>
          <p:nvPr/>
        </p:nvPicPr>
        <p:blipFill>
          <a:blip r:embed="rId3">
            <a:extLst>
              <a:ext uri="{28A0092B-C50C-407E-A947-70E740481C1C}">
                <a14:useLocalDpi xmlns:a14="http://schemas.microsoft.com/office/drawing/2010/main" val="0"/>
              </a:ext>
            </a:extLst>
          </a:blip>
          <a:stretch>
            <a:fillRect/>
          </a:stretch>
        </p:blipFill>
        <p:spPr>
          <a:xfrm>
            <a:off x="3923928" y="2094652"/>
            <a:ext cx="2589530" cy="3235960"/>
          </a:xfrm>
          <a:prstGeom prst="rect">
            <a:avLst/>
          </a:prstGeom>
        </p:spPr>
      </p:pic>
      <p:sp>
        <p:nvSpPr>
          <p:cNvPr id="4" name="Slide Number Placeholder 3"/>
          <p:cNvSpPr>
            <a:spLocks noGrp="1"/>
          </p:cNvSpPr>
          <p:nvPr>
            <p:ph type="sldNum" sz="quarter" idx="12"/>
          </p:nvPr>
        </p:nvSpPr>
        <p:spPr/>
        <p:txBody>
          <a:bodyPr/>
          <a:lstStyle/>
          <a:p>
            <a:fld id="{AB284E89-36FB-48DF-9CBB-E68FB8C91C6E}" type="slidenum">
              <a:rPr lang="en-CA" smtClean="0"/>
              <a:t>11</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41789682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Designs</a:t>
            </a:r>
            <a:endParaRPr lang="fr-CA" dirty="0"/>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
        <p:nvSpPr>
          <p:cNvPr id="5" name="Slide Number Placeholder 4"/>
          <p:cNvSpPr>
            <a:spLocks noGrp="1"/>
          </p:cNvSpPr>
          <p:nvPr>
            <p:ph type="sldNum" sz="quarter" idx="12"/>
          </p:nvPr>
        </p:nvSpPr>
        <p:spPr/>
        <p:txBody>
          <a:bodyPr/>
          <a:lstStyle/>
          <a:p>
            <a:fld id="{AB284E89-36FB-48DF-9CBB-E68FB8C91C6E}" type="slidenum">
              <a:rPr lang="en-CA" smtClean="0"/>
              <a:t>12</a:t>
            </a:fld>
            <a:endParaRPr lang="en-CA"/>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72134"/>
            <a:ext cx="1885950" cy="12932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175" y="1794845"/>
            <a:ext cx="1619250" cy="1447800"/>
          </a:xfrm>
          <a:prstGeom prst="rect">
            <a:avLst/>
          </a:prstGeom>
        </p:spPr>
      </p:pic>
      <p:sp>
        <p:nvSpPr>
          <p:cNvPr id="8" name="Rectangle 7"/>
          <p:cNvSpPr/>
          <p:nvPr/>
        </p:nvSpPr>
        <p:spPr>
          <a:xfrm>
            <a:off x="4543425" y="3305307"/>
            <a:ext cx="4572000" cy="1754326"/>
          </a:xfrm>
          <a:prstGeom prst="rect">
            <a:avLst/>
          </a:prstGeom>
        </p:spPr>
        <p:txBody>
          <a:bodyPr>
            <a:spAutoFit/>
          </a:bodyPr>
          <a:lstStyle/>
          <a:p>
            <a:r>
              <a:rPr lang="fr-CA" dirty="0">
                <a:latin typeface="Arial" panose="020B0604020202020204" pitchFamily="34" charset="0"/>
              </a:rPr>
              <a:t>Bonne journée (Good </a:t>
            </a:r>
            <a:r>
              <a:rPr lang="fr-CA" dirty="0" err="1">
                <a:latin typeface="Arial" panose="020B0604020202020204" pitchFamily="34" charset="0"/>
              </a:rPr>
              <a:t>day</a:t>
            </a:r>
            <a:r>
              <a:rPr lang="fr-CA" dirty="0">
                <a:latin typeface="Arial" panose="020B0604020202020204" pitchFamily="34" charset="0"/>
              </a:rPr>
              <a:t>):</a:t>
            </a:r>
            <a:br>
              <a:rPr lang="fr-CA" dirty="0">
                <a:latin typeface="Arial" panose="020B0604020202020204" pitchFamily="34" charset="0"/>
              </a:rPr>
            </a:br>
            <a:r>
              <a:rPr lang="fr-CA" dirty="0">
                <a:latin typeface="Arial" panose="020B0604020202020204" pitchFamily="34" charset="0"/>
              </a:rPr>
              <a:t>1. LSQ: </a:t>
            </a:r>
            <a:r>
              <a:rPr lang="fr-CA" dirty="0" err="1">
                <a:latin typeface="Arial" panose="020B0604020202020204" pitchFamily="34" charset="0"/>
              </a:rPr>
              <a:t>SignWrting</a:t>
            </a:r>
            <a:r>
              <a:rPr lang="fr-CA" dirty="0">
                <a:latin typeface="Arial" panose="020B0604020202020204" pitchFamily="34" charset="0"/>
              </a:rPr>
              <a:t/>
            </a:r>
            <a:br>
              <a:rPr lang="fr-CA" dirty="0">
                <a:latin typeface="Arial" panose="020B0604020202020204" pitchFamily="34" charset="0"/>
              </a:rPr>
            </a:br>
            <a:r>
              <a:rPr lang="fr-CA" dirty="0">
                <a:latin typeface="Arial" panose="020B0604020202020204" pitchFamily="34" charset="0"/>
              </a:rPr>
              <a:t>2. LSQ: SignAnimating</a:t>
            </a:r>
            <a:br>
              <a:rPr lang="fr-CA" dirty="0">
                <a:latin typeface="Arial" panose="020B0604020202020204" pitchFamily="34" charset="0"/>
              </a:rPr>
            </a:br>
            <a:r>
              <a:rPr lang="fr-CA" dirty="0">
                <a:latin typeface="Arial" panose="020B0604020202020204" pitchFamily="34" charset="0"/>
              </a:rPr>
              <a:t>3. French SpeechWriting </a:t>
            </a:r>
            <a:r>
              <a:rPr lang="fr-CA" dirty="0" smtClean="0">
                <a:latin typeface="Arial" panose="020B0604020202020204" pitchFamily="34" charset="0"/>
              </a:rPr>
              <a:t>(</a:t>
            </a:r>
            <a:r>
              <a:rPr lang="fr-CA" dirty="0" err="1" smtClean="0">
                <a:latin typeface="Arial" panose="020B0604020202020204" pitchFamily="34" charset="0"/>
              </a:rPr>
              <a:t>bɔn</a:t>
            </a:r>
            <a:r>
              <a:rPr lang="fr-CA" dirty="0" smtClean="0">
                <a:latin typeface="Arial" panose="020B0604020202020204" pitchFamily="34" charset="0"/>
              </a:rPr>
              <a:t> </a:t>
            </a:r>
            <a:r>
              <a:rPr lang="fr-CA" dirty="0" err="1">
                <a:latin typeface="Arial" panose="020B0604020202020204" pitchFamily="34" charset="0"/>
              </a:rPr>
              <a:t>ʒuʀne</a:t>
            </a:r>
            <a:r>
              <a:rPr lang="fr-CA" dirty="0">
                <a:latin typeface="Arial" panose="020B0604020202020204" pitchFamily="34" charset="0"/>
              </a:rPr>
              <a:t>)</a:t>
            </a:r>
            <a:br>
              <a:rPr lang="fr-CA" dirty="0">
                <a:latin typeface="Arial" panose="020B0604020202020204" pitchFamily="34" charset="0"/>
              </a:rPr>
            </a:br>
            <a:r>
              <a:rPr lang="fr-CA" dirty="0">
                <a:latin typeface="Arial" panose="020B0604020202020204" pitchFamily="34" charset="0"/>
              </a:rPr>
              <a:t>4. LPC </a:t>
            </a:r>
            <a:r>
              <a:rPr lang="fr-CA" dirty="0" err="1">
                <a:latin typeface="Arial" panose="020B0604020202020204" pitchFamily="34" charset="0"/>
              </a:rPr>
              <a:t>Cued</a:t>
            </a:r>
            <a:r>
              <a:rPr lang="fr-CA" dirty="0">
                <a:latin typeface="Arial" panose="020B0604020202020204" pitchFamily="34" charset="0"/>
              </a:rPr>
              <a:t> Speech </a:t>
            </a:r>
            <a:r>
              <a:rPr lang="fr-CA" dirty="0" err="1">
                <a:latin typeface="Arial" panose="020B0604020202020204" pitchFamily="34" charset="0"/>
              </a:rPr>
              <a:t>with</a:t>
            </a:r>
            <a:r>
              <a:rPr lang="fr-CA" dirty="0">
                <a:latin typeface="Arial" panose="020B0604020202020204" pitchFamily="34" charset="0"/>
              </a:rPr>
              <a:t> SpeechAnimating </a:t>
            </a:r>
            <a:endParaRPr lang="fr-CA" dirty="0"/>
          </a:p>
        </p:txBody>
      </p:sp>
      <p:pic>
        <p:nvPicPr>
          <p:cNvPr id="9" name="Image 110"/>
          <p:cNvPicPr/>
          <p:nvPr/>
        </p:nvPicPr>
        <p:blipFill>
          <a:blip r:embed="rId5">
            <a:extLst>
              <a:ext uri="{28A0092B-C50C-407E-A947-70E740481C1C}">
                <a14:useLocalDpi xmlns:a14="http://schemas.microsoft.com/office/drawing/2010/main" val="0"/>
              </a:ext>
            </a:extLst>
          </a:blip>
          <a:srcRect/>
          <a:stretch>
            <a:fillRect/>
          </a:stretch>
        </p:blipFill>
        <p:spPr bwMode="auto">
          <a:xfrm>
            <a:off x="457200" y="5262605"/>
            <a:ext cx="2044700" cy="1078865"/>
          </a:xfrm>
          <a:prstGeom prst="rect">
            <a:avLst/>
          </a:prstGeom>
          <a:noFill/>
          <a:ln>
            <a:noFill/>
          </a:ln>
        </p:spPr>
      </p:pic>
      <p:sp>
        <p:nvSpPr>
          <p:cNvPr id="10" name="Rectangle 9"/>
          <p:cNvSpPr/>
          <p:nvPr/>
        </p:nvSpPr>
        <p:spPr>
          <a:xfrm>
            <a:off x="521593" y="3305307"/>
            <a:ext cx="3618359" cy="1224951"/>
          </a:xfrm>
          <a:prstGeom prst="rect">
            <a:avLst/>
          </a:prstGeom>
        </p:spPr>
        <p:txBody>
          <a:bodyPr wrap="square">
            <a:spAutoFit/>
          </a:bodyPr>
          <a:lstStyle/>
          <a:p>
            <a:pPr>
              <a:lnSpc>
                <a:spcPct val="115000"/>
              </a:lnSpc>
              <a:spcAft>
                <a:spcPts val="1000"/>
              </a:spcAft>
            </a:pPr>
            <a:r>
              <a:rPr lang="en-C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Frost, Adam</a:t>
            </a:r>
            <a:r>
              <a:rPr lang="en-CA" sz="1600" dirty="0">
                <a:latin typeface="Times New Roman" panose="02020603050405020304" pitchFamily="18" charset="0"/>
                <a:ea typeface="Calibri" panose="020F0502020204030204" pitchFamily="34" charset="0"/>
                <a:cs typeface="Times New Roman" panose="02020603050405020304" pitchFamily="18" charset="0"/>
              </a:rPr>
              <a:t> (2010) </a:t>
            </a:r>
            <a:r>
              <a:rPr lang="en-CA" sz="1600" u="sng" dirty="0">
                <a:latin typeface="Times New Roman" panose="02020603050405020304" pitchFamily="18" charset="0"/>
                <a:ea typeface="Calibri" panose="020F0502020204030204" pitchFamily="34" charset="0"/>
                <a:cs typeface="Times New Roman" panose="02020603050405020304" pitchFamily="18" charset="0"/>
              </a:rPr>
              <a:t>ISWA 2010 Symbol.  Lessons Online</a:t>
            </a:r>
            <a:r>
              <a:rPr lang="en-CA" sz="1600" dirty="0">
                <a:latin typeface="Times New Roman" panose="02020603050405020304" pitchFamily="18" charset="0"/>
                <a:ea typeface="Calibri" panose="020F0502020204030204" pitchFamily="34" charset="0"/>
                <a:cs typeface="Times New Roman" panose="02020603050405020304" pitchFamily="18" charset="0"/>
              </a:rPr>
              <a:t>  Web lessons show moving all hand shapes with symbols.  </a:t>
            </a:r>
            <a:r>
              <a:rPr lang="en-CA"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a:rPr>
              <a:t>http://www.signwriting.org/lessons/iswa/</a:t>
            </a:r>
            <a:r>
              <a:rPr lang="en-CA" sz="1600" dirty="0">
                <a:latin typeface="Times New Roman" panose="02020603050405020304" pitchFamily="18" charset="0"/>
                <a:ea typeface="Calibri" panose="020F0502020204030204" pitchFamily="34" charset="0"/>
                <a:cs typeface="Times New Roman" panose="02020603050405020304" pitchFamily="18" charset="0"/>
              </a:rPr>
              <a:t> </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6682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Designs</a:t>
            </a:r>
            <a:endParaRPr lang="fr-CA" dirty="0"/>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
        <p:nvSpPr>
          <p:cNvPr id="5" name="Slide Number Placeholder 4"/>
          <p:cNvSpPr>
            <a:spLocks noGrp="1"/>
          </p:cNvSpPr>
          <p:nvPr>
            <p:ph type="sldNum" sz="quarter" idx="12"/>
          </p:nvPr>
        </p:nvSpPr>
        <p:spPr/>
        <p:txBody>
          <a:bodyPr/>
          <a:lstStyle/>
          <a:p>
            <a:fld id="{AB284E89-36FB-48DF-9CBB-E68FB8C91C6E}" type="slidenum">
              <a:rPr lang="en-CA" smtClean="0"/>
              <a:t>13</a:t>
            </a:fld>
            <a:endParaRPr lang="en-CA"/>
          </a:p>
        </p:txBody>
      </p:sp>
      <p:sp>
        <p:nvSpPr>
          <p:cNvPr id="6" name="Rectangle 2"/>
          <p:cNvSpPr>
            <a:spLocks noChangeArrowheads="1"/>
          </p:cNvSpPr>
          <p:nvPr/>
        </p:nvSpPr>
        <p:spPr bwMode="auto">
          <a:xfrm>
            <a:off x="1403648" y="13993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graphicFrame>
        <p:nvGraphicFramePr>
          <p:cNvPr id="7" name="Object 6"/>
          <p:cNvGraphicFramePr>
            <a:graphicFrameLocks noChangeAspect="1"/>
          </p:cNvGraphicFramePr>
          <p:nvPr>
            <p:extLst>
              <p:ext uri="{D42A27DB-BD31-4B8C-83A1-F6EECF244321}">
                <p14:modId xmlns:p14="http://schemas.microsoft.com/office/powerpoint/2010/main" val="839018817"/>
              </p:ext>
            </p:extLst>
          </p:nvPr>
        </p:nvGraphicFramePr>
        <p:xfrm>
          <a:off x="1403648" y="1399374"/>
          <a:ext cx="3024336" cy="1611608"/>
        </p:xfrm>
        <a:graphic>
          <a:graphicData uri="http://schemas.openxmlformats.org/presentationml/2006/ole">
            <mc:AlternateContent xmlns:mc="http://schemas.openxmlformats.org/markup-compatibility/2006">
              <mc:Choice xmlns:v="urn:schemas-microsoft-com:vml" Requires="v">
                <p:oleObj spid="_x0000_s6345" name="Image bitmap" r:id="rId4" imgW="4200000" imgH="2247619" progId="Paint.Picture">
                  <p:embed/>
                </p:oleObj>
              </mc:Choice>
              <mc:Fallback>
                <p:oleObj name="Image bitmap" r:id="rId4" imgW="4200000" imgH="2247619"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399374"/>
                        <a:ext cx="3024336" cy="1611608"/>
                      </a:xfrm>
                      <a:prstGeom prst="rect">
                        <a:avLst/>
                      </a:prstGeom>
                      <a:noFill/>
                    </p:spPr>
                  </p:pic>
                </p:oleObj>
              </mc:Fallback>
            </mc:AlternateContent>
          </a:graphicData>
        </a:graphic>
      </p:graphicFrame>
      <p:pic>
        <p:nvPicPr>
          <p:cNvPr id="8" name="Image 684"/>
          <p:cNvPicPr/>
          <p:nvPr/>
        </p:nvPicPr>
        <p:blipFill>
          <a:blip r:embed="rId6">
            <a:extLst>
              <a:ext uri="{28A0092B-C50C-407E-A947-70E740481C1C}">
                <a14:useLocalDpi xmlns:a14="http://schemas.microsoft.com/office/drawing/2010/main" val="0"/>
              </a:ext>
            </a:extLst>
          </a:blip>
          <a:srcRect/>
          <a:stretch>
            <a:fillRect/>
          </a:stretch>
        </p:blipFill>
        <p:spPr bwMode="auto">
          <a:xfrm>
            <a:off x="4788024" y="1382143"/>
            <a:ext cx="1520825" cy="1664335"/>
          </a:xfrm>
          <a:prstGeom prst="rect">
            <a:avLst/>
          </a:prstGeom>
          <a:noFill/>
          <a:ln>
            <a:noFill/>
          </a:ln>
        </p:spPr>
      </p:pic>
      <p:pic>
        <p:nvPicPr>
          <p:cNvPr id="13" name="Picture 12"/>
          <p:cNvPicPr>
            <a:picLocks noChangeAspect="1"/>
          </p:cNvPicPr>
          <p:nvPr/>
        </p:nvPicPr>
        <p:blipFill>
          <a:blip r:embed="rId7"/>
          <a:stretch>
            <a:fillRect/>
          </a:stretch>
        </p:blipFill>
        <p:spPr>
          <a:xfrm>
            <a:off x="1403648" y="4296240"/>
            <a:ext cx="4019550" cy="1228725"/>
          </a:xfrm>
          <a:prstGeom prst="rect">
            <a:avLst/>
          </a:prstGeom>
        </p:spPr>
      </p:pic>
      <p:pic>
        <p:nvPicPr>
          <p:cNvPr id="14" name="Image 725"/>
          <p:cNvPicPr/>
          <p:nvPr/>
        </p:nvPicPr>
        <p:blipFill>
          <a:blip r:embed="rId8">
            <a:extLst>
              <a:ext uri="{28A0092B-C50C-407E-A947-70E740481C1C}">
                <a14:useLocalDpi xmlns:a14="http://schemas.microsoft.com/office/drawing/2010/main" val="0"/>
              </a:ext>
            </a:extLst>
          </a:blip>
          <a:srcRect/>
          <a:stretch>
            <a:fillRect/>
          </a:stretch>
        </p:blipFill>
        <p:spPr bwMode="auto">
          <a:xfrm>
            <a:off x="6682235" y="2205178"/>
            <a:ext cx="1228090" cy="2866390"/>
          </a:xfrm>
          <a:prstGeom prst="rect">
            <a:avLst/>
          </a:prstGeom>
          <a:noFill/>
          <a:ln>
            <a:noFill/>
          </a:ln>
        </p:spPr>
      </p:pic>
    </p:spTree>
    <p:extLst>
      <p:ext uri="{BB962C8B-B14F-4D97-AF65-F5344CB8AC3E}">
        <p14:creationId xmlns:p14="http://schemas.microsoft.com/office/powerpoint/2010/main" val="34985173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Designs</a:t>
            </a:r>
            <a:endParaRPr lang="en-CA" dirty="0"/>
          </a:p>
        </p:txBody>
      </p:sp>
      <p:pic>
        <p:nvPicPr>
          <p:cNvPr id="4" name="Image 719"/>
          <p:cNvPicPr/>
          <p:nvPr/>
        </p:nvPicPr>
        <p:blipFill>
          <a:blip r:embed="rId3">
            <a:extLst>
              <a:ext uri="{28A0092B-C50C-407E-A947-70E740481C1C}">
                <a14:useLocalDpi xmlns:a14="http://schemas.microsoft.com/office/drawing/2010/main" val="0"/>
              </a:ext>
            </a:extLst>
          </a:blip>
          <a:srcRect/>
          <a:stretch>
            <a:fillRect/>
          </a:stretch>
        </p:blipFill>
        <p:spPr bwMode="auto">
          <a:xfrm>
            <a:off x="3236595" y="1381677"/>
            <a:ext cx="2670810" cy="2263775"/>
          </a:xfrm>
          <a:prstGeom prst="rect">
            <a:avLst/>
          </a:prstGeom>
          <a:noFill/>
          <a:ln>
            <a:noFill/>
          </a:ln>
        </p:spPr>
      </p:pic>
      <p:pic>
        <p:nvPicPr>
          <p:cNvPr id="7" name="Image 42"/>
          <p:cNvPicPr/>
          <p:nvPr/>
        </p:nvPicPr>
        <p:blipFill>
          <a:blip r:embed="rId4">
            <a:extLst>
              <a:ext uri="{28A0092B-C50C-407E-A947-70E740481C1C}">
                <a14:useLocalDpi xmlns:a14="http://schemas.microsoft.com/office/drawing/2010/main" val="0"/>
              </a:ext>
            </a:extLst>
          </a:blip>
          <a:srcRect/>
          <a:stretch>
            <a:fillRect/>
          </a:stretch>
        </p:blipFill>
        <p:spPr bwMode="auto">
          <a:xfrm>
            <a:off x="6071616" y="1400113"/>
            <a:ext cx="2743200" cy="2226310"/>
          </a:xfrm>
          <a:prstGeom prst="rect">
            <a:avLst/>
          </a:prstGeom>
          <a:noFill/>
          <a:ln>
            <a:noFill/>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682" y="1381381"/>
            <a:ext cx="2350238" cy="226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B284E89-36FB-48DF-9CBB-E68FB8C91C6E}" type="slidenum">
              <a:rPr lang="en-CA" smtClean="0"/>
              <a:t>14</a:t>
            </a:fld>
            <a:endParaRPr lang="en-CA"/>
          </a:p>
        </p:txBody>
      </p:sp>
      <p:sp>
        <p:nvSpPr>
          <p:cNvPr id="9" name="Footer Placeholder 8"/>
          <p:cNvSpPr>
            <a:spLocks noGrp="1"/>
          </p:cNvSpPr>
          <p:nvPr>
            <p:ph type="ftr" sz="quarter" idx="11"/>
          </p:nvPr>
        </p:nvSpPr>
        <p:spPr/>
        <p:txBody>
          <a:bodyPr/>
          <a:lstStyle/>
          <a:p>
            <a:r>
              <a:rPr lang="en-CA" smtClean="0"/>
              <a:t>http://www.signwriting.org/symposium/presentation0020.html</a:t>
            </a:r>
            <a:endParaRPr lang="en-CA"/>
          </a:p>
        </p:txBody>
      </p:sp>
      <p:pic>
        <p:nvPicPr>
          <p:cNvPr id="12" name="Image 49"/>
          <p:cNvPicPr/>
          <p:nvPr/>
        </p:nvPicPr>
        <p:blipFill>
          <a:blip r:embed="rId6">
            <a:extLst>
              <a:ext uri="{28A0092B-C50C-407E-A947-70E740481C1C}">
                <a14:useLocalDpi xmlns:a14="http://schemas.microsoft.com/office/drawing/2010/main" val="0"/>
              </a:ext>
            </a:extLst>
          </a:blip>
          <a:srcRect/>
          <a:stretch>
            <a:fillRect/>
          </a:stretch>
        </p:blipFill>
        <p:spPr bwMode="auto">
          <a:xfrm>
            <a:off x="1956816" y="3728054"/>
            <a:ext cx="5486400" cy="1282065"/>
          </a:xfrm>
          <a:prstGeom prst="rect">
            <a:avLst/>
          </a:prstGeom>
          <a:noFill/>
          <a:ln>
            <a:noFill/>
          </a:ln>
        </p:spPr>
      </p:pic>
      <p:pic>
        <p:nvPicPr>
          <p:cNvPr id="14" name="Image 703"/>
          <p:cNvPicPr/>
          <p:nvPr/>
        </p:nvPicPr>
        <p:blipFill>
          <a:blip r:embed="rId7">
            <a:extLst>
              <a:ext uri="{28A0092B-C50C-407E-A947-70E740481C1C}">
                <a14:useLocalDpi xmlns:a14="http://schemas.microsoft.com/office/drawing/2010/main" val="0"/>
              </a:ext>
            </a:extLst>
          </a:blip>
          <a:srcRect/>
          <a:stretch>
            <a:fillRect/>
          </a:stretch>
        </p:blipFill>
        <p:spPr bwMode="auto">
          <a:xfrm>
            <a:off x="1947664" y="4972654"/>
            <a:ext cx="5475605" cy="1135380"/>
          </a:xfrm>
          <a:prstGeom prst="rect">
            <a:avLst/>
          </a:prstGeom>
          <a:noFill/>
          <a:ln>
            <a:noFill/>
          </a:ln>
        </p:spPr>
      </p:pic>
    </p:spTree>
    <p:extLst>
      <p:ext uri="{BB962C8B-B14F-4D97-AF65-F5344CB8AC3E}">
        <p14:creationId xmlns:p14="http://schemas.microsoft.com/office/powerpoint/2010/main" val="26637018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Designs</a:t>
            </a:r>
            <a:endParaRPr lang="fr-CA" dirty="0"/>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
        <p:nvSpPr>
          <p:cNvPr id="5" name="Slide Number Placeholder 4"/>
          <p:cNvSpPr>
            <a:spLocks noGrp="1"/>
          </p:cNvSpPr>
          <p:nvPr>
            <p:ph type="sldNum" sz="quarter" idx="12"/>
          </p:nvPr>
        </p:nvSpPr>
        <p:spPr/>
        <p:txBody>
          <a:bodyPr/>
          <a:lstStyle/>
          <a:p>
            <a:fld id="{AB284E89-36FB-48DF-9CBB-E68FB8C91C6E}" type="slidenum">
              <a:rPr lang="en-CA" smtClean="0"/>
              <a:t>15</a:t>
            </a:fld>
            <a:endParaRPr lang="en-CA"/>
          </a:p>
        </p:txBody>
      </p:sp>
      <p:pic>
        <p:nvPicPr>
          <p:cNvPr id="6" name="Image 732"/>
          <p:cNvPicPr/>
          <p:nvPr/>
        </p:nvPicPr>
        <p:blipFill>
          <a:blip r:embed="rId3">
            <a:extLst>
              <a:ext uri="{28A0092B-C50C-407E-A947-70E740481C1C}">
                <a14:useLocalDpi xmlns:a14="http://schemas.microsoft.com/office/drawing/2010/main" val="0"/>
              </a:ext>
            </a:extLst>
          </a:blip>
          <a:srcRect/>
          <a:stretch>
            <a:fillRect/>
          </a:stretch>
        </p:blipFill>
        <p:spPr bwMode="auto">
          <a:xfrm>
            <a:off x="3399685" y="1772816"/>
            <a:ext cx="3160395" cy="1967865"/>
          </a:xfrm>
          <a:prstGeom prst="rect">
            <a:avLst/>
          </a:prstGeom>
          <a:noFill/>
          <a:ln>
            <a:noFill/>
          </a:ln>
        </p:spPr>
      </p:pic>
      <p:sp>
        <p:nvSpPr>
          <p:cNvPr id="7" name="Rectangle 6"/>
          <p:cNvSpPr/>
          <p:nvPr/>
        </p:nvSpPr>
        <p:spPr>
          <a:xfrm>
            <a:off x="1163616" y="4095859"/>
            <a:ext cx="7080792" cy="1494768"/>
          </a:xfrm>
          <a:prstGeom prst="rect">
            <a:avLst/>
          </a:prstGeom>
        </p:spPr>
        <p:txBody>
          <a:bodyPr wrap="square">
            <a:spAutoFit/>
          </a:bodyPr>
          <a:lstStyle/>
          <a:p>
            <a:pPr>
              <a:lnSpc>
                <a:spcPct val="115000"/>
              </a:lnSpc>
              <a:spcAft>
                <a:spcPts val="1000"/>
              </a:spcAft>
            </a:pPr>
            <a:r>
              <a:rPr lang="en-CA" dirty="0" smtClean="0">
                <a:latin typeface="Times New Roman" panose="02020603050405020304" pitchFamily="18" charset="0"/>
                <a:ea typeface="Calibri" panose="020F0502020204030204" pitchFamily="34" charset="0"/>
                <a:cs typeface="Times New Roman" panose="02020603050405020304" pitchFamily="18" charset="0"/>
              </a:rPr>
              <a:t>See </a:t>
            </a:r>
            <a:r>
              <a:rPr lang="en-CA" dirty="0">
                <a:latin typeface="Times New Roman" panose="02020603050405020304" pitchFamily="18" charset="0"/>
                <a:ea typeface="Calibri" panose="020F0502020204030204" pitchFamily="34" charset="0"/>
                <a:cs typeface="Times New Roman" panose="02020603050405020304" pitchFamily="18" charset="0"/>
              </a:rPr>
              <a:t>the following </a:t>
            </a:r>
            <a:r>
              <a:rPr lang="en-C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video from Brazil</a:t>
            </a:r>
            <a:r>
              <a:rPr lang="en-CA" dirty="0">
                <a:latin typeface="Times New Roman" panose="02020603050405020304" pitchFamily="18" charset="0"/>
                <a:ea typeface="Calibri" panose="020F0502020204030204" pitchFamily="34" charset="0"/>
                <a:cs typeface="Times New Roman" panose="02020603050405020304" pitchFamily="18" charset="0"/>
              </a:rPr>
              <a:t> on You Tube</a:t>
            </a:r>
            <a:r>
              <a:rPr lang="en-C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about captioning video in SignWriting using software developed in Brazil: </a:t>
            </a:r>
            <a:r>
              <a:rPr lang="en-C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Previsão</a:t>
            </a:r>
            <a:r>
              <a:rPr lang="en-C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tempo com SW by Ronnie </a:t>
            </a:r>
            <a:r>
              <a:rPr lang="en-C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Fagundes</a:t>
            </a:r>
            <a:r>
              <a:rPr lang="en-C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C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Brito</a:t>
            </a:r>
            <a:r>
              <a:rPr lang="en-C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CA"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https://www.youtube.com/watch?v=gvtdzaOVj-I</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4099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Symbols</a:t>
            </a:r>
            <a:endParaRPr lang="en-CA" dirty="0"/>
          </a:p>
        </p:txBody>
      </p:sp>
      <p:pic>
        <p:nvPicPr>
          <p:cNvPr id="3" name="Image 852"/>
          <p:cNvPicPr/>
          <p:nvPr/>
        </p:nvPicPr>
        <p:blipFill>
          <a:blip r:embed="rId2">
            <a:extLst>
              <a:ext uri="{28A0092B-C50C-407E-A947-70E740481C1C}">
                <a14:useLocalDpi xmlns:a14="http://schemas.microsoft.com/office/drawing/2010/main" val="0"/>
              </a:ext>
            </a:extLst>
          </a:blip>
          <a:stretch>
            <a:fillRect/>
          </a:stretch>
        </p:blipFill>
        <p:spPr>
          <a:xfrm>
            <a:off x="3707904" y="1844824"/>
            <a:ext cx="2589530" cy="3235960"/>
          </a:xfrm>
          <a:prstGeom prst="rect">
            <a:avLst/>
          </a:prstGeom>
        </p:spPr>
      </p:pic>
      <p:sp>
        <p:nvSpPr>
          <p:cNvPr id="4" name="Slide Number Placeholder 3"/>
          <p:cNvSpPr>
            <a:spLocks noGrp="1"/>
          </p:cNvSpPr>
          <p:nvPr>
            <p:ph type="sldNum" sz="quarter" idx="12"/>
          </p:nvPr>
        </p:nvSpPr>
        <p:spPr/>
        <p:txBody>
          <a:bodyPr/>
          <a:lstStyle/>
          <a:p>
            <a:fld id="{AB284E89-36FB-48DF-9CBB-E68FB8C91C6E}" type="slidenum">
              <a:rPr lang="en-CA" smtClean="0"/>
              <a:t>16</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40594914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Same</a:t>
            </a:r>
            <a:r>
              <a:rPr lang="fr-CA" dirty="0" smtClean="0"/>
              <a:t> </a:t>
            </a:r>
            <a:r>
              <a:rPr lang="fr-CA" dirty="0" err="1" smtClean="0"/>
              <a:t>Rules</a:t>
            </a:r>
            <a:endParaRPr lang="fr-CA" dirty="0"/>
          </a:p>
        </p:txBody>
      </p:sp>
      <p:sp>
        <p:nvSpPr>
          <p:cNvPr id="3" name="Footer Placeholder 2"/>
          <p:cNvSpPr>
            <a:spLocks noGrp="1"/>
          </p:cNvSpPr>
          <p:nvPr>
            <p:ph type="ftr" sz="quarter" idx="11"/>
          </p:nvPr>
        </p:nvSpPr>
        <p:spPr/>
        <p:txBody>
          <a:bodyPr/>
          <a:lstStyle/>
          <a:p>
            <a:r>
              <a:rPr lang="en-CA" smtClean="0"/>
              <a:t>http://www.signwriting.org/symposium/presentation0020.html</a:t>
            </a:r>
            <a:endParaRPr lang="en-CA"/>
          </a:p>
        </p:txBody>
      </p:sp>
      <p:sp>
        <p:nvSpPr>
          <p:cNvPr id="4" name="Slide Number Placeholder 3"/>
          <p:cNvSpPr>
            <a:spLocks noGrp="1"/>
          </p:cNvSpPr>
          <p:nvPr>
            <p:ph type="sldNum" sz="quarter" idx="12"/>
          </p:nvPr>
        </p:nvSpPr>
        <p:spPr/>
        <p:txBody>
          <a:bodyPr/>
          <a:lstStyle/>
          <a:p>
            <a:fld id="{AB284E89-36FB-48DF-9CBB-E68FB8C91C6E}" type="slidenum">
              <a:rPr lang="en-CA" smtClean="0"/>
              <a:t>17</a:t>
            </a:fld>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661268"/>
            <a:ext cx="3429479" cy="4401164"/>
          </a:xfrm>
          <a:prstGeom prst="rect">
            <a:avLst/>
          </a:prstGeom>
        </p:spPr>
      </p:pic>
      <p:pic>
        <p:nvPicPr>
          <p:cNvPr id="8" name="Picture 7"/>
          <p:cNvPicPr>
            <a:picLocks noChangeAspect="1"/>
          </p:cNvPicPr>
          <p:nvPr/>
        </p:nvPicPr>
        <p:blipFill>
          <a:blip r:embed="rId4"/>
          <a:stretch>
            <a:fillRect/>
          </a:stretch>
        </p:blipFill>
        <p:spPr>
          <a:xfrm>
            <a:off x="5220072" y="1984574"/>
            <a:ext cx="2923647" cy="3804840"/>
          </a:xfrm>
          <a:prstGeom prst="rect">
            <a:avLst/>
          </a:prstGeom>
        </p:spPr>
      </p:pic>
      <p:sp>
        <p:nvSpPr>
          <p:cNvPr id="9" name="Right Arrow 8"/>
          <p:cNvSpPr/>
          <p:nvPr/>
        </p:nvSpPr>
        <p:spPr>
          <a:xfrm>
            <a:off x="4002800" y="3378043"/>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20620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Difference</a:t>
            </a:r>
            <a:r>
              <a:rPr lang="fr-CA" dirty="0" smtClean="0"/>
              <a:t>: Zoom</a:t>
            </a:r>
            <a:endParaRPr lang="fr-CA" dirty="0"/>
          </a:p>
        </p:txBody>
      </p:sp>
      <p:sp>
        <p:nvSpPr>
          <p:cNvPr id="3" name="Footer Placeholder 2"/>
          <p:cNvSpPr>
            <a:spLocks noGrp="1"/>
          </p:cNvSpPr>
          <p:nvPr>
            <p:ph type="ftr" sz="quarter" idx="11"/>
          </p:nvPr>
        </p:nvSpPr>
        <p:spPr/>
        <p:txBody>
          <a:bodyPr/>
          <a:lstStyle/>
          <a:p>
            <a:r>
              <a:rPr lang="en-CA" smtClean="0"/>
              <a:t>http://www.signwriting.org/symposium/presentation0020.html</a:t>
            </a:r>
            <a:endParaRPr lang="en-CA"/>
          </a:p>
        </p:txBody>
      </p:sp>
      <p:sp>
        <p:nvSpPr>
          <p:cNvPr id="4" name="Slide Number Placeholder 3"/>
          <p:cNvSpPr>
            <a:spLocks noGrp="1"/>
          </p:cNvSpPr>
          <p:nvPr>
            <p:ph type="sldNum" sz="quarter" idx="12"/>
          </p:nvPr>
        </p:nvSpPr>
        <p:spPr/>
        <p:txBody>
          <a:bodyPr/>
          <a:lstStyle/>
          <a:p>
            <a:fld id="{AB284E89-36FB-48DF-9CBB-E68FB8C91C6E}" type="slidenum">
              <a:rPr lang="en-CA" smtClean="0"/>
              <a:t>18</a:t>
            </a:fld>
            <a:endParaRPr lang="en-CA"/>
          </a:p>
        </p:txBody>
      </p:sp>
      <p:pic>
        <p:nvPicPr>
          <p:cNvPr id="8" name="Imag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524163"/>
            <a:ext cx="2835714" cy="1729029"/>
          </a:xfrm>
          <a:prstGeom prst="rect">
            <a:avLst/>
          </a:prstGeom>
          <a:noFill/>
          <a:ln>
            <a:noFill/>
          </a:ln>
        </p:spPr>
      </p:pic>
      <p:pic>
        <p:nvPicPr>
          <p:cNvPr id="9"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963163"/>
            <a:ext cx="1794287" cy="2257369"/>
          </a:xfrm>
          <a:prstGeom prst="rect">
            <a:avLst/>
          </a:prstGeom>
          <a:noFill/>
          <a:ln>
            <a:noFill/>
          </a:ln>
        </p:spPr>
      </p:pic>
      <p:sp>
        <p:nvSpPr>
          <p:cNvPr id="10" name="Rectangle 2"/>
          <p:cNvSpPr>
            <a:spLocks noChangeArrowheads="1"/>
          </p:cNvSpPr>
          <p:nvPr/>
        </p:nvSpPr>
        <p:spPr bwMode="auto">
          <a:xfrm>
            <a:off x="3516170" y="19513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12" name="Right Arrow 11"/>
          <p:cNvSpPr/>
          <p:nvPr/>
        </p:nvSpPr>
        <p:spPr>
          <a:xfrm rot="5400000">
            <a:off x="6418477" y="2348349"/>
            <a:ext cx="576064" cy="285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0790" y="4391344"/>
            <a:ext cx="2057400" cy="2159000"/>
          </a:xfrm>
          <a:prstGeom prst="rect">
            <a:avLst/>
          </a:prstGeom>
        </p:spPr>
      </p:pic>
      <p:pic>
        <p:nvPicPr>
          <p:cNvPr id="14"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5474" y="4451823"/>
            <a:ext cx="713224" cy="748445"/>
          </a:xfrm>
          <a:prstGeom prst="rect">
            <a:avLst/>
          </a:prstGeom>
        </p:spPr>
      </p:pic>
      <p:sp>
        <p:nvSpPr>
          <p:cNvPr id="11" name="TextBox 10"/>
          <p:cNvSpPr txBox="1"/>
          <p:nvPr/>
        </p:nvSpPr>
        <p:spPr>
          <a:xfrm>
            <a:off x="1386489" y="5556297"/>
            <a:ext cx="2349169" cy="369332"/>
          </a:xfrm>
          <a:prstGeom prst="rect">
            <a:avLst/>
          </a:prstGeom>
          <a:noFill/>
        </p:spPr>
        <p:txBody>
          <a:bodyPr wrap="none" rtlCol="0">
            <a:spAutoFit/>
          </a:bodyPr>
          <a:lstStyle/>
          <a:p>
            <a:r>
              <a:rPr lang="fr-CA" dirty="0" smtClean="0"/>
              <a:t>Do not </a:t>
            </a:r>
            <a:r>
              <a:rPr lang="fr-CA" dirty="0" err="1" smtClean="0"/>
              <a:t>invent</a:t>
            </a:r>
            <a:r>
              <a:rPr lang="fr-CA" dirty="0" smtClean="0"/>
              <a:t> </a:t>
            </a:r>
            <a:r>
              <a:rPr lang="fr-CA" dirty="0" err="1" smtClean="0"/>
              <a:t>symbols</a:t>
            </a:r>
            <a:r>
              <a:rPr lang="fr-CA" dirty="0" smtClean="0"/>
              <a:t>!</a:t>
            </a:r>
            <a:endParaRPr lang="fr-CA" dirty="0"/>
          </a:p>
        </p:txBody>
      </p:sp>
      <p:pic>
        <p:nvPicPr>
          <p:cNvPr id="15" name="Image 68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967017"/>
            <a:ext cx="571500" cy="589280"/>
          </a:xfrm>
          <a:prstGeom prst="rect">
            <a:avLst/>
          </a:prstGeom>
          <a:noFill/>
          <a:ln>
            <a:noFill/>
          </a:ln>
        </p:spPr>
      </p:pic>
    </p:spTree>
    <p:extLst>
      <p:ext uri="{BB962C8B-B14F-4D97-AF65-F5344CB8AC3E}">
        <p14:creationId xmlns:p14="http://schemas.microsoft.com/office/powerpoint/2010/main" val="22878707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Wöhrmann´s </a:t>
            </a:r>
            <a:r>
              <a:rPr lang="en-CA" dirty="0" smtClean="0"/>
              <a:t>SpeechWriting</a:t>
            </a:r>
            <a:endParaRPr lang="en-CA" dirty="0"/>
          </a:p>
        </p:txBody>
      </p:sp>
      <p:pic>
        <p:nvPicPr>
          <p:cNvPr id="3" name="Image 852"/>
          <p:cNvPicPr/>
          <p:nvPr/>
        </p:nvPicPr>
        <p:blipFill>
          <a:blip r:embed="rId2">
            <a:extLst>
              <a:ext uri="{28A0092B-C50C-407E-A947-70E740481C1C}">
                <a14:useLocalDpi xmlns:a14="http://schemas.microsoft.com/office/drawing/2010/main" val="0"/>
              </a:ext>
            </a:extLst>
          </a:blip>
          <a:stretch>
            <a:fillRect/>
          </a:stretch>
        </p:blipFill>
        <p:spPr>
          <a:xfrm>
            <a:off x="3211380" y="1772816"/>
            <a:ext cx="2589530" cy="3235960"/>
          </a:xfrm>
          <a:prstGeom prst="rect">
            <a:avLst/>
          </a:prstGeom>
        </p:spPr>
      </p:pic>
      <p:sp>
        <p:nvSpPr>
          <p:cNvPr id="4" name="Slide Number Placeholder 3"/>
          <p:cNvSpPr>
            <a:spLocks noGrp="1"/>
          </p:cNvSpPr>
          <p:nvPr>
            <p:ph type="sldNum" sz="quarter" idx="12"/>
          </p:nvPr>
        </p:nvSpPr>
        <p:spPr/>
        <p:txBody>
          <a:bodyPr/>
          <a:lstStyle/>
          <a:p>
            <a:fld id="{AB284E89-36FB-48DF-9CBB-E68FB8C91C6E}" type="slidenum">
              <a:rPr lang="en-CA" smtClean="0"/>
              <a:t>19</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532682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Author</a:t>
            </a:r>
            <a:endParaRPr lang="fr-C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244" y="1628800"/>
            <a:ext cx="1012412" cy="1282389"/>
          </a:xfrm>
        </p:spPr>
      </p:pic>
      <p:sp>
        <p:nvSpPr>
          <p:cNvPr id="7" name="TextBox 6"/>
          <p:cNvSpPr txBox="1"/>
          <p:nvPr/>
        </p:nvSpPr>
        <p:spPr>
          <a:xfrm>
            <a:off x="1979712" y="1556792"/>
            <a:ext cx="6264696" cy="1754326"/>
          </a:xfrm>
          <a:prstGeom prst="rect">
            <a:avLst/>
          </a:prstGeom>
          <a:noFill/>
        </p:spPr>
        <p:txBody>
          <a:bodyPr wrap="square" rtlCol="0">
            <a:spAutoFit/>
          </a:bodyPr>
          <a:lstStyle/>
          <a:p>
            <a:pPr marL="285750" indent="-285750">
              <a:buFont typeface="Arial" panose="020B0604020202020204" pitchFamily="34" charset="0"/>
              <a:buChar char="•"/>
            </a:pPr>
            <a:r>
              <a:rPr lang="en-CA" dirty="0" smtClean="0"/>
              <a:t>I live in Quebec, Canada.  </a:t>
            </a:r>
          </a:p>
          <a:p>
            <a:pPr marL="285750" indent="-285750">
              <a:buFont typeface="Arial" panose="020B0604020202020204" pitchFamily="34" charset="0"/>
              <a:buChar char="•"/>
            </a:pPr>
            <a:r>
              <a:rPr lang="en-CA" dirty="0" smtClean="0"/>
              <a:t>I am a Bachelor of Social Work and in Computer Sciences.</a:t>
            </a:r>
          </a:p>
          <a:p>
            <a:pPr marL="285750" indent="-285750">
              <a:buFont typeface="Arial" panose="020B0604020202020204" pitchFamily="34" charset="0"/>
              <a:buChar char="•"/>
            </a:pPr>
            <a:r>
              <a:rPr lang="en-CA" dirty="0" smtClean="0"/>
              <a:t>I worked as a counselor helping immigrants adjust to living in Canada, and now I work as a software tester in the medical field.</a:t>
            </a:r>
          </a:p>
          <a:p>
            <a:pPr marL="285750" indent="-285750">
              <a:buFont typeface="Arial" panose="020B0604020202020204" pitchFamily="34" charset="0"/>
              <a:buChar char="•"/>
            </a:pPr>
            <a:r>
              <a:rPr lang="en-CA" dirty="0" smtClean="0"/>
              <a:t>I developed an activity guide to teach SignWriting to children.</a:t>
            </a:r>
          </a:p>
        </p:txBody>
      </p:sp>
      <p:pic>
        <p:nvPicPr>
          <p:cNvPr id="8" name="Picture 7"/>
          <p:cNvPicPr>
            <a:picLocks noChangeAspect="1"/>
          </p:cNvPicPr>
          <p:nvPr/>
        </p:nvPicPr>
        <p:blipFill>
          <a:blip r:embed="rId4"/>
          <a:stretch>
            <a:fillRect/>
          </a:stretch>
        </p:blipFill>
        <p:spPr>
          <a:xfrm>
            <a:off x="369067" y="3799318"/>
            <a:ext cx="902000" cy="915200"/>
          </a:xfrm>
          <a:prstGeom prst="rect">
            <a:avLst/>
          </a:prstGeom>
        </p:spPr>
      </p:pic>
      <p:sp>
        <p:nvSpPr>
          <p:cNvPr id="9" name="Slide Number Placeholder 8"/>
          <p:cNvSpPr>
            <a:spLocks noGrp="1"/>
          </p:cNvSpPr>
          <p:nvPr>
            <p:ph type="sldNum" sz="quarter" idx="12"/>
          </p:nvPr>
        </p:nvSpPr>
        <p:spPr/>
        <p:txBody>
          <a:bodyPr/>
          <a:lstStyle/>
          <a:p>
            <a:fld id="{AB284E89-36FB-48DF-9CBB-E68FB8C91C6E}" type="slidenum">
              <a:rPr lang="en-CA" smtClean="0"/>
              <a:t>2</a:t>
            </a:fld>
            <a:endParaRPr lang="en-CA"/>
          </a:p>
        </p:txBody>
      </p:sp>
      <p:sp>
        <p:nvSpPr>
          <p:cNvPr id="10" name="TextBox 9"/>
          <p:cNvSpPr txBox="1"/>
          <p:nvPr/>
        </p:nvSpPr>
        <p:spPr>
          <a:xfrm>
            <a:off x="369067" y="4686527"/>
            <a:ext cx="2594043" cy="923330"/>
          </a:xfrm>
          <a:prstGeom prst="rect">
            <a:avLst/>
          </a:prstGeom>
          <a:noFill/>
        </p:spPr>
        <p:txBody>
          <a:bodyPr wrap="none" rtlCol="0">
            <a:spAutoFit/>
          </a:bodyPr>
          <a:lstStyle/>
          <a:p>
            <a:r>
              <a:rPr lang="en-CA" dirty="0"/>
              <a:t>André Lemyre</a:t>
            </a:r>
          </a:p>
          <a:p>
            <a:r>
              <a:rPr lang="en-CA" dirty="0">
                <a:hlinkClick r:id="rId5"/>
              </a:rPr>
              <a:t>andre-andre@hotmail.ca</a:t>
            </a:r>
            <a:r>
              <a:rPr lang="en-CA" dirty="0"/>
              <a:t> </a:t>
            </a:r>
          </a:p>
          <a:p>
            <a:endParaRPr lang="fr-CA" dirty="0"/>
          </a:p>
        </p:txBody>
      </p:sp>
      <p:sp>
        <p:nvSpPr>
          <p:cNvPr id="11" name="Footer Placeholder 10"/>
          <p:cNvSpPr>
            <a:spLocks noGrp="1"/>
          </p:cNvSpPr>
          <p:nvPr>
            <p:ph type="ftr" sz="quarter" idx="11"/>
          </p:nvPr>
        </p:nvSpPr>
        <p:spPr>
          <a:xfrm>
            <a:off x="3124200" y="6356350"/>
            <a:ext cx="2895600" cy="365125"/>
          </a:xfrm>
        </p:spPr>
        <p:txBody>
          <a:bodyPr/>
          <a:lstStyle/>
          <a:p>
            <a:r>
              <a:rPr lang="en-CA" dirty="0" smtClean="0"/>
              <a:t>http://www.signwriting.org/symposium/presentation0020.html</a:t>
            </a:r>
            <a:endParaRPr lang="en-CA" dirty="0"/>
          </a:p>
        </p:txBody>
      </p:sp>
    </p:spTree>
    <p:extLst>
      <p:ext uri="{BB962C8B-B14F-4D97-AF65-F5344CB8AC3E}">
        <p14:creationId xmlns:p14="http://schemas.microsoft.com/office/powerpoint/2010/main" val="15706989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Wöhrmann´s </a:t>
            </a:r>
            <a:r>
              <a:rPr lang="en-CA" dirty="0" smtClean="0"/>
              <a:t>SpeechWriting</a:t>
            </a:r>
            <a:endParaRPr lang="en-CA" dirty="0"/>
          </a:p>
        </p:txBody>
      </p:sp>
      <p:sp>
        <p:nvSpPr>
          <p:cNvPr id="4" name="Slide Number Placeholder 3"/>
          <p:cNvSpPr>
            <a:spLocks noGrp="1"/>
          </p:cNvSpPr>
          <p:nvPr>
            <p:ph type="sldNum" sz="quarter" idx="12"/>
          </p:nvPr>
        </p:nvSpPr>
        <p:spPr/>
        <p:txBody>
          <a:bodyPr/>
          <a:lstStyle/>
          <a:p>
            <a:fld id="{AB284E89-36FB-48DF-9CBB-E68FB8C91C6E}" type="slidenum">
              <a:rPr lang="en-CA" smtClean="0"/>
              <a:t>20</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
        <p:nvSpPr>
          <p:cNvPr id="7" name="Rectangle 6"/>
          <p:cNvSpPr/>
          <p:nvPr/>
        </p:nvSpPr>
        <p:spPr>
          <a:xfrm>
            <a:off x="755576" y="3477760"/>
            <a:ext cx="2929008" cy="923330"/>
          </a:xfrm>
          <a:prstGeom prst="rect">
            <a:avLst/>
          </a:prstGeom>
        </p:spPr>
        <p:txBody>
          <a:bodyPr wrap="none">
            <a:spAutoFit/>
          </a:bodyPr>
          <a:lstStyle/>
          <a:p>
            <a:pPr algn="ctr"/>
            <a:r>
              <a:rPr lang="fr-CA" dirty="0" smtClean="0">
                <a:latin typeface="Arial" panose="020B0604020202020204" pitchFamily="34" charset="0"/>
                <a:cs typeface="Arial" panose="020B0604020202020204" pitchFamily="34" charset="0"/>
              </a:rPr>
              <a:t>1- </a:t>
            </a:r>
            <a:r>
              <a:rPr lang="fr-CA" dirty="0" err="1" smtClean="0">
                <a:latin typeface="Arial" panose="020B0604020202020204" pitchFamily="34" charset="0"/>
                <a:cs typeface="Arial" panose="020B0604020202020204" pitchFamily="34" charset="0"/>
              </a:rPr>
              <a:t>Mundbildschrift</a:t>
            </a:r>
            <a:endParaRPr lang="fr-CA" dirty="0" smtClean="0">
              <a:latin typeface="Arial" panose="020B0604020202020204" pitchFamily="34" charset="0"/>
              <a:cs typeface="Arial" panose="020B0604020202020204" pitchFamily="34" charset="0"/>
            </a:endParaRPr>
          </a:p>
          <a:p>
            <a:pPr algn="ctr"/>
            <a:r>
              <a:rPr lang="fr-CA" dirty="0" err="1">
                <a:latin typeface="Arial" panose="020B0604020202020204" pitchFamily="34" charset="0"/>
                <a:cs typeface="Arial" panose="020B0604020202020204" pitchFamily="34" charset="0"/>
              </a:rPr>
              <a:t>Phonetic</a:t>
            </a:r>
            <a:r>
              <a:rPr lang="fr-CA" dirty="0">
                <a:latin typeface="Arial" panose="020B0604020202020204" pitchFamily="34" charset="0"/>
                <a:cs typeface="Arial" panose="020B0604020202020204" pitchFamily="34" charset="0"/>
              </a:rPr>
              <a:t> </a:t>
            </a:r>
            <a:r>
              <a:rPr lang="fr-CA" dirty="0" err="1" smtClean="0">
                <a:latin typeface="Arial" panose="020B0604020202020204" pitchFamily="34" charset="0"/>
                <a:cs typeface="Arial" panose="020B0604020202020204" pitchFamily="34" charset="0"/>
              </a:rPr>
              <a:t>sound</a:t>
            </a:r>
            <a:r>
              <a:rPr lang="fr-CA" dirty="0" smtClean="0">
                <a:latin typeface="Arial" panose="020B0604020202020204" pitchFamily="34" charset="0"/>
                <a:cs typeface="Arial" panose="020B0604020202020204" pitchFamily="34" charset="0"/>
              </a:rPr>
              <a:t>-production</a:t>
            </a:r>
          </a:p>
          <a:p>
            <a:pPr algn="ctr"/>
            <a:r>
              <a:rPr lang="fr-CA" dirty="0" smtClean="0">
                <a:effectLst/>
                <a:latin typeface="Arial" panose="020B0604020202020204" pitchFamily="34" charset="0"/>
                <a:cs typeface="Arial" panose="020B0604020202020204" pitchFamily="34" charset="0"/>
              </a:rPr>
              <a:t>(</a:t>
            </a:r>
            <a:r>
              <a:rPr lang="fr-CA" dirty="0" err="1" smtClean="0">
                <a:effectLst/>
                <a:latin typeface="Arial" panose="020B0604020202020204" pitchFamily="34" charset="0"/>
                <a:cs typeface="Arial" panose="020B0604020202020204" pitchFamily="34" charset="0"/>
              </a:rPr>
              <a:t>Ostrich</a:t>
            </a:r>
            <a:r>
              <a:rPr lang="fr-CA" dirty="0" smtClean="0">
                <a:effectLst/>
                <a:latin typeface="Arial" panose="020B0604020202020204" pitchFamily="34" charset="0"/>
                <a:cs typeface="Arial" panose="020B0604020202020204" pitchFamily="34" charset="0"/>
              </a:rPr>
              <a:t> in </a:t>
            </a:r>
            <a:r>
              <a:rPr lang="fr-CA" dirty="0" err="1" smtClean="0">
                <a:effectLst/>
                <a:latin typeface="Arial" panose="020B0604020202020204" pitchFamily="34" charset="0"/>
                <a:cs typeface="Arial" panose="020B0604020202020204" pitchFamily="34" charset="0"/>
              </a:rPr>
              <a:t>German</a:t>
            </a:r>
            <a:r>
              <a:rPr lang="fr-CA" dirty="0" smtClean="0">
                <a:effectLst/>
                <a:latin typeface="Arial" panose="020B0604020202020204" pitchFamily="34" charset="0"/>
                <a:cs typeface="Arial" panose="020B0604020202020204" pitchFamily="34" charset="0"/>
              </a:rPr>
              <a:t>)</a:t>
            </a:r>
            <a:endParaRPr lang="fr-CA" dirty="0">
              <a:effectLst/>
              <a:latin typeface="Arial" panose="020B0604020202020204" pitchFamily="34" charset="0"/>
              <a:cs typeface="Arial" panose="020B0604020202020204" pitchFamily="34" charset="0"/>
            </a:endParaRPr>
          </a:p>
        </p:txBody>
      </p:sp>
      <p:sp>
        <p:nvSpPr>
          <p:cNvPr id="10" name="Rectangle 9"/>
          <p:cNvSpPr/>
          <p:nvPr/>
        </p:nvSpPr>
        <p:spPr>
          <a:xfrm>
            <a:off x="5084939" y="3470762"/>
            <a:ext cx="3583032" cy="923330"/>
          </a:xfrm>
          <a:prstGeom prst="rect">
            <a:avLst/>
          </a:prstGeom>
        </p:spPr>
        <p:txBody>
          <a:bodyPr wrap="none">
            <a:spAutoFit/>
          </a:bodyPr>
          <a:lstStyle/>
          <a:p>
            <a:pPr algn="ctr"/>
            <a:r>
              <a:rPr lang="fr-CA" dirty="0" smtClean="0">
                <a:latin typeface="Arial" panose="020B0604020202020204" pitchFamily="34" charset="0"/>
                <a:cs typeface="Arial" panose="020B0604020202020204" pitchFamily="34" charset="0"/>
              </a:rPr>
              <a:t>2- </a:t>
            </a:r>
            <a:r>
              <a:rPr lang="fr-CA" dirty="0" err="1" smtClean="0">
                <a:latin typeface="Arial" panose="020B0604020202020204" pitchFamily="34" charset="0"/>
                <a:cs typeface="Arial" panose="020B0604020202020204" pitchFamily="34" charset="0"/>
              </a:rPr>
              <a:t>Mundbilder</a:t>
            </a:r>
            <a:r>
              <a:rPr lang="fr-CA" dirty="0" smtClean="0">
                <a:latin typeface="Arial" panose="020B0604020202020204" pitchFamily="34" charset="0"/>
                <a:cs typeface="Arial" panose="020B0604020202020204" pitchFamily="34" charset="0"/>
              </a:rPr>
              <a:t> </a:t>
            </a:r>
            <a:r>
              <a:rPr lang="fr-CA" dirty="0">
                <a:latin typeface="Arial" panose="020B0604020202020204" pitchFamily="34" charset="0"/>
                <a:cs typeface="Arial" panose="020B0604020202020204" pitchFamily="34" charset="0"/>
              </a:rPr>
              <a:t>in </a:t>
            </a:r>
            <a:r>
              <a:rPr lang="fr-CA" dirty="0" err="1" smtClean="0">
                <a:latin typeface="Arial" panose="020B0604020202020204" pitchFamily="34" charset="0"/>
                <a:cs typeface="Arial" panose="020B0604020202020204" pitchFamily="34" charset="0"/>
              </a:rPr>
              <a:t>GebärdenSchrift</a:t>
            </a:r>
            <a:endParaRPr lang="fr-CA" dirty="0" smtClean="0">
              <a:latin typeface="Arial" panose="020B0604020202020204" pitchFamily="34" charset="0"/>
              <a:cs typeface="Arial" panose="020B0604020202020204" pitchFamily="34" charset="0"/>
            </a:endParaRPr>
          </a:p>
          <a:p>
            <a:pPr algn="ctr"/>
            <a:r>
              <a:rPr lang="fr-CA" dirty="0" err="1" smtClean="0">
                <a:latin typeface="Arial" panose="020B0604020202020204" pitchFamily="34" charset="0"/>
                <a:cs typeface="Arial" panose="020B0604020202020204" pitchFamily="34" charset="0"/>
              </a:rPr>
              <a:t>articulatory</a:t>
            </a:r>
            <a:r>
              <a:rPr lang="fr-CA" dirty="0" smtClean="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movement</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writing</a:t>
            </a:r>
            <a:endParaRPr lang="fr-CA" dirty="0" smtClean="0">
              <a:latin typeface="Arial" panose="020B0604020202020204" pitchFamily="34" charset="0"/>
              <a:cs typeface="Arial" panose="020B0604020202020204" pitchFamily="34" charset="0"/>
            </a:endParaRPr>
          </a:p>
          <a:p>
            <a:pPr algn="ctr"/>
            <a:r>
              <a:rPr lang="fr-CA" dirty="0" smtClean="0">
                <a:latin typeface="Arial" panose="020B0604020202020204" pitchFamily="34" charset="0"/>
                <a:cs typeface="Arial" panose="020B0604020202020204" pitchFamily="34" charset="0"/>
              </a:rPr>
              <a:t>(</a:t>
            </a:r>
            <a:r>
              <a:rPr lang="fr-CA" dirty="0" err="1" smtClean="0">
                <a:latin typeface="Arial" panose="020B0604020202020204" pitchFamily="34" charset="0"/>
                <a:cs typeface="Arial" panose="020B0604020202020204" pitchFamily="34" charset="0"/>
              </a:rPr>
              <a:t>Ostrich</a:t>
            </a:r>
            <a:r>
              <a:rPr lang="fr-CA" dirty="0" smtClean="0">
                <a:latin typeface="Arial" panose="020B0604020202020204" pitchFamily="34" charset="0"/>
                <a:cs typeface="Arial" panose="020B0604020202020204" pitchFamily="34" charset="0"/>
              </a:rPr>
              <a:t> in </a:t>
            </a:r>
            <a:r>
              <a:rPr lang="fr-CA" dirty="0" err="1" smtClean="0">
                <a:latin typeface="Arial" panose="020B0604020202020204" pitchFamily="34" charset="0"/>
                <a:cs typeface="Arial" panose="020B0604020202020204" pitchFamily="34" charset="0"/>
              </a:rPr>
              <a:t>German</a:t>
            </a:r>
            <a:r>
              <a:rPr lang="fr-CA" dirty="0" smtClean="0">
                <a:latin typeface="Arial" panose="020B0604020202020204" pitchFamily="34" charset="0"/>
                <a:cs typeface="Arial" panose="020B0604020202020204" pitchFamily="34" charset="0"/>
              </a:rPr>
              <a:t>) </a:t>
            </a:r>
            <a:endParaRPr lang="fr-CA" dirty="0">
              <a:effectLst/>
              <a:latin typeface="Arial" panose="020B0604020202020204" pitchFamily="34" charset="0"/>
              <a:cs typeface="Arial" panose="020B0604020202020204" pitchFamily="34" charset="0"/>
            </a:endParaRPr>
          </a:p>
        </p:txBody>
      </p:sp>
      <p:sp>
        <p:nvSpPr>
          <p:cNvPr id="11" name="Rectangle 10"/>
          <p:cNvSpPr/>
          <p:nvPr/>
        </p:nvSpPr>
        <p:spPr>
          <a:xfrm>
            <a:off x="841255" y="1584942"/>
            <a:ext cx="6156583" cy="857671"/>
          </a:xfrm>
          <a:prstGeom prst="rect">
            <a:avLst/>
          </a:prstGeom>
        </p:spPr>
        <p:txBody>
          <a:bodyPr wrap="square">
            <a:spAutoFit/>
          </a:bodyPr>
          <a:lstStyle/>
          <a:p>
            <a:pPr>
              <a:lnSpc>
                <a:spcPct val="115000"/>
              </a:lnSpc>
              <a:spcAft>
                <a:spcPts val="1000"/>
              </a:spcAft>
            </a:pPr>
            <a:r>
              <a:rPr lang="de-DE" dirty="0">
                <a:latin typeface="Times New Roman" panose="02020603050405020304" pitchFamily="18" charset="0"/>
                <a:ea typeface="Calibri" panose="020F0502020204030204" pitchFamily="34" charset="0"/>
                <a:cs typeface="Times New Roman" panose="02020603050405020304" pitchFamily="18" charset="0"/>
              </a:rPr>
              <a:t>The SpeechWriting </a:t>
            </a:r>
            <a:r>
              <a:rPr lang="fr-CA" dirty="0">
                <a:latin typeface="Times New Roman" panose="02020603050405020304" pitchFamily="18" charset="0"/>
                <a:ea typeface="Calibri" panose="020F0502020204030204" pitchFamily="34" charset="0"/>
                <a:cs typeface="Times New Roman" panose="02020603050405020304" pitchFamily="18" charset="0"/>
              </a:rPr>
              <a:t>system</a:t>
            </a:r>
            <a:r>
              <a:rPr lang="de-DE" dirty="0">
                <a:latin typeface="Times New Roman" panose="02020603050405020304" pitchFamily="18" charset="0"/>
                <a:ea typeface="Calibri" panose="020F0502020204030204" pitchFamily="34" charset="0"/>
                <a:cs typeface="Times New Roman" panose="02020603050405020304" pitchFamily="18" charset="0"/>
              </a:rPr>
              <a:t> was invented by </a:t>
            </a:r>
            <a:r>
              <a:rPr lang="fr-CA" dirty="0">
                <a:latin typeface="Times New Roman" panose="02020603050405020304" pitchFamily="18" charset="0"/>
                <a:ea typeface="Calibri" panose="020F0502020204030204" pitchFamily="34" charset="0"/>
                <a:cs typeface="Times New Roman" panose="02020603050405020304" pitchFamily="18" charset="0"/>
              </a:rPr>
              <a:t>Stefan </a:t>
            </a:r>
            <a:r>
              <a:rPr lang="fr-CA" dirty="0" smtClean="0">
                <a:latin typeface="Times New Roman" panose="02020603050405020304" pitchFamily="18" charset="0"/>
                <a:ea typeface="Calibri" panose="020F0502020204030204" pitchFamily="34" charset="0"/>
                <a:cs typeface="Times New Roman" panose="02020603050405020304" pitchFamily="18" charset="0"/>
              </a:rPr>
              <a:t>Wöhrmann.  </a:t>
            </a:r>
          </a:p>
          <a:p>
            <a:pPr>
              <a:lnSpc>
                <a:spcPct val="115000"/>
              </a:lnSpc>
              <a:spcAft>
                <a:spcPts val="1000"/>
              </a:spcAft>
            </a:pPr>
            <a:r>
              <a:rPr lang="en-CA" dirty="0" smtClean="0">
                <a:latin typeface="Times New Roman" panose="02020603050405020304" pitchFamily="18" charset="0"/>
                <a:ea typeface="Calibri" panose="020F0502020204030204" pitchFamily="34" charset="0"/>
                <a:cs typeface="Times New Roman" panose="02020603050405020304" pitchFamily="18" charset="0"/>
              </a:rPr>
              <a:t>He integrated it in animations.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838200" y="4722422"/>
            <a:ext cx="6470104" cy="694036"/>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en-CA"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http://www.signwriting.org/symposium/presentation0002.html</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CA"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http://www.gebaerdenschrift.de/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965870" y="2856468"/>
            <a:ext cx="2171700" cy="381000"/>
          </a:xfrm>
          <a:prstGeom prst="rect">
            <a:avLst/>
          </a:prstGeom>
        </p:spPr>
      </p:pic>
      <p:pic>
        <p:nvPicPr>
          <p:cNvPr id="12" name="Picture 11"/>
          <p:cNvPicPr>
            <a:picLocks noChangeAspect="1"/>
          </p:cNvPicPr>
          <p:nvPr/>
        </p:nvPicPr>
        <p:blipFill>
          <a:blip r:embed="rId6"/>
          <a:stretch>
            <a:fillRect/>
          </a:stretch>
        </p:blipFill>
        <p:spPr>
          <a:xfrm>
            <a:off x="6078798" y="2856468"/>
            <a:ext cx="1524000" cy="390525"/>
          </a:xfrm>
          <a:prstGeom prst="rect">
            <a:avLst/>
          </a:prstGeom>
        </p:spPr>
      </p:pic>
    </p:spTree>
    <p:extLst>
      <p:ext uri="{BB962C8B-B14F-4D97-AF65-F5344CB8AC3E}">
        <p14:creationId xmlns:p14="http://schemas.microsoft.com/office/powerpoint/2010/main" val="1141865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libri" panose="020F0502020204030204" pitchFamily="34" charset="0"/>
              </a:rPr>
              <a:t>Mundbildschrift</a:t>
            </a:r>
            <a:endParaRPr lang="fr-CA" dirty="0">
              <a:latin typeface="Calibri" panose="020F0502020204030204" pitchFamily="34" charset="0"/>
            </a:endParaRPr>
          </a:p>
        </p:txBody>
      </p:sp>
      <p:sp>
        <p:nvSpPr>
          <p:cNvPr id="3" name="Footer Placeholder 2"/>
          <p:cNvSpPr>
            <a:spLocks noGrp="1"/>
          </p:cNvSpPr>
          <p:nvPr>
            <p:ph type="ftr" sz="quarter" idx="11"/>
          </p:nvPr>
        </p:nvSpPr>
        <p:spPr/>
        <p:txBody>
          <a:bodyPr/>
          <a:lstStyle/>
          <a:p>
            <a:r>
              <a:rPr lang="en-CA" smtClean="0"/>
              <a:t>http://www.signwriting.org/symposium/presentation0020.html</a:t>
            </a:r>
            <a:endParaRPr lang="en-CA"/>
          </a:p>
        </p:txBody>
      </p:sp>
      <p:sp>
        <p:nvSpPr>
          <p:cNvPr id="4" name="Slide Number Placeholder 3"/>
          <p:cNvSpPr>
            <a:spLocks noGrp="1"/>
          </p:cNvSpPr>
          <p:nvPr>
            <p:ph type="sldNum" sz="quarter" idx="12"/>
          </p:nvPr>
        </p:nvSpPr>
        <p:spPr/>
        <p:txBody>
          <a:bodyPr/>
          <a:lstStyle/>
          <a:p>
            <a:fld id="{AB284E89-36FB-48DF-9CBB-E68FB8C91C6E}" type="slidenum">
              <a:rPr lang="en-CA" smtClean="0"/>
              <a:t>21</a:t>
            </a:fld>
            <a:endParaRPr lang="en-CA"/>
          </a:p>
        </p:txBody>
      </p:sp>
      <p:sp>
        <p:nvSpPr>
          <p:cNvPr id="8" name="Rectangle 7"/>
          <p:cNvSpPr/>
          <p:nvPr/>
        </p:nvSpPr>
        <p:spPr>
          <a:xfrm>
            <a:off x="450384" y="1901835"/>
            <a:ext cx="7938040" cy="3139321"/>
          </a:xfrm>
          <a:prstGeom prst="rect">
            <a:avLst/>
          </a:prstGeom>
        </p:spPr>
        <p:txBody>
          <a:bodyPr wrap="square">
            <a:spAutoFit/>
          </a:bodyPr>
          <a:lstStyle/>
          <a:p>
            <a:r>
              <a:rPr lang="en-US" b="1" dirty="0" err="1" smtClean="0">
                <a:latin typeface="Arial" panose="020B0604020202020204" pitchFamily="34" charset="0"/>
              </a:rPr>
              <a:t>Mundbildschrift</a:t>
            </a:r>
            <a:r>
              <a:rPr lang="en-US" b="1" dirty="0" smtClean="0">
                <a:latin typeface="Arial" panose="020B0604020202020204" pitchFamily="34" charset="0"/>
              </a:rPr>
              <a:t> </a:t>
            </a:r>
          </a:p>
          <a:p>
            <a:r>
              <a:rPr lang="en-US" dirty="0" smtClean="0">
                <a:latin typeface="Arial" panose="020B0604020202020204" pitchFamily="34" charset="0"/>
              </a:rPr>
              <a:t>(</a:t>
            </a:r>
            <a:r>
              <a:rPr lang="en-US" dirty="0">
                <a:latin typeface="Arial" panose="020B0604020202020204" pitchFamily="34" charset="0"/>
              </a:rPr>
              <a:t>exact translation: Mouth Picture Writing)</a:t>
            </a:r>
            <a:br>
              <a:rPr lang="en-US" dirty="0">
                <a:latin typeface="Arial" panose="020B0604020202020204" pitchFamily="34" charset="0"/>
              </a:rPr>
            </a:br>
            <a:endParaRPr lang="en-US" dirty="0" smtClean="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A </a:t>
            </a:r>
            <a:r>
              <a:rPr lang="en-US" dirty="0">
                <a:latin typeface="Arial" panose="020B0604020202020204" pitchFamily="34" charset="0"/>
              </a:rPr>
              <a:t>standardized writing system for picturing the sounds of human spoken language (speech).  </a:t>
            </a:r>
            <a:endParaRPr lang="en-US" dirty="0" smtClean="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Compared </a:t>
            </a:r>
            <a:r>
              <a:rPr lang="en-US" dirty="0">
                <a:latin typeface="Arial" panose="020B0604020202020204" pitchFamily="34" charset="0"/>
              </a:rPr>
              <a:t>to the International Phonetic Alphabet, </a:t>
            </a:r>
            <a:r>
              <a:rPr lang="en-US" dirty="0" err="1">
                <a:latin typeface="Arial" panose="020B0604020202020204" pitchFamily="34" charset="0"/>
              </a:rPr>
              <a:t>Mundbildschrift</a:t>
            </a:r>
            <a:r>
              <a:rPr lang="en-US" dirty="0">
                <a:latin typeface="Arial" panose="020B0604020202020204" pitchFamily="34" charset="0"/>
              </a:rPr>
              <a:t> is not as detailed and complete but easy to read and sufficient enough to support even young deaf students in their articulation process to develop better spoken language skills. </a:t>
            </a:r>
            <a:endParaRPr lang="en-US" dirty="0" smtClean="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It </a:t>
            </a:r>
            <a:r>
              <a:rPr lang="en-US" dirty="0">
                <a:latin typeface="Arial" panose="020B0604020202020204" pitchFamily="34" charset="0"/>
              </a:rPr>
              <a:t>is used like a spelling system for writing complete words in mouth pictures, and can be applied to any spoken language.</a:t>
            </a:r>
            <a:endParaRPr lang="fr-CA" dirty="0"/>
          </a:p>
        </p:txBody>
      </p:sp>
    </p:spTree>
    <p:extLst>
      <p:ext uri="{BB962C8B-B14F-4D97-AF65-F5344CB8AC3E}">
        <p14:creationId xmlns:p14="http://schemas.microsoft.com/office/powerpoint/2010/main" val="19167367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2004"/>
          </a:xfrm>
        </p:spPr>
        <p:txBody>
          <a:bodyPr>
            <a:normAutofit/>
          </a:bodyPr>
          <a:lstStyle/>
          <a:p>
            <a:r>
              <a:rPr lang="fr-CA" dirty="0" err="1" smtClean="0">
                <a:latin typeface="Calibri" panose="020F0502020204030204" pitchFamily="34" charset="0"/>
              </a:rPr>
              <a:t>Mundbildschrift</a:t>
            </a:r>
            <a:r>
              <a:rPr lang="fr-CA" dirty="0" smtClean="0">
                <a:latin typeface="Calibri" panose="020F0502020204030204" pitchFamily="34" charset="0"/>
              </a:rPr>
              <a:t/>
            </a:r>
            <a:br>
              <a:rPr lang="fr-CA" dirty="0" smtClean="0">
                <a:latin typeface="Calibri" panose="020F0502020204030204" pitchFamily="34" charset="0"/>
              </a:rPr>
            </a:br>
            <a:r>
              <a:rPr lang="fr-CA" dirty="0" err="1">
                <a:latin typeface="Calibri" panose="020F0502020204030204" pitchFamily="34" charset="0"/>
                <a:cs typeface="Arial" panose="020B0604020202020204" pitchFamily="34" charset="0"/>
              </a:rPr>
              <a:t>Phonetic</a:t>
            </a:r>
            <a:r>
              <a:rPr lang="fr-CA" dirty="0">
                <a:latin typeface="Calibri" panose="020F0502020204030204" pitchFamily="34" charset="0"/>
                <a:cs typeface="Arial" panose="020B0604020202020204" pitchFamily="34" charset="0"/>
              </a:rPr>
              <a:t> </a:t>
            </a:r>
            <a:r>
              <a:rPr lang="fr-CA" dirty="0" err="1" smtClean="0">
                <a:latin typeface="Calibri" panose="020F0502020204030204" pitchFamily="34" charset="0"/>
                <a:cs typeface="Arial" panose="020B0604020202020204" pitchFamily="34" charset="0"/>
              </a:rPr>
              <a:t>sound</a:t>
            </a:r>
            <a:r>
              <a:rPr lang="fr-CA" dirty="0" smtClean="0">
                <a:latin typeface="Calibri" panose="020F0502020204030204" pitchFamily="34" charset="0"/>
                <a:cs typeface="Arial" panose="020B0604020202020204" pitchFamily="34" charset="0"/>
              </a:rPr>
              <a:t>-production</a:t>
            </a:r>
            <a:endParaRPr lang="fr-CA" dirty="0">
              <a:latin typeface="Calibri" panose="020F0502020204030204" pitchFamily="34" charset="0"/>
            </a:endParaRPr>
          </a:p>
        </p:txBody>
      </p:sp>
      <p:sp>
        <p:nvSpPr>
          <p:cNvPr id="3" name="Footer Placeholder 2"/>
          <p:cNvSpPr>
            <a:spLocks noGrp="1"/>
          </p:cNvSpPr>
          <p:nvPr>
            <p:ph type="ftr" sz="quarter" idx="11"/>
          </p:nvPr>
        </p:nvSpPr>
        <p:spPr/>
        <p:txBody>
          <a:bodyPr/>
          <a:lstStyle/>
          <a:p>
            <a:r>
              <a:rPr lang="en-CA" smtClean="0"/>
              <a:t>http://www.signwriting.org/symposium/presentation0020.html</a:t>
            </a:r>
            <a:endParaRPr lang="en-CA"/>
          </a:p>
        </p:txBody>
      </p:sp>
      <p:sp>
        <p:nvSpPr>
          <p:cNvPr id="4" name="Slide Number Placeholder 3"/>
          <p:cNvSpPr>
            <a:spLocks noGrp="1"/>
          </p:cNvSpPr>
          <p:nvPr>
            <p:ph type="sldNum" sz="quarter" idx="12"/>
          </p:nvPr>
        </p:nvSpPr>
        <p:spPr/>
        <p:txBody>
          <a:bodyPr/>
          <a:lstStyle/>
          <a:p>
            <a:fld id="{AB284E89-36FB-48DF-9CBB-E68FB8C91C6E}" type="slidenum">
              <a:rPr lang="en-CA" smtClean="0"/>
              <a:t>22</a:t>
            </a:fld>
            <a:endParaRPr lang="en-CA"/>
          </a:p>
        </p:txBody>
      </p:sp>
      <p:pic>
        <p:nvPicPr>
          <p:cNvPr id="5" name="Merci_beaucou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75656" y="1916832"/>
            <a:ext cx="2771800" cy="15591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1826642"/>
            <a:ext cx="2171700" cy="1476375"/>
          </a:xfrm>
          <a:prstGeom prst="rect">
            <a:avLst/>
          </a:prstGeom>
        </p:spPr>
      </p:pic>
      <p:sp>
        <p:nvSpPr>
          <p:cNvPr id="7" name="TextBox 6"/>
          <p:cNvSpPr txBox="1"/>
          <p:nvPr/>
        </p:nvSpPr>
        <p:spPr>
          <a:xfrm>
            <a:off x="2416708" y="3600321"/>
            <a:ext cx="728084" cy="369332"/>
          </a:xfrm>
          <a:prstGeom prst="rect">
            <a:avLst/>
          </a:prstGeom>
          <a:noFill/>
        </p:spPr>
        <p:txBody>
          <a:bodyPr wrap="none" rtlCol="0">
            <a:spAutoFit/>
          </a:bodyPr>
          <a:lstStyle/>
          <a:p>
            <a:r>
              <a:rPr lang="fr-CA" dirty="0" err="1" smtClean="0"/>
              <a:t>Video</a:t>
            </a:r>
            <a:endParaRPr lang="fr-CA" dirty="0"/>
          </a:p>
        </p:txBody>
      </p:sp>
      <p:sp>
        <p:nvSpPr>
          <p:cNvPr id="8" name="TextBox 7"/>
          <p:cNvSpPr txBox="1"/>
          <p:nvPr/>
        </p:nvSpPr>
        <p:spPr>
          <a:xfrm>
            <a:off x="5470755" y="3619424"/>
            <a:ext cx="1382301" cy="369332"/>
          </a:xfrm>
          <a:prstGeom prst="rect">
            <a:avLst/>
          </a:prstGeom>
          <a:noFill/>
        </p:spPr>
        <p:txBody>
          <a:bodyPr wrap="none" rtlCol="0">
            <a:spAutoFit/>
          </a:bodyPr>
          <a:lstStyle/>
          <a:p>
            <a:r>
              <a:rPr lang="fr-CA" dirty="0" err="1" smtClean="0"/>
              <a:t>Animated</a:t>
            </a:r>
            <a:r>
              <a:rPr lang="fr-CA" dirty="0" smtClean="0"/>
              <a:t> </a:t>
            </a:r>
            <a:r>
              <a:rPr lang="fr-CA" dirty="0" err="1" smtClean="0"/>
              <a:t>gif</a:t>
            </a:r>
            <a:endParaRPr lang="fr-CA" dirty="0"/>
          </a:p>
        </p:txBody>
      </p:sp>
      <p:sp>
        <p:nvSpPr>
          <p:cNvPr id="9" name="TextBox 8"/>
          <p:cNvSpPr txBox="1"/>
          <p:nvPr/>
        </p:nvSpPr>
        <p:spPr>
          <a:xfrm>
            <a:off x="2633608" y="4870873"/>
            <a:ext cx="4614148" cy="369332"/>
          </a:xfrm>
          <a:prstGeom prst="rect">
            <a:avLst/>
          </a:prstGeom>
          <a:noFill/>
        </p:spPr>
        <p:txBody>
          <a:bodyPr wrap="none" rtlCol="0">
            <a:spAutoFit/>
          </a:bodyPr>
          <a:lstStyle/>
          <a:p>
            <a:r>
              <a:rPr lang="fr-CA" dirty="0" err="1" smtClean="0"/>
              <a:t>Merçi</a:t>
            </a:r>
            <a:r>
              <a:rPr lang="fr-CA" dirty="0" smtClean="0"/>
              <a:t> beaucoup (</a:t>
            </a:r>
            <a:r>
              <a:rPr lang="fr-CA" dirty="0" err="1" smtClean="0"/>
              <a:t>Thank</a:t>
            </a:r>
            <a:r>
              <a:rPr lang="fr-CA" dirty="0" smtClean="0"/>
              <a:t> </a:t>
            </a:r>
            <a:r>
              <a:rPr lang="fr-CA" dirty="0" err="1" smtClean="0"/>
              <a:t>you</a:t>
            </a:r>
            <a:r>
              <a:rPr lang="fr-CA" dirty="0" smtClean="0"/>
              <a:t> in French and LSQ)</a:t>
            </a:r>
            <a:endParaRPr lang="fr-CA" dirty="0"/>
          </a:p>
        </p:txBody>
      </p:sp>
    </p:spTree>
    <p:extLst>
      <p:ext uri="{BB962C8B-B14F-4D97-AF65-F5344CB8AC3E}">
        <p14:creationId xmlns:p14="http://schemas.microsoft.com/office/powerpoint/2010/main" val="67808021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rPr>
              <a:t>Mundbilder</a:t>
            </a:r>
            <a:endParaRPr lang="fr-CA" dirty="0"/>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
        <p:nvSpPr>
          <p:cNvPr id="5" name="Slide Number Placeholder 4"/>
          <p:cNvSpPr>
            <a:spLocks noGrp="1"/>
          </p:cNvSpPr>
          <p:nvPr>
            <p:ph type="sldNum" sz="quarter" idx="12"/>
          </p:nvPr>
        </p:nvSpPr>
        <p:spPr/>
        <p:txBody>
          <a:bodyPr/>
          <a:lstStyle/>
          <a:p>
            <a:fld id="{AB284E89-36FB-48DF-9CBB-E68FB8C91C6E}" type="slidenum">
              <a:rPr lang="en-CA" smtClean="0"/>
              <a:t>23</a:t>
            </a:fld>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900" y="2329725"/>
            <a:ext cx="1485900" cy="1438275"/>
          </a:xfrm>
          <a:prstGeom prst="rect">
            <a:avLst/>
          </a:prstGeom>
        </p:spPr>
      </p:pic>
      <p:sp>
        <p:nvSpPr>
          <p:cNvPr id="7" name="Rectangle 6"/>
          <p:cNvSpPr/>
          <p:nvPr/>
        </p:nvSpPr>
        <p:spPr>
          <a:xfrm>
            <a:off x="611560" y="1894701"/>
            <a:ext cx="6228864" cy="2308324"/>
          </a:xfrm>
          <a:prstGeom prst="rect">
            <a:avLst/>
          </a:prstGeom>
        </p:spPr>
        <p:txBody>
          <a:bodyPr wrap="square">
            <a:spAutoFit/>
          </a:bodyPr>
          <a:lstStyle/>
          <a:p>
            <a:r>
              <a:rPr lang="en-US" b="1" dirty="0" err="1" smtClean="0">
                <a:latin typeface="Arial" panose="020B0604020202020204" pitchFamily="34" charset="0"/>
              </a:rPr>
              <a:t>Mundbilder</a:t>
            </a:r>
            <a:r>
              <a:rPr lang="en-US" b="1" dirty="0" smtClean="0">
                <a:latin typeface="Arial" panose="020B0604020202020204" pitchFamily="34" charset="0"/>
              </a:rPr>
              <a:t> </a:t>
            </a:r>
          </a:p>
          <a:p>
            <a:r>
              <a:rPr lang="en-US" dirty="0" smtClean="0">
                <a:latin typeface="Arial" panose="020B0604020202020204" pitchFamily="34" charset="0"/>
              </a:rPr>
              <a:t>(</a:t>
            </a:r>
            <a:r>
              <a:rPr lang="en-US" dirty="0">
                <a:latin typeface="Arial" panose="020B0604020202020204" pitchFamily="34" charset="0"/>
              </a:rPr>
              <a:t>writing what is seen, when Lip Reading)</a:t>
            </a:r>
            <a:br>
              <a:rPr lang="en-US" dirty="0">
                <a:latin typeface="Arial" panose="020B0604020202020204" pitchFamily="34" charset="0"/>
              </a:rPr>
            </a:br>
            <a:endParaRPr lang="en-US" dirty="0" smtClean="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A </a:t>
            </a:r>
            <a:r>
              <a:rPr lang="en-US" dirty="0">
                <a:latin typeface="Arial" panose="020B0604020202020204" pitchFamily="34" charset="0"/>
              </a:rPr>
              <a:t>standardized writing system for picturing the way the lips look when a person speaks words. </a:t>
            </a:r>
            <a:endParaRPr lang="en-US" dirty="0" smtClean="0">
              <a:latin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rPr>
              <a:t>These </a:t>
            </a:r>
            <a:r>
              <a:rPr lang="en-US" dirty="0">
                <a:latin typeface="Arial" panose="020B0604020202020204" pitchFamily="34" charset="0"/>
              </a:rPr>
              <a:t>symbols do not represent sounds but can be associated with spoken words, that are seen on the lips when “Lip Reading”. </a:t>
            </a:r>
            <a:endParaRPr lang="fr-CA" dirty="0"/>
          </a:p>
        </p:txBody>
      </p:sp>
    </p:spTree>
    <p:extLst>
      <p:ext uri="{BB962C8B-B14F-4D97-AF65-F5344CB8AC3E}">
        <p14:creationId xmlns:p14="http://schemas.microsoft.com/office/powerpoint/2010/main" val="15445591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Wöhrmann´s</a:t>
            </a:r>
            <a:r>
              <a:rPr lang="en-GB" dirty="0" smtClean="0"/>
              <a:t> </a:t>
            </a:r>
            <a:r>
              <a:rPr lang="en-GB" dirty="0" err="1"/>
              <a:t>SpeechWriting</a:t>
            </a:r>
            <a:r>
              <a:rPr lang="en-US" dirty="0"/>
              <a:t> </a:t>
            </a:r>
            <a:r>
              <a:rPr lang="en-US" dirty="0" smtClean="0"/>
              <a:t>Symbols</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981" y="1608913"/>
            <a:ext cx="6021387"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B284E89-36FB-48DF-9CBB-E68FB8C91C6E}" type="slidenum">
              <a:rPr lang="en-CA" smtClean="0"/>
              <a:t>24</a:t>
            </a:fld>
            <a:endParaRPr lang="en-CA"/>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509448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Wöhrmann´s SpeechWriting</a:t>
            </a:r>
            <a:r>
              <a:rPr lang="en-US" dirty="0"/>
              <a:t> </a:t>
            </a:r>
            <a:r>
              <a:rPr lang="en-US" dirty="0" smtClean="0"/>
              <a:t>Consonants</a:t>
            </a:r>
            <a:endParaRPr lang="en-CA" dirty="0"/>
          </a:p>
        </p:txBody>
      </p:sp>
      <p:pic>
        <p:nvPicPr>
          <p:cNvPr id="4" name="Image 13"/>
          <p:cNvPicPr/>
          <p:nvPr/>
        </p:nvPicPr>
        <p:blipFill>
          <a:blip r:embed="rId3">
            <a:extLst>
              <a:ext uri="{28A0092B-C50C-407E-A947-70E740481C1C}">
                <a14:useLocalDpi xmlns:a14="http://schemas.microsoft.com/office/drawing/2010/main" val="0"/>
              </a:ext>
            </a:extLst>
          </a:blip>
          <a:srcRect/>
          <a:stretch>
            <a:fillRect/>
          </a:stretch>
        </p:blipFill>
        <p:spPr bwMode="auto">
          <a:xfrm>
            <a:off x="727392" y="1932622"/>
            <a:ext cx="7689215" cy="2992755"/>
          </a:xfrm>
          <a:prstGeom prst="rect">
            <a:avLst/>
          </a:prstGeom>
          <a:noFill/>
          <a:ln>
            <a:noFill/>
          </a:ln>
        </p:spPr>
      </p:pic>
      <p:sp>
        <p:nvSpPr>
          <p:cNvPr id="3" name="Slide Number Placeholder 2"/>
          <p:cNvSpPr>
            <a:spLocks noGrp="1"/>
          </p:cNvSpPr>
          <p:nvPr>
            <p:ph type="sldNum" sz="quarter" idx="12"/>
          </p:nvPr>
        </p:nvSpPr>
        <p:spPr/>
        <p:txBody>
          <a:bodyPr/>
          <a:lstStyle/>
          <a:p>
            <a:fld id="{AB284E89-36FB-48DF-9CBB-E68FB8C91C6E}" type="slidenum">
              <a:rPr lang="en-CA" smtClean="0"/>
              <a:t>25</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9868048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Wöhrmann´s SpeechWriting</a:t>
            </a:r>
            <a:r>
              <a:rPr lang="en-US" dirty="0"/>
              <a:t> </a:t>
            </a:r>
            <a:r>
              <a:rPr lang="en-US" dirty="0" smtClean="0"/>
              <a:t>Vowels</a:t>
            </a:r>
            <a:endParaRPr lang="en-CA" dirty="0"/>
          </a:p>
        </p:txBody>
      </p:sp>
      <p:pic>
        <p:nvPicPr>
          <p:cNvPr id="4"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84784"/>
            <a:ext cx="3634105" cy="2707640"/>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4365104"/>
            <a:ext cx="561975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B284E89-36FB-48DF-9CBB-E68FB8C91C6E}" type="slidenum">
              <a:rPr lang="en-CA" smtClean="0"/>
              <a:t>26</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15985778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Cued Speech</a:t>
            </a:r>
            <a:endParaRPr lang="en-CA" dirty="0"/>
          </a:p>
        </p:txBody>
      </p:sp>
      <p:pic>
        <p:nvPicPr>
          <p:cNvPr id="3" name="Image 852"/>
          <p:cNvPicPr/>
          <p:nvPr/>
        </p:nvPicPr>
        <p:blipFill>
          <a:blip r:embed="rId3">
            <a:extLst>
              <a:ext uri="{28A0092B-C50C-407E-A947-70E740481C1C}">
                <a14:useLocalDpi xmlns:a14="http://schemas.microsoft.com/office/drawing/2010/main" val="0"/>
              </a:ext>
            </a:extLst>
          </a:blip>
          <a:stretch>
            <a:fillRect/>
          </a:stretch>
        </p:blipFill>
        <p:spPr>
          <a:xfrm>
            <a:off x="3491880" y="1700808"/>
            <a:ext cx="2589530" cy="3235960"/>
          </a:xfrm>
          <a:prstGeom prst="rect">
            <a:avLst/>
          </a:prstGeom>
        </p:spPr>
      </p:pic>
      <p:sp>
        <p:nvSpPr>
          <p:cNvPr id="4" name="Slide Number Placeholder 3"/>
          <p:cNvSpPr>
            <a:spLocks noGrp="1"/>
          </p:cNvSpPr>
          <p:nvPr>
            <p:ph type="sldNum" sz="quarter" idx="12"/>
          </p:nvPr>
        </p:nvSpPr>
        <p:spPr/>
        <p:txBody>
          <a:bodyPr/>
          <a:lstStyle/>
          <a:p>
            <a:fld id="{AB284E89-36FB-48DF-9CBB-E68FB8C91C6E}" type="slidenum">
              <a:rPr lang="en-CA" smtClean="0"/>
              <a:t>27</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39665394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Vowels</a:t>
            </a:r>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676139"/>
            <a:ext cx="5462364" cy="402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B284E89-36FB-48DF-9CBB-E68FB8C91C6E}" type="slidenum">
              <a:rPr lang="en-CA" smtClean="0"/>
              <a:t>28</a:t>
            </a:fld>
            <a:endParaRPr lang="en-CA"/>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7153360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Consonants</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1724025"/>
            <a:ext cx="504825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B284E89-36FB-48DF-9CBB-E68FB8C91C6E}" type="slidenum">
              <a:rPr lang="en-CA" smtClean="0"/>
              <a:t>29</a:t>
            </a:fld>
            <a:endParaRPr lang="en-CA"/>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19344834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Four Animation Guides</a:t>
            </a:r>
            <a:endParaRPr lang="en-CA" dirty="0"/>
          </a:p>
        </p:txBody>
      </p:sp>
      <p:sp>
        <p:nvSpPr>
          <p:cNvPr id="3" name="Content Placeholder 2"/>
          <p:cNvSpPr>
            <a:spLocks noGrp="1"/>
          </p:cNvSpPr>
          <p:nvPr>
            <p:ph idx="1"/>
          </p:nvPr>
        </p:nvSpPr>
        <p:spPr/>
        <p:txBody>
          <a:bodyPr>
            <a:normAutofit/>
          </a:bodyPr>
          <a:lstStyle/>
          <a:p>
            <a:pPr marL="0" indent="0">
              <a:buNone/>
            </a:pPr>
            <a:r>
              <a:rPr lang="en-CA" sz="1600" dirty="0" smtClean="0"/>
              <a:t>Four manuals are </a:t>
            </a:r>
            <a:r>
              <a:rPr lang="en-CA" sz="1600" dirty="0"/>
              <a:t>posted on the web:</a:t>
            </a:r>
          </a:p>
          <a:p>
            <a:r>
              <a:rPr lang="en-CA" sz="1600" u="sng" dirty="0">
                <a:hlinkClick r:id="rId3"/>
              </a:rPr>
              <a:t>http://www.signwriting.org/symposium/presentation0020.html</a:t>
            </a:r>
            <a:endParaRPr lang="en-CA" sz="1600" dirty="0"/>
          </a:p>
          <a:p>
            <a:endParaRPr lang="en-CA" sz="1600" dirty="0" smtClean="0"/>
          </a:p>
          <a:p>
            <a:r>
              <a:rPr lang="en-CA" sz="1600" u="sng" dirty="0" smtClean="0"/>
              <a:t>1-Techniques</a:t>
            </a:r>
            <a:r>
              <a:rPr lang="en-CA" sz="1600" dirty="0" smtClean="0"/>
              <a:t> is a </a:t>
            </a:r>
            <a:r>
              <a:rPr lang="en-CA" sz="1600" dirty="0"/>
              <a:t>step-by-step instructions on how to produce SignAnimating video or GIF files</a:t>
            </a:r>
            <a:r>
              <a:rPr lang="en-CA" sz="1600" dirty="0" smtClean="0"/>
              <a:t>.</a:t>
            </a:r>
          </a:p>
          <a:p>
            <a:r>
              <a:rPr lang="en-CA" sz="1600" u="sng" dirty="0" smtClean="0"/>
              <a:t>2-Design</a:t>
            </a:r>
            <a:r>
              <a:rPr lang="en-CA" sz="1600" dirty="0" smtClean="0"/>
              <a:t> is a </a:t>
            </a:r>
            <a:r>
              <a:rPr lang="en-CA" sz="1600" dirty="0"/>
              <a:t>reflection on several possible layouts </a:t>
            </a:r>
            <a:r>
              <a:rPr lang="en-CA" sz="1600" dirty="0" smtClean="0"/>
              <a:t>and </a:t>
            </a:r>
            <a:r>
              <a:rPr lang="en-CA" sz="1600" dirty="0"/>
              <a:t>the advantages and limitations of each one.</a:t>
            </a:r>
          </a:p>
          <a:p>
            <a:r>
              <a:rPr lang="en-CA" sz="1600" u="sng" dirty="0" smtClean="0"/>
              <a:t>3-Symbols</a:t>
            </a:r>
            <a:r>
              <a:rPr lang="en-CA" sz="1600" dirty="0" smtClean="0"/>
              <a:t> suggests </a:t>
            </a:r>
            <a:r>
              <a:rPr lang="en-CA" sz="1600" dirty="0"/>
              <a:t>conventions on how SignWriting symbols may be converted to SignAnimating symbol sequences.</a:t>
            </a:r>
          </a:p>
          <a:p>
            <a:r>
              <a:rPr lang="en-CA" sz="1600" u="sng" dirty="0" smtClean="0"/>
              <a:t>4-SpeechAnimating</a:t>
            </a:r>
            <a:r>
              <a:rPr lang="en-CA" sz="1600" dirty="0" smtClean="0"/>
              <a:t> is a </a:t>
            </a:r>
            <a:r>
              <a:rPr lang="en-CA" sz="1600" dirty="0"/>
              <a:t>reflection on how to animate SpeechWriting</a:t>
            </a:r>
            <a:r>
              <a:rPr lang="en-CA" sz="1600" dirty="0" smtClean="0"/>
              <a:t>.</a:t>
            </a:r>
          </a:p>
        </p:txBody>
      </p:sp>
      <p:sp>
        <p:nvSpPr>
          <p:cNvPr id="4" name="Slide Number Placeholder 3"/>
          <p:cNvSpPr>
            <a:spLocks noGrp="1"/>
          </p:cNvSpPr>
          <p:nvPr>
            <p:ph type="sldNum" sz="quarter" idx="12"/>
          </p:nvPr>
        </p:nvSpPr>
        <p:spPr/>
        <p:txBody>
          <a:bodyPr/>
          <a:lstStyle/>
          <a:p>
            <a:fld id="{AB284E89-36FB-48DF-9CBB-E68FB8C91C6E}" type="slidenum">
              <a:rPr lang="en-CA" smtClean="0"/>
              <a:t>3</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25669087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Animations Analysis</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1852613"/>
            <a:ext cx="61626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B284E89-36FB-48DF-9CBB-E68FB8C91C6E}" type="slidenum">
              <a:rPr lang="en-CA" smtClean="0"/>
              <a:t>30</a:t>
            </a:fld>
            <a:endParaRPr lang="en-CA"/>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35793327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Conclusion</a:t>
            </a:r>
            <a:endParaRPr lang="fr-CA" dirty="0"/>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
        <p:nvSpPr>
          <p:cNvPr id="5" name="Slide Number Placeholder 4"/>
          <p:cNvSpPr>
            <a:spLocks noGrp="1"/>
          </p:cNvSpPr>
          <p:nvPr>
            <p:ph type="sldNum" sz="quarter" idx="12"/>
          </p:nvPr>
        </p:nvSpPr>
        <p:spPr/>
        <p:txBody>
          <a:bodyPr/>
          <a:lstStyle/>
          <a:p>
            <a:fld id="{AB284E89-36FB-48DF-9CBB-E68FB8C91C6E}" type="slidenum">
              <a:rPr lang="en-CA" smtClean="0"/>
              <a:t>31</a:t>
            </a:fld>
            <a:endParaRPr lang="en-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932" y="2780928"/>
            <a:ext cx="2171700" cy="1476375"/>
          </a:xfrm>
          <a:prstGeom prst="rect">
            <a:avLst/>
          </a:prstGeom>
        </p:spPr>
      </p:pic>
      <p:sp>
        <p:nvSpPr>
          <p:cNvPr id="7" name="TextBox 6"/>
          <p:cNvSpPr txBox="1"/>
          <p:nvPr/>
        </p:nvSpPr>
        <p:spPr>
          <a:xfrm>
            <a:off x="3124200" y="4660495"/>
            <a:ext cx="3037306" cy="646331"/>
          </a:xfrm>
          <a:prstGeom prst="rect">
            <a:avLst/>
          </a:prstGeom>
          <a:noFill/>
        </p:spPr>
        <p:txBody>
          <a:bodyPr wrap="none" rtlCol="0">
            <a:spAutoFit/>
          </a:bodyPr>
          <a:lstStyle/>
          <a:p>
            <a:pPr algn="ctr"/>
            <a:r>
              <a:rPr lang="fr-CA" dirty="0" err="1" smtClean="0"/>
              <a:t>Merçi</a:t>
            </a:r>
            <a:r>
              <a:rPr lang="fr-CA" dirty="0" smtClean="0"/>
              <a:t> beaucoup</a:t>
            </a:r>
          </a:p>
          <a:p>
            <a:pPr algn="ctr"/>
            <a:r>
              <a:rPr lang="fr-CA" dirty="0" smtClean="0"/>
              <a:t>(</a:t>
            </a:r>
            <a:r>
              <a:rPr lang="fr-CA" dirty="0" err="1" smtClean="0"/>
              <a:t>Thank</a:t>
            </a:r>
            <a:r>
              <a:rPr lang="fr-CA" dirty="0" smtClean="0"/>
              <a:t> </a:t>
            </a:r>
            <a:r>
              <a:rPr lang="fr-CA" dirty="0" err="1" smtClean="0"/>
              <a:t>you</a:t>
            </a:r>
            <a:r>
              <a:rPr lang="fr-CA" dirty="0" smtClean="0"/>
              <a:t> in French and LSQ)</a:t>
            </a:r>
            <a:endParaRPr lang="fr-CA" dirty="0"/>
          </a:p>
        </p:txBody>
      </p:sp>
      <p:sp>
        <p:nvSpPr>
          <p:cNvPr id="8" name="Rectangle 7"/>
          <p:cNvSpPr/>
          <p:nvPr/>
        </p:nvSpPr>
        <p:spPr>
          <a:xfrm>
            <a:off x="1043608" y="1732797"/>
            <a:ext cx="7200800" cy="1200329"/>
          </a:xfrm>
          <a:prstGeom prst="rect">
            <a:avLst/>
          </a:prstGeom>
        </p:spPr>
        <p:txBody>
          <a:bodyPr wrap="square">
            <a:spAutoFit/>
          </a:bodyPr>
          <a:lstStyle/>
          <a:p>
            <a:r>
              <a:rPr lang="en-CA" dirty="0"/>
              <a:t>With this series of 4 </a:t>
            </a:r>
            <a:r>
              <a:rPr lang="en-CA" u="sng" dirty="0"/>
              <a:t>SignAnimating</a:t>
            </a:r>
            <a:r>
              <a:rPr lang="en-CA" dirty="0"/>
              <a:t> documents, we demonstrated that </a:t>
            </a:r>
            <a:r>
              <a:rPr lang="en-CA" dirty="0" smtClean="0"/>
              <a:t>the SignWriting </a:t>
            </a:r>
            <a:r>
              <a:rPr lang="en-CA" dirty="0"/>
              <a:t>symbol set is complete and sufficient.  It can be used for accurate animations of sign languages and spoken visemes when combined with SpeechWriting. </a:t>
            </a:r>
          </a:p>
        </p:txBody>
      </p:sp>
    </p:spTree>
    <p:extLst>
      <p:ext uri="{BB962C8B-B14F-4D97-AF65-F5344CB8AC3E}">
        <p14:creationId xmlns:p14="http://schemas.microsoft.com/office/powerpoint/2010/main" val="39221799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Bibliography</a:t>
            </a:r>
            <a:endParaRPr lang="fr-CA" dirty="0"/>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
        <p:nvSpPr>
          <p:cNvPr id="5" name="Slide Number Placeholder 4"/>
          <p:cNvSpPr>
            <a:spLocks noGrp="1"/>
          </p:cNvSpPr>
          <p:nvPr>
            <p:ph type="sldNum" sz="quarter" idx="12"/>
          </p:nvPr>
        </p:nvSpPr>
        <p:spPr/>
        <p:txBody>
          <a:bodyPr/>
          <a:lstStyle/>
          <a:p>
            <a:fld id="{AB284E89-36FB-48DF-9CBB-E68FB8C91C6E}" type="slidenum">
              <a:rPr lang="en-CA" smtClean="0"/>
              <a:t>32</a:t>
            </a:fld>
            <a:endParaRPr lang="en-CA"/>
          </a:p>
        </p:txBody>
      </p:sp>
      <p:sp>
        <p:nvSpPr>
          <p:cNvPr id="6" name="Rectangle 5"/>
          <p:cNvSpPr/>
          <p:nvPr/>
        </p:nvSpPr>
        <p:spPr>
          <a:xfrm>
            <a:off x="457200" y="1988840"/>
            <a:ext cx="6400800" cy="3406061"/>
          </a:xfrm>
          <a:prstGeom prst="rect">
            <a:avLst/>
          </a:prstGeom>
        </p:spPr>
        <p:txBody>
          <a:bodyPr wrap="square">
            <a:spAutoFit/>
          </a:bodyPr>
          <a:lstStyle/>
          <a:p>
            <a:pPr>
              <a:lnSpc>
                <a:spcPct val="115000"/>
              </a:lnSpc>
              <a:spcAft>
                <a:spcPts val="1000"/>
              </a:spcAft>
            </a:pPr>
            <a:r>
              <a:rPr lang="en-CA" dirty="0">
                <a:latin typeface="Times New Roman" panose="02020603050405020304" pitchFamily="18" charset="0"/>
                <a:ea typeface="Calibri" panose="020F0502020204030204" pitchFamily="34" charset="0"/>
                <a:cs typeface="Times New Roman" panose="02020603050405020304" pitchFamily="18" charset="0"/>
              </a:rPr>
              <a:t>Documents can be downloaded for free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CA"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http://www.signwriting.org/archive/docs2/sw0116-Lessons-SignWriting.pdf</a:t>
            </a:r>
            <a:r>
              <a:rPr lang="en-CA" dirty="0">
                <a:latin typeface="Times New Roman" panose="02020603050405020304" pitchFamily="18" charset="0"/>
                <a:ea typeface="Calibri" panose="020F0502020204030204" pitchFamily="34" charset="0"/>
                <a:cs typeface="Times New Roman" panose="02020603050405020304" pitchFamily="18"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CA"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http://www.signwriting.org/lessons/books/</a:t>
            </a:r>
            <a:r>
              <a:rPr lang="en-CA" dirty="0">
                <a:latin typeface="Times New Roman" panose="02020603050405020304" pitchFamily="18" charset="0"/>
                <a:ea typeface="Calibri" panose="020F0502020204030204" pitchFamily="34" charset="0"/>
                <a:cs typeface="Times New Roman" panose="02020603050405020304" pitchFamily="18"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CA"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http://www.signwriting.org/lessons/web/</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CA"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a:rPr>
              <a:t>http://www.signwriting.org/lessons/elessons/</a:t>
            </a:r>
            <a:r>
              <a:rPr lang="en-CA" dirty="0">
                <a:latin typeface="Times New Roman" panose="02020603050405020304" pitchFamily="18" charset="0"/>
                <a:ea typeface="Calibri" panose="020F0502020204030204" pitchFamily="34" charset="0"/>
                <a:cs typeface="Times New Roman" panose="02020603050405020304" pitchFamily="18"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CA"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a:rPr>
              <a:t>http://www.signwriting.org/archive/docs5/sw0493-SWLessonsBook-Parkhurst-EngLSE.pdf</a:t>
            </a:r>
            <a:r>
              <a:rPr lang="en-CA" dirty="0">
                <a:latin typeface="Times New Roman" panose="02020603050405020304" pitchFamily="18" charset="0"/>
                <a:ea typeface="Calibri" panose="020F0502020204030204" pitchFamily="34" charset="0"/>
                <a:cs typeface="Times New Roman" panose="02020603050405020304" pitchFamily="18"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CA"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http://www.signwriting.org/lessons/iswa/</a:t>
            </a:r>
            <a:r>
              <a:rPr lang="en-CA" dirty="0">
                <a:latin typeface="Times New Roman" panose="02020603050405020304" pitchFamily="18" charset="0"/>
                <a:ea typeface="Calibri" panose="020F0502020204030204" pitchFamily="34" charset="0"/>
                <a:cs typeface="Times New Roman" panose="02020603050405020304" pitchFamily="18"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CA"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http://std.dkuug.dk/jtc1/sc2/wg2/docs/n4090.pdf</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50398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Bibliographie Française</a:t>
            </a:r>
            <a:endParaRPr lang="fr-CA" dirty="0"/>
          </a:p>
        </p:txBody>
      </p:sp>
      <p:sp>
        <p:nvSpPr>
          <p:cNvPr id="4" name="Footer Placeholder 3"/>
          <p:cNvSpPr>
            <a:spLocks noGrp="1"/>
          </p:cNvSpPr>
          <p:nvPr>
            <p:ph type="ftr" sz="quarter" idx="11"/>
          </p:nvPr>
        </p:nvSpPr>
        <p:spPr/>
        <p:txBody>
          <a:bodyPr/>
          <a:lstStyle/>
          <a:p>
            <a:r>
              <a:rPr lang="en-CA" smtClean="0"/>
              <a:t>http://www.signwriting.org/symposium/presentation0020.html</a:t>
            </a:r>
            <a:endParaRPr lang="en-CA"/>
          </a:p>
        </p:txBody>
      </p:sp>
      <p:sp>
        <p:nvSpPr>
          <p:cNvPr id="5" name="Slide Number Placeholder 4"/>
          <p:cNvSpPr>
            <a:spLocks noGrp="1"/>
          </p:cNvSpPr>
          <p:nvPr>
            <p:ph type="sldNum" sz="quarter" idx="12"/>
          </p:nvPr>
        </p:nvSpPr>
        <p:spPr/>
        <p:txBody>
          <a:bodyPr/>
          <a:lstStyle/>
          <a:p>
            <a:fld id="{AB284E89-36FB-48DF-9CBB-E68FB8C91C6E}" type="slidenum">
              <a:rPr lang="en-CA" smtClean="0"/>
              <a:t>33</a:t>
            </a:fld>
            <a:endParaRPr lang="en-CA"/>
          </a:p>
        </p:txBody>
      </p:sp>
      <p:sp>
        <p:nvSpPr>
          <p:cNvPr id="6" name="Rectangle 5"/>
          <p:cNvSpPr/>
          <p:nvPr/>
        </p:nvSpPr>
        <p:spPr>
          <a:xfrm>
            <a:off x="737574" y="2132856"/>
            <a:ext cx="7668852" cy="3190104"/>
          </a:xfrm>
          <a:prstGeom prst="rect">
            <a:avLst/>
          </a:prstGeom>
        </p:spPr>
        <p:txBody>
          <a:bodyPr wrap="square">
            <a:spAutoFit/>
          </a:bodyPr>
          <a:lstStyle/>
          <a:p>
            <a:pPr>
              <a:lnSpc>
                <a:spcPct val="115000"/>
              </a:lnSpc>
              <a:spcAft>
                <a:spcPts val="600"/>
              </a:spcAft>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Leçons en français pour apprendre à écrire les signes:</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Sutton, </a:t>
            </a:r>
            <a:r>
              <a:rPr lang="fr-FR"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Valerie</a:t>
            </a: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(2002) </a:t>
            </a:r>
            <a:r>
              <a:rPr lang="fr-FR" b="1"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Leçons en SignWriting</a:t>
            </a:r>
            <a:r>
              <a:rPr lang="fr-FR" b="1" u="sng"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lire </a:t>
            </a:r>
            <a:r>
              <a:rPr lang="fr-FR" b="1"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et écrire les mouvements des langues des signes.  Les langues des signes sont des langues écrites.  </a:t>
            </a:r>
            <a:r>
              <a:rPr lang="fr-CA" dirty="0">
                <a:latin typeface="Times New Roman" panose="02020603050405020304" pitchFamily="18" charset="0"/>
                <a:ea typeface="Calibri" panose="020F0502020204030204" pitchFamily="34" charset="0"/>
                <a:cs typeface="Times New Roman" panose="02020603050405020304" pitchFamily="18" charset="0"/>
              </a:rPr>
              <a:t>Center for Sutton </a:t>
            </a:r>
            <a:r>
              <a:rPr lang="fr-CA" dirty="0" err="1">
                <a:latin typeface="Times New Roman" panose="02020603050405020304" pitchFamily="18" charset="0"/>
                <a:ea typeface="Calibri" panose="020F0502020204030204" pitchFamily="34" charset="0"/>
                <a:cs typeface="Times New Roman" panose="02020603050405020304" pitchFamily="18" charset="0"/>
              </a:rPr>
              <a:t>Movement</a:t>
            </a:r>
            <a:r>
              <a:rPr lang="fr-CA" dirty="0">
                <a:latin typeface="Times New Roman" panose="02020603050405020304" pitchFamily="18" charset="0"/>
                <a:ea typeface="Calibri" panose="020F0502020204030204" pitchFamily="34" charset="0"/>
                <a:cs typeface="Times New Roman" panose="02020603050405020304" pitchFamily="18" charset="0"/>
              </a:rPr>
              <a:t> </a:t>
            </a:r>
            <a:r>
              <a:rPr lang="fr-CA" dirty="0" err="1">
                <a:latin typeface="Times New Roman" panose="02020603050405020304" pitchFamily="18" charset="0"/>
                <a:ea typeface="Calibri" panose="020F0502020204030204" pitchFamily="34" charset="0"/>
                <a:cs typeface="Times New Roman" panose="02020603050405020304" pitchFamily="18" charset="0"/>
              </a:rPr>
              <a:t>Writing</a:t>
            </a:r>
            <a:r>
              <a:rPr lang="fr-CA" dirty="0">
                <a:latin typeface="Times New Roman" panose="02020603050405020304" pitchFamily="18" charset="0"/>
                <a:ea typeface="Calibri" panose="020F0502020204030204" pitchFamily="34" charset="0"/>
                <a:cs typeface="Times New Roman" panose="02020603050405020304" pitchFamily="18" charset="0"/>
              </a:rPr>
              <a:t>, Inc.  </a:t>
            </a:r>
            <a:r>
              <a:rPr lang="en-CA" dirty="0">
                <a:latin typeface="Times New Roman" panose="02020603050405020304" pitchFamily="18" charset="0"/>
                <a:ea typeface="Calibri" panose="020F0502020204030204" pitchFamily="34" charset="0"/>
                <a:cs typeface="Times New Roman" panose="02020603050405020304" pitchFamily="18" charset="0"/>
              </a:rPr>
              <a:t>La Jolla, California. USA.  </a:t>
            </a:r>
            <a:r>
              <a:rPr lang="en-CA" dirty="0" err="1">
                <a:latin typeface="Times New Roman" panose="02020603050405020304" pitchFamily="18" charset="0"/>
                <a:ea typeface="Calibri" panose="020F0502020204030204" pitchFamily="34" charset="0"/>
                <a:cs typeface="Times New Roman" panose="02020603050405020304" pitchFamily="18" charset="0"/>
              </a:rPr>
              <a:t>Disponible</a:t>
            </a:r>
            <a:r>
              <a:rPr lang="en-CA" dirty="0">
                <a:latin typeface="Times New Roman" panose="02020603050405020304" pitchFamily="18" charset="0"/>
                <a:ea typeface="Calibri" panose="020F0502020204030204" pitchFamily="34" charset="0"/>
                <a:cs typeface="Times New Roman" panose="02020603050405020304" pitchFamily="18" charset="0"/>
              </a:rPr>
              <a:t> en </a:t>
            </a:r>
            <a:r>
              <a:rPr lang="en-CA" dirty="0" err="1">
                <a:latin typeface="Times New Roman" panose="02020603050405020304" pitchFamily="18" charset="0"/>
                <a:ea typeface="Calibri" panose="020F0502020204030204" pitchFamily="34" charset="0"/>
                <a:cs typeface="Times New Roman" panose="02020603050405020304" pitchFamily="18" charset="0"/>
              </a:rPr>
              <a:t>téléchargement</a:t>
            </a:r>
            <a:r>
              <a:rPr lang="en-CA" dirty="0">
                <a:latin typeface="Times New Roman" panose="02020603050405020304" pitchFamily="18" charset="0"/>
                <a:ea typeface="Calibri" panose="020F0502020204030204" pitchFamily="34" charset="0"/>
                <a:cs typeface="Times New Roman" panose="02020603050405020304" pitchFamily="18" charset="0"/>
              </a:rPr>
              <a:t> </a:t>
            </a:r>
            <a:r>
              <a:rPr lang="en-CA" dirty="0" err="1">
                <a:latin typeface="Times New Roman" panose="02020603050405020304" pitchFamily="18" charset="0"/>
                <a:ea typeface="Calibri" panose="020F0502020204030204" pitchFamily="34" charset="0"/>
                <a:cs typeface="Times New Roman" panose="02020603050405020304" pitchFamily="18" charset="0"/>
              </a:rPr>
              <a:t>gratuit</a:t>
            </a:r>
            <a:r>
              <a:rPr lang="en-CA" dirty="0">
                <a:latin typeface="Times New Roman" panose="02020603050405020304" pitchFamily="18" charset="0"/>
                <a:ea typeface="Calibri" panose="020F0502020204030204" pitchFamily="34" charset="0"/>
                <a:cs typeface="Times New Roman" panose="02020603050405020304" pitchFamily="18" charset="0"/>
              </a:rPr>
              <a:t>:</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225"/>
              </a:spcAft>
              <a:buSzPts val="1000"/>
              <a:buFont typeface="Symbol" panose="05050102010706020507" pitchFamily="18" charset="2"/>
              <a:buChar char=""/>
              <a:tabLst>
                <a:tab pos="457200" algn="l"/>
              </a:tabLs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http://www.signwriting.org/archive/docs3/sw0221-Lecons-SW-Francais-1.pdf</a:t>
            </a: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225"/>
              </a:spcAft>
              <a:buSzPts val="1000"/>
              <a:buFont typeface="Symbol" panose="05050102010706020507" pitchFamily="18" charset="2"/>
              <a:buChar char=""/>
              <a:tabLst>
                <a:tab pos="457200" algn="l"/>
              </a:tabLs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http://www.signwriting.org/archive/docs3/sw0222-Lecons-SW-Francais-2.pdf</a:t>
            </a: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225"/>
              </a:spcAft>
              <a:buSzPts val="1000"/>
              <a:buFont typeface="Symbol" panose="05050102010706020507" pitchFamily="18" charset="2"/>
              <a:buChar char=""/>
              <a:tabLst>
                <a:tab pos="457200" algn="l"/>
              </a:tabLs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http://www.signwriting.org/archive/docs3/sw0223-Lecons-SW-Francais-3.pdf</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5"/>
              </a:rPr>
              <a:t>http://www.signwriting.org/archive/docs3/sw0224-Lecons-SW-Francais-4.pdf</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5640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1-Techniques</a:t>
            </a:r>
            <a:endParaRPr lang="en-CA" dirty="0"/>
          </a:p>
        </p:txBody>
      </p:sp>
      <p:pic>
        <p:nvPicPr>
          <p:cNvPr id="3" name="Image 852"/>
          <p:cNvPicPr/>
          <p:nvPr/>
        </p:nvPicPr>
        <p:blipFill>
          <a:blip r:embed="rId2">
            <a:extLst>
              <a:ext uri="{28A0092B-C50C-407E-A947-70E740481C1C}">
                <a14:useLocalDpi xmlns:a14="http://schemas.microsoft.com/office/drawing/2010/main" val="0"/>
              </a:ext>
            </a:extLst>
          </a:blip>
          <a:stretch>
            <a:fillRect/>
          </a:stretch>
        </p:blipFill>
        <p:spPr>
          <a:xfrm>
            <a:off x="3201090" y="1628800"/>
            <a:ext cx="2589530" cy="3235960"/>
          </a:xfrm>
          <a:prstGeom prst="rect">
            <a:avLst/>
          </a:prstGeom>
        </p:spPr>
      </p:pic>
      <p:sp>
        <p:nvSpPr>
          <p:cNvPr id="4" name="Slide Number Placeholder 3"/>
          <p:cNvSpPr>
            <a:spLocks noGrp="1"/>
          </p:cNvSpPr>
          <p:nvPr>
            <p:ph type="sldNum" sz="quarter" idx="12"/>
          </p:nvPr>
        </p:nvSpPr>
        <p:spPr/>
        <p:txBody>
          <a:bodyPr/>
          <a:lstStyle/>
          <a:p>
            <a:fld id="{AB284E89-36FB-48DF-9CBB-E68FB8C91C6E}" type="slidenum">
              <a:rPr lang="en-CA" smtClean="0"/>
              <a:t>4</a:t>
            </a:fld>
            <a:endParaRPr lang="en-CA"/>
          </a:p>
        </p:txBody>
      </p:sp>
      <p:sp>
        <p:nvSpPr>
          <p:cNvPr id="5" name="Footer Placeholder 4"/>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10743788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Animation Process Overview</a:t>
            </a:r>
            <a:endParaRPr lang="en-CA" dirty="0"/>
          </a:p>
        </p:txBody>
      </p:sp>
      <p:pic>
        <p:nvPicPr>
          <p:cNvPr id="4" name="Picture 3"/>
          <p:cNvPicPr>
            <a:picLocks noChangeAspect="1"/>
          </p:cNvPicPr>
          <p:nvPr/>
        </p:nvPicPr>
        <p:blipFill>
          <a:blip r:embed="rId3" cstate="print"/>
          <a:srcRect/>
          <a:stretch>
            <a:fillRect/>
          </a:stretch>
        </p:blipFill>
        <p:spPr bwMode="auto">
          <a:xfrm>
            <a:off x="853223" y="1414846"/>
            <a:ext cx="832216" cy="844133"/>
          </a:xfrm>
          <a:prstGeom prst="rect">
            <a:avLst/>
          </a:prstGeom>
          <a:noFill/>
          <a:ln w="9525">
            <a:noFill/>
            <a:miter lim="800000"/>
            <a:headEnd/>
            <a:tailEnd/>
          </a:ln>
        </p:spPr>
      </p:pic>
      <p:pic>
        <p:nvPicPr>
          <p:cNvPr id="5" name="Image 70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186" y="3085147"/>
            <a:ext cx="1622572" cy="1003052"/>
          </a:xfrm>
          <a:prstGeom prst="rect">
            <a:avLst/>
          </a:prstGeom>
          <a:noFill/>
          <a:ln>
            <a:noFill/>
          </a:ln>
        </p:spPr>
      </p:pic>
      <p:pic>
        <p:nvPicPr>
          <p:cNvPr id="6" name="Picture 5" descr="F:\SignAnimating_DRAFTS\ERASEME\erasseme-paint-logo.png"/>
          <p:cNvPicPr>
            <a:picLocks noChangeAspect="1"/>
          </p:cNvPicPr>
          <p:nvPr/>
        </p:nvPicPr>
        <p:blipFill>
          <a:blip r:embed="rId5" cstate="print"/>
          <a:srcRect/>
          <a:stretch>
            <a:fillRect/>
          </a:stretch>
        </p:blipFill>
        <p:spPr bwMode="auto">
          <a:xfrm>
            <a:off x="1715745" y="4587359"/>
            <a:ext cx="728693" cy="716718"/>
          </a:xfrm>
          <a:prstGeom prst="rect">
            <a:avLst/>
          </a:prstGeom>
          <a:noFill/>
          <a:ln w="9525">
            <a:noFill/>
            <a:miter lim="800000"/>
            <a:headEnd/>
            <a:tailEnd/>
          </a:ln>
        </p:spPr>
      </p:pic>
      <p:pic>
        <p:nvPicPr>
          <p:cNvPr id="7" name="Picture 6" descr="F:\SignAnimating_DRAFTS\ERASEME\erasseme-movie-maker-logo.png"/>
          <p:cNvPicPr>
            <a:picLocks noChangeAspect="1"/>
          </p:cNvPicPr>
          <p:nvPr/>
        </p:nvPicPr>
        <p:blipFill>
          <a:blip r:embed="rId6" cstate="print"/>
          <a:srcRect/>
          <a:stretch>
            <a:fillRect/>
          </a:stretch>
        </p:blipFill>
        <p:spPr bwMode="auto">
          <a:xfrm>
            <a:off x="4368686" y="3232000"/>
            <a:ext cx="896476" cy="708209"/>
          </a:xfrm>
          <a:prstGeom prst="rect">
            <a:avLst/>
          </a:prstGeom>
          <a:noFill/>
          <a:ln w="9525">
            <a:noFill/>
            <a:miter lim="800000"/>
            <a:headEnd/>
            <a:tailEnd/>
          </a:ln>
        </p:spPr>
      </p:pic>
      <p:pic>
        <p:nvPicPr>
          <p:cNvPr id="8" name="Picture 7"/>
          <p:cNvPicPr>
            <a:picLocks noChangeAspect="1"/>
          </p:cNvPicPr>
          <p:nvPr/>
        </p:nvPicPr>
        <p:blipFill>
          <a:blip r:embed="rId7" cstate="print"/>
          <a:srcRect/>
          <a:stretch>
            <a:fillRect/>
          </a:stretch>
        </p:blipFill>
        <p:spPr bwMode="auto">
          <a:xfrm>
            <a:off x="3634310" y="4038671"/>
            <a:ext cx="2232248" cy="472893"/>
          </a:xfrm>
          <a:prstGeom prst="rect">
            <a:avLst/>
          </a:prstGeom>
          <a:noFill/>
          <a:ln w="9525">
            <a:noFill/>
            <a:miter lim="800000"/>
            <a:headEnd/>
            <a:tailEnd/>
          </a:ln>
        </p:spPr>
      </p:pic>
      <p:pic>
        <p:nvPicPr>
          <p:cNvPr id="9" name="Picture 8"/>
          <p:cNvPicPr>
            <a:picLocks noChangeAspect="1"/>
          </p:cNvPicPr>
          <p:nvPr/>
        </p:nvPicPr>
        <p:blipFill>
          <a:blip r:embed="rId8" cstate="print"/>
          <a:srcRect/>
          <a:stretch>
            <a:fillRect/>
          </a:stretch>
        </p:blipFill>
        <p:spPr bwMode="auto">
          <a:xfrm>
            <a:off x="3967161" y="4808700"/>
            <a:ext cx="1566545" cy="281940"/>
          </a:xfrm>
          <a:prstGeom prst="rect">
            <a:avLst/>
          </a:prstGeom>
          <a:noFill/>
          <a:ln w="9525">
            <a:noFill/>
            <a:miter lim="800000"/>
            <a:headEnd/>
            <a:tailEnd/>
          </a:ln>
        </p:spPr>
      </p:pic>
      <p:pic>
        <p:nvPicPr>
          <p:cNvPr id="10" name="Image 2" descr="https://encrypted-tbn3.gstatic.com/images?q=tbn:ANd9GcQrf7qfQtUUqO7HD9-lTwc7hAgP4ngQSvFtnM8Lsx7GxISxO5AmvxK_SZrY"/>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5416584"/>
            <a:ext cx="561975" cy="561975"/>
          </a:xfrm>
          <a:prstGeom prst="rect">
            <a:avLst/>
          </a:prstGeom>
          <a:noFill/>
          <a:ln>
            <a:noFill/>
          </a:ln>
        </p:spPr>
      </p:pic>
      <p:sp>
        <p:nvSpPr>
          <p:cNvPr id="11" name="Right Arrow 10"/>
          <p:cNvSpPr/>
          <p:nvPr/>
        </p:nvSpPr>
        <p:spPr>
          <a:xfrm rot="5400000">
            <a:off x="981299" y="2528776"/>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Arrow 12"/>
          <p:cNvSpPr/>
          <p:nvPr/>
        </p:nvSpPr>
        <p:spPr>
          <a:xfrm rot="19823447">
            <a:off x="2780311" y="4305294"/>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Arrow 13"/>
          <p:cNvSpPr/>
          <p:nvPr/>
        </p:nvSpPr>
        <p:spPr>
          <a:xfrm rot="19670792">
            <a:off x="2707551" y="3758851"/>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ight Arrow 14"/>
          <p:cNvSpPr/>
          <p:nvPr/>
        </p:nvSpPr>
        <p:spPr>
          <a:xfrm>
            <a:off x="2780310" y="4819457"/>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ight Arrow 15"/>
          <p:cNvSpPr/>
          <p:nvPr/>
        </p:nvSpPr>
        <p:spPr>
          <a:xfrm rot="1618405">
            <a:off x="2709156" y="5419168"/>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0232" y="3940209"/>
            <a:ext cx="2171700" cy="1476375"/>
          </a:xfrm>
          <a:prstGeom prst="rect">
            <a:avLst/>
          </a:prstGeom>
        </p:spPr>
      </p:pic>
      <p:sp>
        <p:nvSpPr>
          <p:cNvPr id="19" name="Right Arrow 18"/>
          <p:cNvSpPr/>
          <p:nvPr/>
        </p:nvSpPr>
        <p:spPr>
          <a:xfrm rot="2566409">
            <a:off x="1003865" y="4444378"/>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ight Arrow 19"/>
          <p:cNvSpPr/>
          <p:nvPr/>
        </p:nvSpPr>
        <p:spPr>
          <a:xfrm rot="1165166">
            <a:off x="6067070" y="3580544"/>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ight Arrow 20"/>
          <p:cNvSpPr/>
          <p:nvPr/>
        </p:nvSpPr>
        <p:spPr>
          <a:xfrm rot="19823447">
            <a:off x="6051135" y="5431669"/>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ight Arrow 21"/>
          <p:cNvSpPr/>
          <p:nvPr/>
        </p:nvSpPr>
        <p:spPr>
          <a:xfrm>
            <a:off x="6025371" y="4819457"/>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Arrow 23"/>
          <p:cNvSpPr/>
          <p:nvPr/>
        </p:nvSpPr>
        <p:spPr>
          <a:xfrm rot="1618405">
            <a:off x="6079643" y="4222333"/>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1748621" y="1674204"/>
            <a:ext cx="393056" cy="584775"/>
          </a:xfrm>
          <a:prstGeom prst="rect">
            <a:avLst/>
          </a:prstGeom>
          <a:noFill/>
        </p:spPr>
        <p:txBody>
          <a:bodyPr wrap="none" rtlCol="0">
            <a:spAutoFit/>
          </a:bodyPr>
          <a:lstStyle/>
          <a:p>
            <a:r>
              <a:rPr lang="fr-CA" sz="3200" dirty="0" smtClean="0"/>
              <a:t>1</a:t>
            </a:r>
            <a:endParaRPr lang="fr-CA" sz="3200" dirty="0"/>
          </a:p>
        </p:txBody>
      </p:sp>
      <p:sp>
        <p:nvSpPr>
          <p:cNvPr id="23" name="TextBox 22"/>
          <p:cNvSpPr txBox="1"/>
          <p:nvPr/>
        </p:nvSpPr>
        <p:spPr>
          <a:xfrm>
            <a:off x="2211041" y="3282408"/>
            <a:ext cx="393056" cy="584775"/>
          </a:xfrm>
          <a:prstGeom prst="rect">
            <a:avLst/>
          </a:prstGeom>
          <a:noFill/>
        </p:spPr>
        <p:txBody>
          <a:bodyPr wrap="none" rtlCol="0">
            <a:spAutoFit/>
          </a:bodyPr>
          <a:lstStyle/>
          <a:p>
            <a:r>
              <a:rPr lang="fr-CA" sz="3200" dirty="0"/>
              <a:t>2</a:t>
            </a:r>
          </a:p>
        </p:txBody>
      </p:sp>
      <p:sp>
        <p:nvSpPr>
          <p:cNvPr id="25" name="TextBox 24"/>
          <p:cNvSpPr txBox="1"/>
          <p:nvPr/>
        </p:nvSpPr>
        <p:spPr>
          <a:xfrm>
            <a:off x="2141677" y="4107242"/>
            <a:ext cx="393056" cy="584775"/>
          </a:xfrm>
          <a:prstGeom prst="rect">
            <a:avLst/>
          </a:prstGeom>
          <a:noFill/>
        </p:spPr>
        <p:txBody>
          <a:bodyPr wrap="none" rtlCol="0">
            <a:spAutoFit/>
          </a:bodyPr>
          <a:lstStyle/>
          <a:p>
            <a:r>
              <a:rPr lang="fr-CA" sz="3200" dirty="0" smtClean="0"/>
              <a:t>3</a:t>
            </a:r>
            <a:endParaRPr lang="fr-CA" sz="3200" dirty="0"/>
          </a:p>
        </p:txBody>
      </p:sp>
      <p:sp>
        <p:nvSpPr>
          <p:cNvPr id="26" name="TextBox 25"/>
          <p:cNvSpPr txBox="1"/>
          <p:nvPr/>
        </p:nvSpPr>
        <p:spPr>
          <a:xfrm>
            <a:off x="4616114" y="2302676"/>
            <a:ext cx="393056" cy="584775"/>
          </a:xfrm>
          <a:prstGeom prst="rect">
            <a:avLst/>
          </a:prstGeom>
          <a:noFill/>
        </p:spPr>
        <p:txBody>
          <a:bodyPr wrap="none" rtlCol="0">
            <a:spAutoFit/>
          </a:bodyPr>
          <a:lstStyle/>
          <a:p>
            <a:r>
              <a:rPr lang="fr-CA" sz="3200" dirty="0"/>
              <a:t>4</a:t>
            </a:r>
          </a:p>
        </p:txBody>
      </p:sp>
      <p:sp>
        <p:nvSpPr>
          <p:cNvPr id="27" name="TextBox 26"/>
          <p:cNvSpPr txBox="1"/>
          <p:nvPr/>
        </p:nvSpPr>
        <p:spPr>
          <a:xfrm>
            <a:off x="7531326" y="3473175"/>
            <a:ext cx="393056" cy="584775"/>
          </a:xfrm>
          <a:prstGeom prst="rect">
            <a:avLst/>
          </a:prstGeom>
          <a:noFill/>
        </p:spPr>
        <p:txBody>
          <a:bodyPr wrap="none" rtlCol="0">
            <a:spAutoFit/>
          </a:bodyPr>
          <a:lstStyle/>
          <a:p>
            <a:r>
              <a:rPr lang="fr-CA" sz="3200" dirty="0" smtClean="0"/>
              <a:t>5</a:t>
            </a:r>
            <a:endParaRPr lang="fr-CA" sz="3200" dirty="0"/>
          </a:p>
        </p:txBody>
      </p:sp>
      <p:sp>
        <p:nvSpPr>
          <p:cNvPr id="12" name="Slide Number Placeholder 11"/>
          <p:cNvSpPr>
            <a:spLocks noGrp="1"/>
          </p:cNvSpPr>
          <p:nvPr>
            <p:ph type="sldNum" sz="quarter" idx="12"/>
          </p:nvPr>
        </p:nvSpPr>
        <p:spPr/>
        <p:txBody>
          <a:bodyPr/>
          <a:lstStyle/>
          <a:p>
            <a:fld id="{AB284E89-36FB-48DF-9CBB-E68FB8C91C6E}" type="slidenum">
              <a:rPr lang="en-CA" smtClean="0"/>
              <a:t>5</a:t>
            </a:fld>
            <a:endParaRPr lang="en-CA"/>
          </a:p>
        </p:txBody>
      </p:sp>
      <p:sp>
        <p:nvSpPr>
          <p:cNvPr id="17" name="Footer Placeholder 16"/>
          <p:cNvSpPr>
            <a:spLocks noGrp="1"/>
          </p:cNvSpPr>
          <p:nvPr>
            <p:ph type="ftr" sz="quarter" idx="11"/>
          </p:nvPr>
        </p:nvSpPr>
        <p:spPr/>
        <p:txBody>
          <a:bodyPr/>
          <a:lstStyle/>
          <a:p>
            <a:r>
              <a:rPr lang="en-CA" smtClean="0"/>
              <a:t>http://www.signwriting.org/symposium/presentation0020.html</a:t>
            </a:r>
            <a:endParaRPr lang="en-CA"/>
          </a:p>
        </p:txBody>
      </p:sp>
      <p:sp>
        <p:nvSpPr>
          <p:cNvPr id="28" name="TextBox 27"/>
          <p:cNvSpPr txBox="1"/>
          <p:nvPr/>
        </p:nvSpPr>
        <p:spPr>
          <a:xfrm>
            <a:off x="4624170" y="5099099"/>
            <a:ext cx="386644" cy="369332"/>
          </a:xfrm>
          <a:prstGeom prst="rect">
            <a:avLst/>
          </a:prstGeom>
          <a:noFill/>
        </p:spPr>
        <p:txBody>
          <a:bodyPr wrap="none" rtlCol="0">
            <a:spAutoFit/>
          </a:bodyPr>
          <a:lstStyle/>
          <a:p>
            <a:r>
              <a:rPr lang="fr-CA" dirty="0" smtClean="0"/>
              <a:t>or</a:t>
            </a:r>
            <a:endParaRPr lang="fr-CA" dirty="0"/>
          </a:p>
        </p:txBody>
      </p:sp>
      <p:sp>
        <p:nvSpPr>
          <p:cNvPr id="29" name="TextBox 28"/>
          <p:cNvSpPr txBox="1"/>
          <p:nvPr/>
        </p:nvSpPr>
        <p:spPr>
          <a:xfrm>
            <a:off x="4554824" y="3681913"/>
            <a:ext cx="386644" cy="369332"/>
          </a:xfrm>
          <a:prstGeom prst="rect">
            <a:avLst/>
          </a:prstGeom>
          <a:noFill/>
        </p:spPr>
        <p:txBody>
          <a:bodyPr wrap="none" rtlCol="0">
            <a:spAutoFit/>
          </a:bodyPr>
          <a:lstStyle/>
          <a:p>
            <a:r>
              <a:rPr lang="fr-CA" dirty="0" smtClean="0"/>
              <a:t>or</a:t>
            </a:r>
            <a:endParaRPr lang="fr-CA" dirty="0"/>
          </a:p>
        </p:txBody>
      </p:sp>
      <p:sp>
        <p:nvSpPr>
          <p:cNvPr id="30" name="TextBox 29"/>
          <p:cNvSpPr txBox="1"/>
          <p:nvPr/>
        </p:nvSpPr>
        <p:spPr>
          <a:xfrm>
            <a:off x="4586023" y="4485679"/>
            <a:ext cx="386644" cy="369332"/>
          </a:xfrm>
          <a:prstGeom prst="rect">
            <a:avLst/>
          </a:prstGeom>
          <a:noFill/>
        </p:spPr>
        <p:txBody>
          <a:bodyPr wrap="none" rtlCol="0">
            <a:spAutoFit/>
          </a:bodyPr>
          <a:lstStyle/>
          <a:p>
            <a:r>
              <a:rPr lang="fr-CA" dirty="0" smtClean="0"/>
              <a:t>or</a:t>
            </a:r>
            <a:endParaRPr lang="fr-CA" dirty="0"/>
          </a:p>
        </p:txBody>
      </p:sp>
    </p:spTree>
    <p:extLst>
      <p:ext uri="{BB962C8B-B14F-4D97-AF65-F5344CB8AC3E}">
        <p14:creationId xmlns:p14="http://schemas.microsoft.com/office/powerpoint/2010/main" val="33156901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 </a:t>
            </a:r>
            <a:r>
              <a:rPr lang="en-CA" dirty="0" err="1" smtClean="0"/>
              <a:t>Softwares</a:t>
            </a:r>
            <a:endParaRPr lang="en-CA" dirty="0"/>
          </a:p>
        </p:txBody>
      </p:sp>
      <p:sp>
        <p:nvSpPr>
          <p:cNvPr id="3" name="Content Placeholder 2"/>
          <p:cNvSpPr>
            <a:spLocks noGrp="1"/>
          </p:cNvSpPr>
          <p:nvPr>
            <p:ph idx="1"/>
          </p:nvPr>
        </p:nvSpPr>
        <p:spPr>
          <a:xfrm>
            <a:off x="2843808" y="1600201"/>
            <a:ext cx="5842992" cy="4314644"/>
          </a:xfrm>
        </p:spPr>
        <p:txBody>
          <a:bodyPr>
            <a:normAutofit/>
          </a:bodyPr>
          <a:lstStyle/>
          <a:p>
            <a:r>
              <a:rPr lang="en-US" sz="1800" u="sng" dirty="0" smtClean="0">
                <a:hlinkClick r:id="rId3"/>
              </a:rPr>
              <a:t>http://www.signbank.org/signpuddle/</a:t>
            </a:r>
          </a:p>
          <a:p>
            <a:endParaRPr lang="en-US" sz="1800" u="sng" dirty="0" smtClean="0">
              <a:hlinkClick r:id="rId3"/>
            </a:endParaRPr>
          </a:p>
          <a:p>
            <a:r>
              <a:rPr lang="en-US" sz="1800" u="sng" dirty="0" smtClean="0">
                <a:hlinkClick r:id="rId3"/>
              </a:rPr>
              <a:t>http</a:t>
            </a:r>
            <a:r>
              <a:rPr lang="en-US" sz="1800" u="sng" dirty="0">
                <a:hlinkClick r:id="rId3"/>
              </a:rPr>
              <a:t>://signwriterstudio.com</a:t>
            </a:r>
            <a:r>
              <a:rPr lang="en-US" sz="1800" u="sng" dirty="0" smtClean="0">
                <a:hlinkClick r:id="rId3"/>
              </a:rPr>
              <a:t>/</a:t>
            </a:r>
            <a:endParaRPr lang="en-US" sz="1800" u="sng" dirty="0" smtClean="0"/>
          </a:p>
          <a:p>
            <a:endParaRPr lang="en-US" sz="1800" u="sng" dirty="0" smtClean="0"/>
          </a:p>
          <a:p>
            <a:r>
              <a:rPr lang="en-CA" sz="1800" u="sng" dirty="0">
                <a:hlinkClick r:id="rId4"/>
              </a:rPr>
              <a:t>http://</a:t>
            </a:r>
            <a:r>
              <a:rPr lang="en-CA" sz="1800" u="sng" dirty="0" smtClean="0">
                <a:hlinkClick r:id="rId4"/>
              </a:rPr>
              <a:t>windows.microsoft.com/fr-CA/windows/get-movie-maker-download</a:t>
            </a:r>
            <a:endParaRPr lang="en-CA" sz="1800" u="sng" dirty="0" smtClean="0"/>
          </a:p>
          <a:p>
            <a:endParaRPr lang="en-CA" sz="1800" u="sng" dirty="0" smtClean="0"/>
          </a:p>
          <a:p>
            <a:r>
              <a:rPr lang="en-US" sz="1800" u="sng" dirty="0">
                <a:hlinkClick r:id="rId5"/>
              </a:rPr>
              <a:t>http://www.online-image-editor.com/gifmaker</a:t>
            </a:r>
            <a:r>
              <a:rPr lang="en-US" sz="1800" u="sng" dirty="0" smtClean="0">
                <a:hlinkClick r:id="rId5"/>
              </a:rPr>
              <a:t>/</a:t>
            </a:r>
            <a:endParaRPr lang="en-US" sz="1800" u="sng" dirty="0" smtClean="0"/>
          </a:p>
          <a:p>
            <a:pPr marL="0" indent="0">
              <a:buNone/>
            </a:pPr>
            <a:endParaRPr lang="en-US" sz="1800" u="sng" dirty="0" smtClean="0"/>
          </a:p>
          <a:p>
            <a:r>
              <a:rPr lang="en-CA" sz="1800" u="sng" dirty="0">
                <a:hlinkClick r:id="rId6"/>
              </a:rPr>
              <a:t>http://</a:t>
            </a:r>
            <a:r>
              <a:rPr lang="en-CA" sz="1800" u="sng" dirty="0" smtClean="0">
                <a:hlinkClick r:id="rId6"/>
              </a:rPr>
              <a:t>gifmaker.me</a:t>
            </a:r>
            <a:endParaRPr lang="en-CA" sz="1800" u="sng" dirty="0" smtClean="0"/>
          </a:p>
          <a:p>
            <a:endParaRPr lang="en-CA" sz="1800" u="sng" dirty="0" smtClean="0"/>
          </a:p>
          <a:p>
            <a:r>
              <a:rPr lang="en-CA" sz="1800" u="sng" dirty="0">
                <a:hlinkClick r:id="rId7"/>
              </a:rPr>
              <a:t>http://www.gimp.org/downloads/</a:t>
            </a:r>
            <a:endParaRPr lang="en-CA" sz="1800" dirty="0"/>
          </a:p>
        </p:txBody>
      </p:sp>
      <p:pic>
        <p:nvPicPr>
          <p:cNvPr id="4" name="Picture 3"/>
          <p:cNvPicPr>
            <a:picLocks noChangeAspect="1"/>
          </p:cNvPicPr>
          <p:nvPr/>
        </p:nvPicPr>
        <p:blipFill>
          <a:blip r:embed="rId8" cstate="print"/>
          <a:srcRect/>
          <a:stretch>
            <a:fillRect/>
          </a:stretch>
        </p:blipFill>
        <p:spPr bwMode="auto">
          <a:xfrm>
            <a:off x="1269331" y="1414846"/>
            <a:ext cx="832216" cy="844133"/>
          </a:xfrm>
          <a:prstGeom prst="rect">
            <a:avLst/>
          </a:prstGeom>
          <a:noFill/>
          <a:ln w="9525">
            <a:noFill/>
            <a:miter lim="800000"/>
            <a:headEnd/>
            <a:tailEnd/>
          </a:ln>
        </p:spPr>
      </p:pic>
      <p:pic>
        <p:nvPicPr>
          <p:cNvPr id="5" name="Image 70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599" y="2420060"/>
            <a:ext cx="1397785" cy="864092"/>
          </a:xfrm>
          <a:prstGeom prst="rect">
            <a:avLst/>
          </a:prstGeom>
          <a:noFill/>
          <a:ln>
            <a:noFill/>
          </a:ln>
        </p:spPr>
      </p:pic>
      <p:pic>
        <p:nvPicPr>
          <p:cNvPr id="6" name="Picture 5" descr="F:\SignAnimating_DRAFTS\ERASEME\erasseme-movie-maker-logo.png"/>
          <p:cNvPicPr>
            <a:picLocks noChangeAspect="1"/>
          </p:cNvPicPr>
          <p:nvPr/>
        </p:nvPicPr>
        <p:blipFill>
          <a:blip r:embed="rId10" cstate="print"/>
          <a:srcRect/>
          <a:stretch>
            <a:fillRect/>
          </a:stretch>
        </p:blipFill>
        <p:spPr bwMode="auto">
          <a:xfrm>
            <a:off x="1137874" y="3327783"/>
            <a:ext cx="896476" cy="708209"/>
          </a:xfrm>
          <a:prstGeom prst="rect">
            <a:avLst/>
          </a:prstGeom>
          <a:noFill/>
          <a:ln w="9525">
            <a:noFill/>
            <a:miter lim="800000"/>
            <a:headEnd/>
            <a:tailEnd/>
          </a:ln>
        </p:spPr>
      </p:pic>
      <p:pic>
        <p:nvPicPr>
          <p:cNvPr id="7" name="Picture 6"/>
          <p:cNvPicPr>
            <a:picLocks noChangeAspect="1"/>
          </p:cNvPicPr>
          <p:nvPr/>
        </p:nvPicPr>
        <p:blipFill>
          <a:blip r:embed="rId11" cstate="print"/>
          <a:srcRect/>
          <a:stretch>
            <a:fillRect/>
          </a:stretch>
        </p:blipFill>
        <p:spPr bwMode="auto">
          <a:xfrm>
            <a:off x="469989" y="4055336"/>
            <a:ext cx="2232248" cy="472893"/>
          </a:xfrm>
          <a:prstGeom prst="rect">
            <a:avLst/>
          </a:prstGeom>
          <a:noFill/>
          <a:ln w="9525">
            <a:noFill/>
            <a:miter lim="800000"/>
            <a:headEnd/>
            <a:tailEnd/>
          </a:ln>
        </p:spPr>
      </p:pic>
      <p:pic>
        <p:nvPicPr>
          <p:cNvPr id="8" name="Picture 7"/>
          <p:cNvPicPr>
            <a:picLocks noChangeAspect="1"/>
          </p:cNvPicPr>
          <p:nvPr/>
        </p:nvPicPr>
        <p:blipFill>
          <a:blip r:embed="rId12" cstate="print"/>
          <a:srcRect/>
          <a:stretch>
            <a:fillRect/>
          </a:stretch>
        </p:blipFill>
        <p:spPr bwMode="auto">
          <a:xfrm>
            <a:off x="802840" y="4809852"/>
            <a:ext cx="1566545" cy="281940"/>
          </a:xfrm>
          <a:prstGeom prst="rect">
            <a:avLst/>
          </a:prstGeom>
          <a:noFill/>
          <a:ln w="9525">
            <a:noFill/>
            <a:miter lim="800000"/>
            <a:headEnd/>
            <a:tailEnd/>
          </a:ln>
        </p:spPr>
      </p:pic>
      <p:pic>
        <p:nvPicPr>
          <p:cNvPr id="9" name="Image 2" descr="https://encrypted-tbn3.gstatic.com/images?q=tbn:ANd9GcQrf7qfQtUUqO7HD9-lTwc7hAgP4ngQSvFtnM8Lsx7GxISxO5AmvxK_SZrY"/>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28355" y="5352870"/>
            <a:ext cx="561975" cy="561975"/>
          </a:xfrm>
          <a:prstGeom prst="rect">
            <a:avLst/>
          </a:prstGeom>
          <a:noFill/>
          <a:ln>
            <a:noFill/>
          </a:ln>
        </p:spPr>
      </p:pic>
      <p:sp>
        <p:nvSpPr>
          <p:cNvPr id="10" name="Slide Number Placeholder 9"/>
          <p:cNvSpPr>
            <a:spLocks noGrp="1"/>
          </p:cNvSpPr>
          <p:nvPr>
            <p:ph type="sldNum" sz="quarter" idx="12"/>
          </p:nvPr>
        </p:nvSpPr>
        <p:spPr/>
        <p:txBody>
          <a:bodyPr/>
          <a:lstStyle/>
          <a:p>
            <a:fld id="{AB284E89-36FB-48DF-9CBB-E68FB8C91C6E}" type="slidenum">
              <a:rPr lang="en-CA" smtClean="0"/>
              <a:t>6</a:t>
            </a:fld>
            <a:endParaRPr lang="en-CA"/>
          </a:p>
        </p:txBody>
      </p:sp>
      <p:sp>
        <p:nvSpPr>
          <p:cNvPr id="11" name="Footer Placeholder 10"/>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3529716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Storyboard</a:t>
            </a:r>
            <a:endParaRPr lang="en-CA" dirty="0"/>
          </a:p>
        </p:txBody>
      </p:sp>
      <p:pic>
        <p:nvPicPr>
          <p:cNvPr id="4" name="Image 65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510" y="2636033"/>
            <a:ext cx="2703830" cy="2247900"/>
          </a:xfrm>
          <a:prstGeom prst="rect">
            <a:avLst/>
          </a:prstGeom>
          <a:noFill/>
          <a:ln>
            <a:noFill/>
          </a:ln>
        </p:spPr>
      </p:pic>
      <p:pic>
        <p:nvPicPr>
          <p:cNvPr id="5" name="Picture 4"/>
          <p:cNvPicPr/>
          <p:nvPr/>
        </p:nvPicPr>
        <p:blipFill>
          <a:blip r:embed="rId4" cstate="print"/>
          <a:srcRect/>
          <a:stretch>
            <a:fillRect/>
          </a:stretch>
        </p:blipFill>
        <p:spPr bwMode="auto">
          <a:xfrm>
            <a:off x="1617095" y="1790499"/>
            <a:ext cx="1475105" cy="1845945"/>
          </a:xfrm>
          <a:prstGeom prst="rect">
            <a:avLst/>
          </a:prstGeom>
          <a:noFill/>
          <a:ln w="9525">
            <a:noFill/>
            <a:miter lim="800000"/>
            <a:headEnd/>
            <a:tailEnd/>
          </a:ln>
        </p:spPr>
      </p:pic>
      <p:sp>
        <p:nvSpPr>
          <p:cNvPr id="6" name="Right Arrow 5"/>
          <p:cNvSpPr/>
          <p:nvPr/>
        </p:nvSpPr>
        <p:spPr>
          <a:xfrm rot="19609123">
            <a:off x="3793301" y="4760523"/>
            <a:ext cx="648072" cy="37317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Imag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4050809"/>
            <a:ext cx="1993900" cy="1792605"/>
          </a:xfrm>
          <a:prstGeom prst="rect">
            <a:avLst/>
          </a:prstGeom>
          <a:noFill/>
          <a:ln>
            <a:noFill/>
          </a:ln>
        </p:spPr>
      </p:pic>
      <p:sp>
        <p:nvSpPr>
          <p:cNvPr id="8" name="Right Arrow 7"/>
          <p:cNvSpPr/>
          <p:nvPr/>
        </p:nvSpPr>
        <p:spPr>
          <a:xfrm>
            <a:off x="3713711" y="2865871"/>
            <a:ext cx="648072" cy="37317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fld id="{AB284E89-36FB-48DF-9CBB-E68FB8C91C6E}" type="slidenum">
              <a:rPr lang="en-CA" smtClean="0"/>
              <a:t>7</a:t>
            </a:fld>
            <a:endParaRPr lang="en-CA"/>
          </a:p>
        </p:txBody>
      </p:sp>
      <p:sp>
        <p:nvSpPr>
          <p:cNvPr id="9" name="Footer Placeholder 8"/>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7860366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SignWriting Steps</a:t>
            </a:r>
            <a:endParaRPr lang="en-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376" y="2091552"/>
            <a:ext cx="2744089"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67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3257" y="2060846"/>
            <a:ext cx="4877586" cy="1584177"/>
          </a:xfrm>
          <a:prstGeom prst="rect">
            <a:avLst/>
          </a:prstGeom>
          <a:noFill/>
          <a:ln>
            <a:noFill/>
          </a:ln>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1" y="4364872"/>
            <a:ext cx="3754760" cy="175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a:off x="3295167" y="2755704"/>
            <a:ext cx="576064" cy="2859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Image 70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3" y="1269106"/>
            <a:ext cx="1182499" cy="731005"/>
          </a:xfrm>
          <a:prstGeom prst="rect">
            <a:avLst/>
          </a:prstGeom>
          <a:noFill/>
          <a:ln>
            <a:noFill/>
          </a:ln>
        </p:spPr>
      </p:pic>
      <p:sp>
        <p:nvSpPr>
          <p:cNvPr id="9" name="Slide Number Placeholder 8"/>
          <p:cNvSpPr>
            <a:spLocks noGrp="1"/>
          </p:cNvSpPr>
          <p:nvPr>
            <p:ph type="sldNum" sz="quarter" idx="12"/>
          </p:nvPr>
        </p:nvSpPr>
        <p:spPr/>
        <p:txBody>
          <a:bodyPr/>
          <a:lstStyle/>
          <a:p>
            <a:fld id="{AB284E89-36FB-48DF-9CBB-E68FB8C91C6E}" type="slidenum">
              <a:rPr lang="en-CA" smtClean="0"/>
              <a:t>8</a:t>
            </a:fld>
            <a:endParaRPr lang="en-CA"/>
          </a:p>
        </p:txBody>
      </p:sp>
      <p:sp>
        <p:nvSpPr>
          <p:cNvPr id="13" name="Footer Placeholder 12"/>
          <p:cNvSpPr>
            <a:spLocks noGrp="1"/>
          </p:cNvSpPr>
          <p:nvPr>
            <p:ph type="ftr" sz="quarter" idx="11"/>
          </p:nvPr>
        </p:nvSpPr>
        <p:spPr/>
        <p:txBody>
          <a:bodyPr/>
          <a:lstStyle/>
          <a:p>
            <a:r>
              <a:rPr lang="en-CA" smtClean="0"/>
              <a:t>http://www.signwriting.org/symposium/presentation0020.html</a:t>
            </a:r>
            <a:endParaRPr lang="en-CA"/>
          </a:p>
        </p:txBody>
      </p:sp>
    </p:spTree>
    <p:extLst>
      <p:ext uri="{BB962C8B-B14F-4D97-AF65-F5344CB8AC3E}">
        <p14:creationId xmlns:p14="http://schemas.microsoft.com/office/powerpoint/2010/main" val="28047093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Frame </a:t>
            </a:r>
            <a:r>
              <a:rPr lang="fr-CA" dirty="0" err="1"/>
              <a:t>Preparation</a:t>
            </a:r>
            <a:r>
              <a:rPr lang="fr-CA" dirty="0"/>
              <a:t> </a:t>
            </a:r>
            <a:r>
              <a:rPr lang="fr-CA" dirty="0" err="1" smtClean="0"/>
              <a:t>Steps</a:t>
            </a:r>
            <a:endParaRPr lang="en-CA" dirty="0"/>
          </a:p>
        </p:txBody>
      </p:sp>
      <p:graphicFrame>
        <p:nvGraphicFramePr>
          <p:cNvPr id="3" name="Object 2"/>
          <p:cNvGraphicFramePr>
            <a:graphicFrameLocks noChangeAspect="1"/>
          </p:cNvGraphicFramePr>
          <p:nvPr>
            <p:extLst>
              <p:ext uri="{D42A27DB-BD31-4B8C-83A1-F6EECF244321}">
                <p14:modId xmlns:p14="http://schemas.microsoft.com/office/powerpoint/2010/main" val="375472065"/>
              </p:ext>
            </p:extLst>
          </p:nvPr>
        </p:nvGraphicFramePr>
        <p:xfrm>
          <a:off x="971600" y="1988840"/>
          <a:ext cx="2130425" cy="2033587"/>
        </p:xfrm>
        <a:graphic>
          <a:graphicData uri="http://schemas.openxmlformats.org/presentationml/2006/ole">
            <mc:AlternateContent xmlns:mc="http://schemas.openxmlformats.org/markup-compatibility/2006">
              <mc:Choice xmlns:v="urn:schemas-microsoft-com:vml" Requires="v">
                <p:oleObj spid="_x0000_s3349" name="Image bitmap" r:id="rId4" imgW="2419048" imgH="2314286" progId="Paint.Picture">
                  <p:embed/>
                </p:oleObj>
              </mc:Choice>
              <mc:Fallback>
                <p:oleObj name="Image bitmap" r:id="rId4" imgW="2419048" imgH="2314286"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988840"/>
                        <a:ext cx="2130425" cy="203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age 1"/>
          <p:cNvPicPr>
            <a:picLocks noChangeAspect="1"/>
          </p:cNvPicPr>
          <p:nvPr/>
        </p:nvPicPr>
        <p:blipFill>
          <a:blip r:embed="rId6" cstate="print"/>
          <a:stretch>
            <a:fillRect/>
          </a:stretch>
        </p:blipFill>
        <p:spPr>
          <a:xfrm>
            <a:off x="6250050" y="1988840"/>
            <a:ext cx="1865376" cy="1671066"/>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96643056"/>
              </p:ext>
            </p:extLst>
          </p:nvPr>
        </p:nvGraphicFramePr>
        <p:xfrm>
          <a:off x="3591775" y="2014000"/>
          <a:ext cx="2168525" cy="1479550"/>
        </p:xfrm>
        <a:graphic>
          <a:graphicData uri="http://schemas.openxmlformats.org/presentationml/2006/ole">
            <mc:AlternateContent xmlns:mc="http://schemas.openxmlformats.org/markup-compatibility/2006">
              <mc:Choice xmlns:v="urn:schemas-microsoft-com:vml" Requires="v">
                <p:oleObj spid="_x0000_s3350" name="Image bitmap" r:id="rId7" imgW="2172003" imgH="1476190" progId="Paint.Picture">
                  <p:embed/>
                </p:oleObj>
              </mc:Choice>
              <mc:Fallback>
                <p:oleObj name="Image bitmap" r:id="rId7" imgW="2172003" imgH="1476190" progId="Paint.Picture">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1775" y="2014000"/>
                        <a:ext cx="2168525" cy="1479550"/>
                      </a:xfrm>
                      <a:prstGeom prst="rect">
                        <a:avLst/>
                      </a:prstGeom>
                      <a:noFill/>
                      <a:ln>
                        <a:solidFill>
                          <a:schemeClr val="accent1"/>
                        </a:solidFill>
                      </a:ln>
                    </p:spPr>
                  </p:pic>
                </p:oleObj>
              </mc:Fallback>
            </mc:AlternateContent>
          </a:graphicData>
        </a:graphic>
      </p:graphicFrame>
      <p:pic>
        <p:nvPicPr>
          <p:cNvPr id="7" name="Image 64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6600" y="3765750"/>
            <a:ext cx="5486400" cy="2484755"/>
          </a:xfrm>
          <a:prstGeom prst="rect">
            <a:avLst/>
          </a:prstGeom>
          <a:noFill/>
          <a:ln>
            <a:noFill/>
          </a:ln>
        </p:spPr>
      </p:pic>
      <p:pic>
        <p:nvPicPr>
          <p:cNvPr id="8" name="Picture 7" descr="F:\SignAnimating_DRAFTS\ERASEME\erasseme-paint-logo.png"/>
          <p:cNvPicPr>
            <a:picLocks noChangeAspect="1"/>
          </p:cNvPicPr>
          <p:nvPr/>
        </p:nvPicPr>
        <p:blipFill>
          <a:blip r:embed="rId10" cstate="print"/>
          <a:srcRect/>
          <a:stretch>
            <a:fillRect/>
          </a:stretch>
        </p:blipFill>
        <p:spPr bwMode="auto">
          <a:xfrm>
            <a:off x="971600" y="1125030"/>
            <a:ext cx="728693" cy="71671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B284E89-36FB-48DF-9CBB-E68FB8C91C6E}" type="slidenum">
              <a:rPr lang="en-CA" smtClean="0"/>
              <a:t>9</a:t>
            </a:fld>
            <a:endParaRPr lang="en-CA"/>
          </a:p>
        </p:txBody>
      </p:sp>
      <p:sp>
        <p:nvSpPr>
          <p:cNvPr id="9" name="Footer Placeholder 8"/>
          <p:cNvSpPr>
            <a:spLocks noGrp="1"/>
          </p:cNvSpPr>
          <p:nvPr>
            <p:ph type="ftr" sz="quarter" idx="11"/>
          </p:nvPr>
        </p:nvSpPr>
        <p:spPr/>
        <p:txBody>
          <a:bodyPr/>
          <a:lstStyle/>
          <a:p>
            <a:r>
              <a:rPr lang="en-CA" smtClean="0"/>
              <a:t>http://www.signwriting.org/symposium/presentation0020.html</a:t>
            </a:r>
            <a:endParaRPr lang="en-CA"/>
          </a:p>
        </p:txBody>
      </p:sp>
      <p:pic>
        <p:nvPicPr>
          <p:cNvPr id="11" name="Picture 10"/>
          <p:cNvPicPr>
            <a:picLocks noChangeAspect="1"/>
          </p:cNvPicPr>
          <p:nvPr/>
        </p:nvPicPr>
        <p:blipFill>
          <a:blip r:embed="rId11" cstate="print"/>
          <a:srcRect/>
          <a:stretch>
            <a:fillRect/>
          </a:stretch>
        </p:blipFill>
        <p:spPr bwMode="auto">
          <a:xfrm>
            <a:off x="518841" y="4569597"/>
            <a:ext cx="2670472" cy="1627304"/>
          </a:xfrm>
          <a:prstGeom prst="rect">
            <a:avLst/>
          </a:prstGeom>
          <a:noFill/>
          <a:ln w="9525">
            <a:noFill/>
            <a:miter lim="800000"/>
            <a:headEnd/>
            <a:tailEnd/>
          </a:ln>
        </p:spPr>
      </p:pic>
    </p:spTree>
    <p:extLst>
      <p:ext uri="{BB962C8B-B14F-4D97-AF65-F5344CB8AC3E}">
        <p14:creationId xmlns:p14="http://schemas.microsoft.com/office/powerpoint/2010/main" val="2712560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TotalTime>
  <Words>2170</Words>
  <Application>Microsoft Macintosh PowerPoint</Application>
  <PresentationFormat>On-screen Show (4:3)</PresentationFormat>
  <Paragraphs>275</Paragraphs>
  <Slides>33</Slides>
  <Notes>23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Image bitmap</vt:lpstr>
      <vt:lpstr>SignAnimating</vt:lpstr>
      <vt:lpstr>Author</vt:lpstr>
      <vt:lpstr>Four Animation Guides</vt:lpstr>
      <vt:lpstr>1-Techniques</vt:lpstr>
      <vt:lpstr>Animation Process Overview</vt:lpstr>
      <vt:lpstr>Free Softwares</vt:lpstr>
      <vt:lpstr>Storyboard</vt:lpstr>
      <vt:lpstr>SignWriting Steps</vt:lpstr>
      <vt:lpstr>Frame Preparation Steps</vt:lpstr>
      <vt:lpstr>Animation steps</vt:lpstr>
      <vt:lpstr>2-Design</vt:lpstr>
      <vt:lpstr>Designs</vt:lpstr>
      <vt:lpstr>Designs</vt:lpstr>
      <vt:lpstr>Designs</vt:lpstr>
      <vt:lpstr>Designs</vt:lpstr>
      <vt:lpstr>Symbols</vt:lpstr>
      <vt:lpstr>Same Rules</vt:lpstr>
      <vt:lpstr>Difference: Zoom</vt:lpstr>
      <vt:lpstr>Wöhrmann´s SpeechWriting</vt:lpstr>
      <vt:lpstr>Wöhrmann´s SpeechWriting</vt:lpstr>
      <vt:lpstr>Mundbildschrift</vt:lpstr>
      <vt:lpstr>Mundbildschrift Phonetic sound-production</vt:lpstr>
      <vt:lpstr>Mundbilder</vt:lpstr>
      <vt:lpstr>Wöhrmann´s SpeechWriting Symbols</vt:lpstr>
      <vt:lpstr>Wöhrmann´s SpeechWriting Consonants</vt:lpstr>
      <vt:lpstr>Wöhrmann´s SpeechWriting Vowels</vt:lpstr>
      <vt:lpstr>Cued Speech</vt:lpstr>
      <vt:lpstr>Vowels</vt:lpstr>
      <vt:lpstr>Consonants</vt:lpstr>
      <vt:lpstr>Animations Analysis</vt:lpstr>
      <vt:lpstr>Conclusion</vt:lpstr>
      <vt:lpstr>Bibliography</vt:lpstr>
      <vt:lpstr>Bibliographie Française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Lemyre</dc:creator>
  <cp:lastModifiedBy>Valerie Sutton</cp:lastModifiedBy>
  <cp:revision>111</cp:revision>
  <dcterms:created xsi:type="dcterms:W3CDTF">2014-07-07T16:01:22Z</dcterms:created>
  <dcterms:modified xsi:type="dcterms:W3CDTF">2014-07-17T22:40:36Z</dcterms:modified>
</cp:coreProperties>
</file>